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96" r:id="rId2"/>
    <p:sldId id="298" r:id="rId3"/>
    <p:sldId id="257" r:id="rId4"/>
    <p:sldId id="297" r:id="rId5"/>
    <p:sldId id="321" r:id="rId6"/>
    <p:sldId id="300" r:id="rId7"/>
    <p:sldId id="262" r:id="rId8"/>
    <p:sldId id="307" r:id="rId9"/>
    <p:sldId id="320" r:id="rId10"/>
    <p:sldId id="311" r:id="rId11"/>
    <p:sldId id="260" r:id="rId12"/>
    <p:sldId id="261" r:id="rId13"/>
    <p:sldId id="324" r:id="rId14"/>
    <p:sldId id="322" r:id="rId15"/>
    <p:sldId id="323" r:id="rId16"/>
    <p:sldId id="304" r:id="rId17"/>
    <p:sldId id="259" r:id="rId18"/>
    <p:sldId id="328" r:id="rId19"/>
    <p:sldId id="329" r:id="rId20"/>
    <p:sldId id="289" r:id="rId21"/>
    <p:sldId id="291" r:id="rId22"/>
    <p:sldId id="312" r:id="rId23"/>
    <p:sldId id="266" r:id="rId24"/>
    <p:sldId id="269" r:id="rId25"/>
    <p:sldId id="263" r:id="rId26"/>
    <p:sldId id="264" r:id="rId27"/>
    <p:sldId id="314" r:id="rId28"/>
    <p:sldId id="315" r:id="rId29"/>
    <p:sldId id="318" r:id="rId30"/>
    <p:sldId id="317" r:id="rId31"/>
    <p:sldId id="267" r:id="rId32"/>
    <p:sldId id="268" r:id="rId33"/>
    <p:sldId id="319" r:id="rId34"/>
    <p:sldId id="270" r:id="rId35"/>
    <p:sldId id="325" r:id="rId36"/>
    <p:sldId id="326" r:id="rId37"/>
    <p:sldId id="330" r:id="rId38"/>
    <p:sldId id="316" r:id="rId39"/>
    <p:sldId id="313" r:id="rId40"/>
    <p:sldId id="292" r:id="rId41"/>
    <p:sldId id="293" r:id="rId42"/>
    <p:sldId id="294" r:id="rId43"/>
    <p:sldId id="295" r:id="rId44"/>
    <p:sldId id="285" r:id="rId45"/>
    <p:sldId id="286" r:id="rId46"/>
    <p:sldId id="287" r:id="rId47"/>
    <p:sldId id="288" r:id="rId48"/>
    <p:sldId id="271" r:id="rId49"/>
    <p:sldId id="275" r:id="rId50"/>
    <p:sldId id="273" r:id="rId51"/>
    <p:sldId id="281" r:id="rId52"/>
    <p:sldId id="327" r:id="rId53"/>
    <p:sldId id="283" r:id="rId54"/>
    <p:sldId id="272" r:id="rId55"/>
    <p:sldId id="274" r:id="rId56"/>
    <p:sldId id="276" r:id="rId57"/>
    <p:sldId id="277" r:id="rId58"/>
    <p:sldId id="278" r:id="rId59"/>
    <p:sldId id="279" r:id="rId60"/>
    <p:sldId id="280" r:id="rId61"/>
    <p:sldId id="331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2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9" d="100"/>
        <a:sy n="69" d="100"/>
      </p:scale>
      <p:origin x="0" y="3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6B956-5565-413A-A927-E8B463F685B5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D629E-888C-4C82-9AB2-54CAEE20D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8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43E366-5100-432B-821F-5C411D89F94F}" type="slidenum">
              <a:rPr lang="en-US"/>
              <a:pPr/>
              <a:t>40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E09CEB-7E79-4EDA-9E6D-FA28B7428594}" type="slidenum">
              <a:rPr lang="en-US"/>
              <a:pPr/>
              <a:t>41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4" rIns="91426" bIns="45714"/>
          <a:lstStyle/>
          <a:p>
            <a:r>
              <a:rPr lang="el-GR" b="1">
                <a:solidFill>
                  <a:srgbClr val="00AEF0"/>
                </a:solidFill>
                <a:cs typeface="Arial" charset="0"/>
              </a:rPr>
              <a:t>Figure 13.13</a:t>
            </a:r>
          </a:p>
          <a:p>
            <a:r>
              <a:rPr lang="el-GR" b="1">
                <a:solidFill>
                  <a:srgbClr val="00AEF0"/>
                </a:solidFill>
                <a:cs typeface="Arial" charset="0"/>
              </a:rPr>
              <a:t>Natural capital degradation: </a:t>
            </a:r>
            <a:r>
              <a:rPr lang="el-GR" i="1">
                <a:solidFill>
                  <a:srgbClr val="292526"/>
                </a:solidFill>
                <a:cs typeface="Arial" charset="0"/>
              </a:rPr>
              <a:t>salinization </a:t>
            </a:r>
            <a:r>
              <a:rPr lang="el-GR">
                <a:solidFill>
                  <a:srgbClr val="292526"/>
                </a:solidFill>
                <a:cs typeface="Arial" charset="0"/>
              </a:rPr>
              <a:t>and </a:t>
            </a:r>
            <a:r>
              <a:rPr lang="el-GR" i="1">
                <a:solidFill>
                  <a:srgbClr val="292526"/>
                </a:solidFill>
                <a:cs typeface="Arial" charset="0"/>
              </a:rPr>
              <a:t>waterlogging </a:t>
            </a:r>
            <a:r>
              <a:rPr lang="el-GR">
                <a:solidFill>
                  <a:srgbClr val="292526"/>
                </a:solidFill>
                <a:cs typeface="Arial" charset="0"/>
              </a:rPr>
              <a:t>of soil on irrigated land without adequate drainage can decrease crop yields.</a:t>
            </a:r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8217BF-156D-4162-9061-F1070DC7F330}" type="slidenum">
              <a:rPr lang="en-US"/>
              <a:pPr/>
              <a:t>42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4" rIns="91426" bIns="45714"/>
          <a:lstStyle/>
          <a:p>
            <a:r>
              <a:rPr lang="el-GR" b="1">
                <a:solidFill>
                  <a:srgbClr val="00AEF0"/>
                </a:solidFill>
                <a:cs typeface="Arial" charset="0"/>
              </a:rPr>
              <a:t>Figure 13.15</a:t>
            </a:r>
          </a:p>
          <a:p>
            <a:r>
              <a:rPr lang="el-GR" b="1">
                <a:solidFill>
                  <a:srgbClr val="00AEF0"/>
                </a:solidFill>
                <a:cs typeface="Arial" charset="0"/>
              </a:rPr>
              <a:t>Solutions: </a:t>
            </a:r>
            <a:r>
              <a:rPr lang="el-GR">
                <a:solidFill>
                  <a:srgbClr val="292526"/>
                </a:solidFill>
                <a:cs typeface="Arial" charset="0"/>
              </a:rPr>
              <a:t>methods for preventing and cleaning up soil salinization. QUESTION: </a:t>
            </a:r>
            <a:r>
              <a:rPr lang="el-GR" i="1">
                <a:solidFill>
                  <a:srgbClr val="292526"/>
                </a:solidFill>
                <a:cs typeface="Arial" charset="0"/>
              </a:rPr>
              <a:t>Which two of these solutions do you think are the most important?</a:t>
            </a:r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1EDE75-E084-4FD7-8640-3E53752AD038}" type="slidenum">
              <a:rPr lang="en-US"/>
              <a:pPr/>
              <a:t>43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4CF9-B21F-4D67-A64B-D0C1BF7883CF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05821-A731-4FE3-B58E-A280BF2E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4CF9-B21F-4D67-A64B-D0C1BF7883CF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05821-A731-4FE3-B58E-A280BF2E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4CF9-B21F-4D67-A64B-D0C1BF7883CF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05821-A731-4FE3-B58E-A280BF2E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4CF9-B21F-4D67-A64B-D0C1BF7883CF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05821-A731-4FE3-B58E-A280BF2E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4CF9-B21F-4D67-A64B-D0C1BF7883CF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05821-A731-4FE3-B58E-A280BF2E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4CF9-B21F-4D67-A64B-D0C1BF7883CF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05821-A731-4FE3-B58E-A280BF2E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4CF9-B21F-4D67-A64B-D0C1BF7883CF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05821-A731-4FE3-B58E-A280BF2E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4CF9-B21F-4D67-A64B-D0C1BF7883CF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05821-A731-4FE3-B58E-A280BF2E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4CF9-B21F-4D67-A64B-D0C1BF7883CF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05821-A731-4FE3-B58E-A280BF2E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4CF9-B21F-4D67-A64B-D0C1BF7883CF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05821-A731-4FE3-B58E-A280BF2E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4CF9-B21F-4D67-A64B-D0C1BF7883CF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05821-A731-4FE3-B58E-A280BF2E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A4CF9-B21F-4D67-A64B-D0C1BF7883CF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05821-A731-4FE3-B58E-A280BF2E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http://images.encarta.msn.com/xrefmedia/aencmed/targets/illus/ilt/T045308A.gif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http://attra.ncat.org/images/nutrientcycling/fig13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966" y="0"/>
            <a:ext cx="9219966" cy="726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371600" y="0"/>
            <a:ext cx="6629400" cy="1470025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3.4 The Soil System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704590" y="381000"/>
            <a:ext cx="57919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Calligrapher" pitchFamily="2" charset="0"/>
              </a:rPr>
              <a:t>Properties of Soils with Different Textures</a:t>
            </a:r>
          </a:p>
        </p:txBody>
      </p:sp>
      <p:graphicFrame>
        <p:nvGraphicFramePr>
          <p:cNvPr id="11342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934232"/>
              </p:ext>
            </p:extLst>
          </p:nvPr>
        </p:nvGraphicFramePr>
        <p:xfrm>
          <a:off x="0" y="1524000"/>
          <a:ext cx="8991600" cy="4227514"/>
        </p:xfrm>
        <a:graphic>
          <a:graphicData uri="http://schemas.openxmlformats.org/drawingml/2006/table">
            <a:tbl>
              <a:tblPr/>
              <a:tblGrid>
                <a:gridCol w="1171319"/>
                <a:gridCol w="1309122"/>
                <a:gridCol w="1177159"/>
                <a:gridCol w="1143000"/>
                <a:gridCol w="1371600"/>
                <a:gridCol w="1148395"/>
                <a:gridCol w="1671005"/>
              </a:tblGrid>
              <a:tr h="1219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Texture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Mineral Content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Drainage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Hold Organic Material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Water-Holding Capacity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Air Spaces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Primary Productivity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706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Very 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706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Very Good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Very 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Large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782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Good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066800" y="0"/>
            <a:ext cx="5791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Soil profile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941388"/>
            <a:ext cx="3687762" cy="531336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smtClean="0"/>
              <a:t>Consists of layers called </a:t>
            </a:r>
            <a:r>
              <a:rPr lang="en-US" b="1" smtClean="0"/>
              <a:t>horizons</a:t>
            </a:r>
            <a:r>
              <a:rPr lang="en-US" smtClean="0"/>
              <a:t>.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ClrTx/>
            </a:pPr>
            <a:endParaRPr lang="en-US" sz="1600" smtClean="0"/>
          </a:p>
          <a:p>
            <a:pPr marL="0" indent="0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i="1" smtClean="0"/>
              <a:t>Simplest: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i="1" smtClean="0"/>
              <a:t>A = topsoil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i="1" smtClean="0"/>
              <a:t>B = subsoil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i="1" smtClean="0"/>
              <a:t>C = parent material</a:t>
            </a:r>
            <a:endParaRPr lang="en-US" smtClean="0"/>
          </a:p>
          <a:p>
            <a:pPr marL="0" indent="0">
              <a:lnSpc>
                <a:spcPct val="100000"/>
              </a:lnSpc>
              <a:spcBef>
                <a:spcPct val="50000"/>
              </a:spcBef>
              <a:buClrTx/>
            </a:pPr>
            <a:endParaRPr lang="en-US" sz="1600" smtClean="0"/>
          </a:p>
          <a:p>
            <a:pPr marL="0" indent="0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smtClean="0"/>
              <a:t>But most have O, A, E, B, C, and R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7620000" y="6446838"/>
            <a:ext cx="1395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rgbClr val="336633"/>
                </a:solidFill>
                <a:latin typeface="Arial" charset="0"/>
              </a:rPr>
              <a:t>Figure 8.8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/>
          <a:srcRect l="21962" t="1125" r="21306" b="4875"/>
          <a:stretch>
            <a:fillRect/>
          </a:stretch>
        </p:blipFill>
        <p:spPr bwMode="auto">
          <a:xfrm>
            <a:off x="4144963" y="319088"/>
            <a:ext cx="4895850" cy="608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0"/>
            <a:ext cx="3124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Soil profile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0"/>
            <a:ext cx="4760912" cy="6858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sz="4000" b="1" dirty="0" smtClean="0"/>
              <a:t>O Horizon:</a:t>
            </a:r>
            <a:r>
              <a:rPr lang="en-US" sz="4000" dirty="0" smtClean="0"/>
              <a:t> Organic or litter layer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sz="4000" b="1" dirty="0" smtClean="0"/>
              <a:t>A Horizon:</a:t>
            </a:r>
            <a:r>
              <a:rPr lang="en-US" sz="4000" dirty="0" smtClean="0"/>
              <a:t>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Topsoil</a:t>
            </a:r>
            <a:r>
              <a:rPr lang="en-US" sz="4000" dirty="0" smtClean="0"/>
              <a:t>. Mostly inorganic minerals with some organic material and humus mixed in. Crucial for plant growth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21962" t="1125" r="21306" b="4875"/>
          <a:stretch>
            <a:fillRect/>
          </a:stretch>
        </p:blipFill>
        <p:spPr bwMode="auto">
          <a:xfrm>
            <a:off x="5095435" y="1219200"/>
            <a:ext cx="404856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685800" y="1752600"/>
            <a:ext cx="7375525" cy="4502150"/>
            <a:chOff x="320" y="16"/>
            <a:chExt cx="5188" cy="4102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0" y="16"/>
              <a:ext cx="4946" cy="3861"/>
            </a:xfrm>
            <a:prstGeom prst="rect">
              <a:avLst/>
            </a:prstGeom>
            <a:noFill/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96" y="606"/>
              <a:ext cx="684" cy="278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Flatworm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108" y="104"/>
              <a:ext cx="829" cy="278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Rove beetle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1678" y="758"/>
              <a:ext cx="337" cy="278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Ant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543" y="631"/>
              <a:ext cx="732" cy="277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Centipede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056" y="887"/>
              <a:ext cx="378" cy="277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Mite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270" y="282"/>
              <a:ext cx="129" cy="278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endParaRPr lang="en-US" altLang="en-US" sz="1400" b="1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4104" y="143"/>
              <a:ext cx="1106" cy="278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Pseudoscorpion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4928" y="801"/>
              <a:ext cx="580" cy="434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altLang="en-US" sz="1400" b="1"/>
                <a:t>Ground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altLang="en-US" sz="1400" b="1"/>
                <a:t>beetle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28" y="1402"/>
              <a:ext cx="448" cy="434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altLang="en-US" sz="1400" b="1"/>
                <a:t>Adult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altLang="en-US" sz="1400" b="1"/>
                <a:t>fly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320" y="1946"/>
              <a:ext cx="662" cy="258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altLang="en-US" sz="1400" b="1"/>
                <a:t>Millipede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1001" y="1513"/>
              <a:ext cx="490" cy="434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altLang="en-US" sz="1400" b="1"/>
                <a:t>Fly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altLang="en-US" sz="1400" b="1"/>
                <a:t>larvae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343" y="2672"/>
              <a:ext cx="615" cy="259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altLang="en-US" sz="1400" b="1"/>
                <a:t>Sowbug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492" y="3416"/>
              <a:ext cx="378" cy="278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Mite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724" y="3696"/>
              <a:ext cx="783" cy="277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Earthworm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1467" y="2709"/>
              <a:ext cx="400" cy="278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Slug</a:t>
              </a: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1702" y="2951"/>
              <a:ext cx="428" cy="277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Snail</a:t>
              </a: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1395" y="1392"/>
              <a:ext cx="927" cy="277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Roundworms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1527" y="1773"/>
              <a:ext cx="663" cy="278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Protozoa</a:t>
              </a: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2083" y="2557"/>
              <a:ext cx="622" cy="278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Bacteria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2539" y="3840"/>
              <a:ext cx="1009" cy="27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Organic debris</a:t>
              </a: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2712" y="1632"/>
              <a:ext cx="503" cy="277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Beetle</a:t>
              </a:r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3607" y="1697"/>
              <a:ext cx="379" cy="277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Mite</a:t>
              </a: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3530" y="2752"/>
              <a:ext cx="468" cy="278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Fungi</a:t>
              </a:r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4295" y="1687"/>
              <a:ext cx="705" cy="277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Springtail</a:t>
              </a: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3914" y="2870"/>
              <a:ext cx="1017" cy="277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400" b="1"/>
                <a:t>Actinomycetes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533400" y="381000"/>
            <a:ext cx="762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2800" dirty="0" smtClean="0"/>
              <a:t>These top two layers (A&amp;O) are most fertile, have the highest concentration of organic matter, and contain large amounts of living organisms.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0"/>
            <a:ext cx="457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/>
              <a:t>E Horizon:</a:t>
            </a:r>
            <a:r>
              <a:rPr lang="en-US" sz="2400" dirty="0" smtClean="0"/>
              <a:t> </a:t>
            </a:r>
            <a:r>
              <a:rPr lang="en-US" sz="2400" dirty="0" err="1" smtClean="0"/>
              <a:t>Eluviation</a:t>
            </a:r>
            <a:r>
              <a:rPr lang="en-US" sz="2400" dirty="0" smtClean="0"/>
              <a:t> horizon; loss of minerals by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leaching</a:t>
            </a:r>
            <a:r>
              <a:rPr lang="en-US" sz="2400" dirty="0" smtClean="0"/>
              <a:t>, a process whereby solid materials are dissolved and transported away</a:t>
            </a:r>
          </a:p>
          <a:p>
            <a:pPr>
              <a:spcBef>
                <a:spcPct val="50000"/>
              </a:spcBef>
            </a:pPr>
            <a:endParaRPr lang="en-US" sz="2400" dirty="0" smtClean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21962" t="1125" r="21306" b="4875"/>
          <a:stretch>
            <a:fillRect/>
          </a:stretch>
        </p:blipFill>
        <p:spPr bwMode="auto">
          <a:xfrm>
            <a:off x="5405963" y="381000"/>
            <a:ext cx="312843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28460"/>
            <a:ext cx="5058088" cy="37295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38800" y="4267200"/>
            <a:ext cx="35052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As the water seeps down, it dissolves various soil components in upper layers and carries them down to lower layers in a process called </a:t>
            </a:r>
            <a:r>
              <a:rPr lang="en-US" sz="2400" b="1" dirty="0" smtClean="0"/>
              <a:t>LEACHING.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31857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 b="1" dirty="0" smtClean="0"/>
          </a:p>
          <a:p>
            <a:pPr>
              <a:spcBef>
                <a:spcPct val="50000"/>
              </a:spcBef>
            </a:pPr>
            <a:r>
              <a:rPr lang="en-US" sz="3200" b="1" dirty="0" smtClean="0"/>
              <a:t>C Horizon:</a:t>
            </a:r>
            <a:r>
              <a:rPr lang="en-US" sz="3200" dirty="0" smtClean="0"/>
              <a:t> Slightly altered &amp;Fragmented Bedrock  parent  material</a:t>
            </a:r>
          </a:p>
          <a:p>
            <a:pPr>
              <a:spcBef>
                <a:spcPct val="50000"/>
              </a:spcBef>
            </a:pPr>
            <a:r>
              <a:rPr lang="en-US" sz="3200" b="1" dirty="0" smtClean="0"/>
              <a:t>R Horizon:</a:t>
            </a:r>
            <a:r>
              <a:rPr lang="en-US" sz="3200" dirty="0" smtClean="0"/>
              <a:t> Bedrock- parent material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8100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/>
              <a:t>B Horizon:</a:t>
            </a:r>
            <a:r>
              <a:rPr lang="en-US" sz="3200" dirty="0" smtClean="0"/>
              <a:t> </a:t>
            </a:r>
            <a:r>
              <a:rPr lang="en-US" sz="3200" b="1" dirty="0" smtClean="0">
                <a:solidFill>
                  <a:srgbClr val="00B0F0"/>
                </a:solidFill>
              </a:rPr>
              <a:t>Subsoil</a:t>
            </a:r>
            <a:r>
              <a:rPr lang="en-US" sz="3200" dirty="0" smtClean="0"/>
              <a:t>. Zone of accumulation or deposition of leached minerals (Fe &amp; Al) and organic compounds from above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21962" t="1125" r="21306" b="4875"/>
          <a:stretch>
            <a:fillRect/>
          </a:stretch>
        </p:blipFill>
        <p:spPr bwMode="auto">
          <a:xfrm>
            <a:off x="5095435" y="1219200"/>
            <a:ext cx="404856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Paint Branch Creek soil profile, copyright Dr. Ray Weil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990600"/>
            <a:ext cx="3051175" cy="4525963"/>
          </a:xfrm>
          <a:noFill/>
          <a:ln/>
        </p:spPr>
      </p:pic>
      <p:pic>
        <p:nvPicPr>
          <p:cNvPr id="4" name="Picture 4" descr="hinesbu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99050" y="787400"/>
            <a:ext cx="4044950" cy="60706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3733800"/>
            <a:ext cx="4584700" cy="2971800"/>
          </a:xfrm>
          <a:prstGeom prst="rect">
            <a:avLst/>
          </a:prstGeom>
        </p:spPr>
      </p:pic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8788400" cy="189071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dirty="0" smtClean="0"/>
              <a:t>Dark, crumbly mass of undifferentiated material made up of complex organic compounds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dirty="0" smtClean="0"/>
              <a:t>Soils with high humus content:</a:t>
            </a:r>
          </a:p>
          <a:p>
            <a:pPr lvl="1" indent="-342900">
              <a:spcBef>
                <a:spcPct val="0"/>
              </a:spcBef>
              <a:buFont typeface="Arial"/>
              <a:buChar char="•"/>
            </a:pPr>
            <a:r>
              <a:rPr lang="en-US" dirty="0" smtClean="0"/>
              <a:t>hold moisture better </a:t>
            </a:r>
          </a:p>
          <a:p>
            <a:pPr lvl="1" indent="-342900">
              <a:spcBef>
                <a:spcPct val="0"/>
              </a:spcBef>
              <a:buFont typeface="Arial"/>
              <a:buChar char="•"/>
            </a:pPr>
            <a:r>
              <a:rPr lang="en-US" dirty="0" smtClean="0"/>
              <a:t>Increases Primary productive for plant life.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2038"/>
            <a:ext cx="5410200" cy="3480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0"/>
            <a:ext cx="1653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Humus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47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1" y="228600"/>
            <a:ext cx="342900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Macronutrients-important for growth &amp; photosynthesis 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8000"/>
                </a:solidFill>
              </a:rPr>
              <a:t>Nitrogen- Green foliage</a:t>
            </a:r>
          </a:p>
          <a:p>
            <a:endParaRPr lang="en-US" sz="2800" dirty="0"/>
          </a:p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Phosphorous-strong roots</a:t>
            </a:r>
          </a:p>
          <a:p>
            <a:endParaRPr lang="en-US" sz="2800" dirty="0"/>
          </a:p>
          <a:p>
            <a:r>
              <a:rPr lang="en-US" sz="2800" b="1" dirty="0" smtClean="0">
                <a:solidFill>
                  <a:srgbClr val="0000FF"/>
                </a:solidFill>
              </a:rPr>
              <a:t>Potassium- healthy growth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310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291" y="152400"/>
            <a:ext cx="4608709" cy="28061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9486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Soil Degradation</a:t>
            </a:r>
          </a:p>
          <a:p>
            <a:r>
              <a:rPr lang="en-US" sz="3600" b="1" dirty="0"/>
              <a:t>The decline  in Quality and Quantity of soil</a:t>
            </a:r>
          </a:p>
          <a:p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3195" y="1841243"/>
            <a:ext cx="7341465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r>
              <a:rPr lang="en-US" sz="3200" b="1" dirty="0" smtClean="0"/>
              <a:t>4 parts-</a:t>
            </a:r>
          </a:p>
          <a:p>
            <a:endParaRPr lang="en-US" sz="3200" b="1" dirty="0"/>
          </a:p>
          <a:p>
            <a:pPr marL="342900" indent="-342900">
              <a:buFont typeface="+mj-lt"/>
              <a:buAutoNum type="arabicPeriod"/>
            </a:pPr>
            <a:r>
              <a:rPr lang="en-US" sz="3200" b="1" dirty="0" err="1" smtClean="0"/>
              <a:t>Eroision</a:t>
            </a:r>
            <a:r>
              <a:rPr lang="en-US" sz="3200" b="1" dirty="0" smtClean="0"/>
              <a:t>- water or wind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b="1" dirty="0" smtClean="0"/>
              <a:t>Biological- Loss of humus due the loss of plants &amp; animals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b="1" dirty="0" smtClean="0"/>
              <a:t>Physical- loss of soil structure &amp; permeability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b="1" dirty="0" smtClean="0"/>
              <a:t>Chemical- Acidification due to toxic chemicals, change in pH, salinity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1682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1752600"/>
            <a:ext cx="5181600" cy="38862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1731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ligrapher" pitchFamily="2" charset="0"/>
              </a:rPr>
              <a:t>Soil formation is a slow process: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3733800" cy="5105400"/>
          </a:xfrm>
        </p:spPr>
        <p:txBody>
          <a:bodyPr>
            <a:normAutofit fontScale="92500"/>
          </a:bodyPr>
          <a:lstStyle/>
          <a:p>
            <a:pPr marL="609600" indent="-609600">
              <a:buFontTx/>
              <a:buAutoNum type="arabicPeriod"/>
            </a:pPr>
            <a:r>
              <a:rPr lang="en-US" dirty="0"/>
              <a:t>Weathering of rock (mechanical).</a:t>
            </a:r>
          </a:p>
          <a:p>
            <a:pPr marL="609600" indent="-609600">
              <a:buFontTx/>
              <a:buAutoNum type="arabicPeriod"/>
            </a:pPr>
            <a:r>
              <a:rPr lang="en-US" dirty="0"/>
              <a:t>Deposition of sediments by erosion (mechanical).</a:t>
            </a:r>
          </a:p>
          <a:p>
            <a:pPr marL="609600" indent="-609600">
              <a:buFontTx/>
              <a:buAutoNum type="arabicPeriod"/>
            </a:pPr>
            <a:r>
              <a:rPr lang="en-US" dirty="0"/>
              <a:t>Decomposition of organic matter in dead organisms (chemical).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World soil conditions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1079500"/>
            <a:ext cx="8788400" cy="51911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mtClean="0"/>
              <a:t>Soils are becoming degraded in many regions.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 t="11792" b="19542"/>
          <a:stretch>
            <a:fillRect/>
          </a:stretch>
        </p:blipFill>
        <p:spPr bwMode="auto">
          <a:xfrm>
            <a:off x="319088" y="1981200"/>
            <a:ext cx="851217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Causes of soil degradation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2413" y="1695450"/>
            <a:ext cx="3648075" cy="3805238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spcBef>
                <a:spcPct val="80000"/>
              </a:spcBef>
            </a:pPr>
            <a:r>
              <a:rPr lang="en-US" smtClean="0"/>
              <a:t>Most soil degradation is caused by:</a:t>
            </a:r>
          </a:p>
          <a:p>
            <a:pPr marL="746125" lvl="1" indent="-288925" eaLnBrk="1" hangingPunct="1">
              <a:spcBef>
                <a:spcPct val="80000"/>
              </a:spcBef>
            </a:pPr>
            <a:r>
              <a:rPr lang="en-US" smtClean="0">
                <a:solidFill>
                  <a:srgbClr val="006600"/>
                </a:solidFill>
              </a:rPr>
              <a:t>•  </a:t>
            </a:r>
            <a:r>
              <a:rPr lang="en-US" smtClean="0"/>
              <a:t>livestock overgrazing</a:t>
            </a:r>
          </a:p>
          <a:p>
            <a:pPr marL="746125" lvl="1" indent="-288925" eaLnBrk="1" hangingPunct="1">
              <a:spcBef>
                <a:spcPct val="80000"/>
              </a:spcBef>
            </a:pPr>
            <a:r>
              <a:rPr lang="en-US" smtClean="0">
                <a:solidFill>
                  <a:srgbClr val="006600"/>
                </a:solidFill>
              </a:rPr>
              <a:t>•  </a:t>
            </a:r>
            <a:r>
              <a:rPr lang="en-US" smtClean="0"/>
              <a:t>deforestation</a:t>
            </a:r>
          </a:p>
          <a:p>
            <a:pPr marL="746125" lvl="1" indent="-288925" eaLnBrk="1" hangingPunct="1">
              <a:spcBef>
                <a:spcPct val="80000"/>
              </a:spcBef>
            </a:pPr>
            <a:r>
              <a:rPr lang="en-US" smtClean="0">
                <a:solidFill>
                  <a:srgbClr val="006600"/>
                </a:solidFill>
              </a:rPr>
              <a:t>•  </a:t>
            </a:r>
            <a:r>
              <a:rPr lang="en-US" smtClean="0"/>
              <a:t>cropland agriculture.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 l="7967" r="8185" b="4042"/>
          <a:stretch>
            <a:fillRect/>
          </a:stretch>
        </p:blipFill>
        <p:spPr bwMode="auto">
          <a:xfrm>
            <a:off x="261938" y="1752600"/>
            <a:ext cx="4573587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7683500" y="6451600"/>
            <a:ext cx="1322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rgbClr val="336633"/>
                </a:solidFill>
                <a:latin typeface="Arial" charset="0"/>
              </a:rPr>
              <a:t>Figure 8.2</a:t>
            </a:r>
            <a:endParaRPr lang="en-US" sz="2400" i="1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229600" cy="3352800"/>
          </a:xfrm>
        </p:spPr>
        <p:txBody>
          <a:bodyPr/>
          <a:lstStyle/>
          <a:p>
            <a:pPr marL="609600" indent="-609600" algn="ctr">
              <a:buFontTx/>
              <a:buNone/>
            </a:pPr>
            <a:r>
              <a:rPr lang="en-US" sz="2800"/>
              <a:t>Two major harmful effects of soil erosion:</a:t>
            </a:r>
          </a:p>
          <a:p>
            <a:pPr marL="990600" lvl="1" indent="-533400">
              <a:buFontTx/>
              <a:buAutoNum type="arabicPeriod"/>
            </a:pPr>
            <a:r>
              <a:rPr lang="en-US"/>
              <a:t>Loss of soil fertility and its ability to hold water</a:t>
            </a:r>
          </a:p>
          <a:p>
            <a:pPr marL="990600" lvl="1" indent="-533400">
              <a:buFontTx/>
              <a:buAutoNum type="arabicPeriod"/>
            </a:pPr>
            <a:r>
              <a:rPr lang="en-US"/>
              <a:t>Runoff of sediment that pollutes water, kills fish and shellfish, and clog irrigation ditches, boat channels, reservoirs, and lakes.	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990600" y="3048000"/>
            <a:ext cx="6553200" cy="3962400"/>
            <a:chOff x="30" y="112"/>
            <a:chExt cx="5706" cy="3670"/>
          </a:xfrm>
        </p:grpSpPr>
        <p:pic>
          <p:nvPicPr>
            <p:cNvPr id="13328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" y="112"/>
              <a:ext cx="5706" cy="367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3329" name="Text Box 17"/>
            <p:cNvSpPr txBox="1">
              <a:spLocks noChangeArrowheads="1"/>
            </p:cNvSpPr>
            <p:nvPr/>
          </p:nvSpPr>
          <p:spPr bwMode="auto">
            <a:xfrm>
              <a:off x="3498" y="2837"/>
              <a:ext cx="1340" cy="315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200" b="1"/>
                <a:t>serious concern</a:t>
              </a:r>
            </a:p>
          </p:txBody>
        </p:sp>
        <p:sp>
          <p:nvSpPr>
            <p:cNvPr id="13330" name="Text Box 18"/>
            <p:cNvSpPr txBox="1">
              <a:spLocks noChangeArrowheads="1"/>
            </p:cNvSpPr>
            <p:nvPr/>
          </p:nvSpPr>
          <p:spPr bwMode="auto">
            <a:xfrm>
              <a:off x="3524" y="3088"/>
              <a:ext cx="1198" cy="315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200" b="1"/>
                <a:t>some concern</a:t>
              </a:r>
            </a:p>
          </p:txBody>
        </p:sp>
        <p:sp>
          <p:nvSpPr>
            <p:cNvPr id="13331" name="Text Box 19"/>
            <p:cNvSpPr txBox="1">
              <a:spLocks noChangeArrowheads="1"/>
            </p:cNvSpPr>
            <p:nvPr/>
          </p:nvSpPr>
          <p:spPr bwMode="auto">
            <a:xfrm>
              <a:off x="3735" y="3340"/>
              <a:ext cx="1064" cy="315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200" b="1"/>
                <a:t>Stable areas</a:t>
              </a:r>
            </a:p>
          </p:txBody>
        </p:sp>
        <p:sp>
          <p:nvSpPr>
            <p:cNvPr id="13332" name="Rectangle 20"/>
            <p:cNvSpPr>
              <a:spLocks noChangeArrowheads="1"/>
            </p:cNvSpPr>
            <p:nvPr/>
          </p:nvSpPr>
          <p:spPr bwMode="auto">
            <a:xfrm>
              <a:off x="3264" y="2856"/>
              <a:ext cx="280" cy="14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3" name="Rectangle 21"/>
            <p:cNvSpPr>
              <a:spLocks noChangeArrowheads="1"/>
            </p:cNvSpPr>
            <p:nvPr/>
          </p:nvSpPr>
          <p:spPr bwMode="auto">
            <a:xfrm>
              <a:off x="3264" y="3104"/>
              <a:ext cx="280" cy="144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4" name="Rectangle 22"/>
            <p:cNvSpPr>
              <a:spLocks noChangeArrowheads="1"/>
            </p:cNvSpPr>
            <p:nvPr/>
          </p:nvSpPr>
          <p:spPr bwMode="auto">
            <a:xfrm>
              <a:off x="3264" y="3352"/>
              <a:ext cx="280" cy="144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Desertification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860425"/>
            <a:ext cx="8788400" cy="5476875"/>
          </a:xfrm>
        </p:spPr>
        <p:txBody>
          <a:bodyPr/>
          <a:lstStyle/>
          <a:p>
            <a:pPr marL="0" indent="0">
              <a:buClrTx/>
            </a:pPr>
            <a:r>
              <a:rPr lang="en-US" dirty="0" smtClean="0"/>
              <a:t>A loss of more than 10% productivity due to:</a:t>
            </a:r>
          </a:p>
          <a:p>
            <a:pPr marL="457200" lvl="1" indent="0">
              <a:buClrTx/>
              <a:buNone/>
            </a:pPr>
            <a:r>
              <a:rPr lang="en-US" dirty="0" smtClean="0">
                <a:solidFill>
                  <a:srgbClr val="006600"/>
                </a:solidFill>
              </a:rPr>
              <a:t>•  </a:t>
            </a:r>
            <a:r>
              <a:rPr lang="en-US" dirty="0" smtClean="0"/>
              <a:t>Erosion</a:t>
            </a:r>
          </a:p>
          <a:p>
            <a:pPr marL="457200" lvl="1" indent="0">
              <a:buClrTx/>
              <a:buNone/>
            </a:pPr>
            <a:r>
              <a:rPr lang="en-US" dirty="0" smtClean="0">
                <a:solidFill>
                  <a:srgbClr val="006600"/>
                </a:solidFill>
              </a:rPr>
              <a:t>•  </a:t>
            </a:r>
            <a:r>
              <a:rPr lang="en-US" dirty="0" smtClean="0"/>
              <a:t>Soil compaction</a:t>
            </a:r>
          </a:p>
          <a:p>
            <a:pPr marL="457200" lvl="1" indent="0">
              <a:buClrTx/>
              <a:buNone/>
            </a:pPr>
            <a:r>
              <a:rPr lang="en-US" dirty="0" smtClean="0">
                <a:solidFill>
                  <a:srgbClr val="006600"/>
                </a:solidFill>
              </a:rPr>
              <a:t>•  </a:t>
            </a:r>
            <a:r>
              <a:rPr lang="en-US" dirty="0" smtClean="0"/>
              <a:t>Forest removal</a:t>
            </a:r>
          </a:p>
          <a:p>
            <a:pPr marL="457200" lvl="1" indent="0">
              <a:buClrTx/>
              <a:buNone/>
            </a:pPr>
            <a:r>
              <a:rPr lang="en-US" dirty="0" smtClean="0">
                <a:solidFill>
                  <a:srgbClr val="006600"/>
                </a:solidFill>
              </a:rPr>
              <a:t>•  </a:t>
            </a:r>
            <a:r>
              <a:rPr lang="en-US" dirty="0" smtClean="0"/>
              <a:t>Overgrazing</a:t>
            </a:r>
          </a:p>
          <a:p>
            <a:pPr marL="457200" lvl="1" indent="0">
              <a:buClrTx/>
              <a:buNone/>
            </a:pPr>
            <a:r>
              <a:rPr lang="en-US" dirty="0" smtClean="0">
                <a:solidFill>
                  <a:srgbClr val="006600"/>
                </a:solidFill>
              </a:rPr>
              <a:t>•  </a:t>
            </a:r>
            <a:r>
              <a:rPr lang="en-US" dirty="0" smtClean="0"/>
              <a:t>Drought</a:t>
            </a:r>
          </a:p>
          <a:p>
            <a:pPr marL="457200" lvl="1" indent="0">
              <a:buClrTx/>
              <a:buNone/>
            </a:pPr>
            <a:r>
              <a:rPr lang="en-US" dirty="0" smtClean="0">
                <a:solidFill>
                  <a:srgbClr val="006600"/>
                </a:solidFill>
              </a:rPr>
              <a:t>•  </a:t>
            </a:r>
            <a:r>
              <a:rPr lang="en-US" dirty="0" smtClean="0"/>
              <a:t>Salinization</a:t>
            </a:r>
          </a:p>
          <a:p>
            <a:pPr marL="457200" lvl="1" indent="0">
              <a:buClrTx/>
              <a:buNone/>
            </a:pPr>
            <a:r>
              <a:rPr lang="en-US" dirty="0" smtClean="0">
                <a:solidFill>
                  <a:srgbClr val="006600"/>
                </a:solidFill>
              </a:rPr>
              <a:t>•  </a:t>
            </a:r>
            <a:r>
              <a:rPr lang="en-US" dirty="0" smtClean="0"/>
              <a:t>Climate change</a:t>
            </a:r>
          </a:p>
          <a:p>
            <a:pPr marL="457200" lvl="1" indent="0">
              <a:buClrTx/>
              <a:buNone/>
            </a:pPr>
            <a:r>
              <a:rPr lang="en-US" dirty="0" smtClean="0">
                <a:solidFill>
                  <a:srgbClr val="006600"/>
                </a:solidFill>
              </a:rPr>
              <a:t>•  </a:t>
            </a:r>
            <a:r>
              <a:rPr lang="en-US" dirty="0" smtClean="0"/>
              <a:t>Depletion of water resources</a:t>
            </a:r>
          </a:p>
          <a:p>
            <a:pPr marL="457200" lvl="1" indent="0">
              <a:buClrTx/>
              <a:buNone/>
            </a:pPr>
            <a:endParaRPr lang="en-US" dirty="0" smtClean="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096000" y="3581400"/>
            <a:ext cx="2843213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i="1" dirty="0"/>
              <a:t>When severe,  there is expansion of desert areas, or creation of new ones, e.g., the Middle East, formerly, “Fertile Crescent”.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1447800"/>
            <a:ext cx="5600326" cy="368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268288" y="180975"/>
            <a:ext cx="8685212" cy="49968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Desertification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4138" y="1816100"/>
            <a:ext cx="8953500" cy="2755900"/>
            <a:chOff x="53" y="1144"/>
            <a:chExt cx="5640" cy="1736"/>
          </a:xfrm>
        </p:grpSpPr>
        <p:pic>
          <p:nvPicPr>
            <p:cNvPr id="28676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" y="1144"/>
              <a:ext cx="1020" cy="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2" y="1144"/>
              <a:ext cx="3468" cy="1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16" y="1144"/>
              <a:ext cx="1077" cy="1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9" name="Text Box 9"/>
            <p:cNvSpPr txBox="1">
              <a:spLocks noChangeArrowheads="1"/>
            </p:cNvSpPr>
            <p:nvPr/>
          </p:nvSpPr>
          <p:spPr bwMode="auto">
            <a:xfrm>
              <a:off x="4649" y="1223"/>
              <a:ext cx="909" cy="19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 b="1">
                  <a:solidFill>
                    <a:schemeClr val="bg1"/>
                  </a:solidFill>
                  <a:latin typeface="Arial" charset="0"/>
                </a:rPr>
                <a:t>Consequences</a:t>
              </a:r>
            </a:p>
          </p:txBody>
        </p:sp>
        <p:sp>
          <p:nvSpPr>
            <p:cNvPr id="28680" name="Text Box 10"/>
            <p:cNvSpPr txBox="1">
              <a:spLocks noChangeArrowheads="1"/>
            </p:cNvSpPr>
            <p:nvPr/>
          </p:nvSpPr>
          <p:spPr bwMode="auto">
            <a:xfrm>
              <a:off x="271" y="1231"/>
              <a:ext cx="514" cy="19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 b="1">
                  <a:solidFill>
                    <a:schemeClr val="bg1"/>
                  </a:solidFill>
                  <a:latin typeface="Arial" charset="0"/>
                </a:rPr>
                <a:t>Causes</a:t>
              </a:r>
            </a:p>
          </p:txBody>
        </p:sp>
        <p:sp>
          <p:nvSpPr>
            <p:cNvPr id="28681" name="Text Box 11"/>
            <p:cNvSpPr txBox="1">
              <a:spLocks noChangeArrowheads="1"/>
            </p:cNvSpPr>
            <p:nvPr/>
          </p:nvSpPr>
          <p:spPr bwMode="auto">
            <a:xfrm>
              <a:off x="4615" y="1502"/>
              <a:ext cx="1001" cy="120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Worsening drought</a:t>
              </a:r>
            </a:p>
            <a:p>
              <a:pPr>
                <a:lnSpc>
                  <a:spcPct val="90000"/>
                </a:lnSpc>
              </a:pPr>
              <a:endParaRPr lang="en-US" altLang="en-US" sz="1200" b="1">
                <a:solidFill>
                  <a:schemeClr val="bg1"/>
                </a:solidFill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Famine</a:t>
              </a:r>
            </a:p>
            <a:p>
              <a:pPr>
                <a:lnSpc>
                  <a:spcPct val="90000"/>
                </a:lnSpc>
              </a:pPr>
              <a:endParaRPr lang="en-US" altLang="en-US" sz="1200" b="1">
                <a:solidFill>
                  <a:schemeClr val="bg1"/>
                </a:solidFill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Economic losses</a:t>
              </a:r>
            </a:p>
            <a:p>
              <a:pPr>
                <a:lnSpc>
                  <a:spcPct val="90000"/>
                </a:lnSpc>
              </a:pPr>
              <a:endParaRPr lang="en-US" altLang="en-US" sz="1200" b="1">
                <a:solidFill>
                  <a:schemeClr val="bg1"/>
                </a:solidFill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Lower living 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standards</a:t>
              </a:r>
            </a:p>
            <a:p>
              <a:pPr>
                <a:lnSpc>
                  <a:spcPct val="90000"/>
                </a:lnSpc>
              </a:pPr>
              <a:endParaRPr lang="en-US" altLang="en-US" sz="1200" b="1">
                <a:solidFill>
                  <a:schemeClr val="bg1"/>
                </a:solidFill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Environmental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refugees</a:t>
              </a:r>
            </a:p>
          </p:txBody>
        </p:sp>
        <p:sp>
          <p:nvSpPr>
            <p:cNvPr id="28682" name="Text Box 12"/>
            <p:cNvSpPr txBox="1">
              <a:spLocks noChangeArrowheads="1"/>
            </p:cNvSpPr>
            <p:nvPr/>
          </p:nvSpPr>
          <p:spPr bwMode="auto">
            <a:xfrm>
              <a:off x="53" y="1502"/>
              <a:ext cx="857" cy="1306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Overgrazing</a:t>
              </a:r>
            </a:p>
            <a:p>
              <a:pPr>
                <a:lnSpc>
                  <a:spcPct val="90000"/>
                </a:lnSpc>
              </a:pPr>
              <a:endParaRPr lang="en-US" altLang="en-US" sz="1200" b="1">
                <a:solidFill>
                  <a:schemeClr val="bg1"/>
                </a:solidFill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Deforestation</a:t>
              </a:r>
            </a:p>
            <a:p>
              <a:pPr>
                <a:lnSpc>
                  <a:spcPct val="90000"/>
                </a:lnSpc>
              </a:pPr>
              <a:endParaRPr lang="en-US" altLang="en-US" sz="1200" b="1">
                <a:solidFill>
                  <a:schemeClr val="bg1"/>
                </a:solidFill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Erosion</a:t>
              </a:r>
            </a:p>
            <a:p>
              <a:pPr>
                <a:lnSpc>
                  <a:spcPct val="90000"/>
                </a:lnSpc>
              </a:pPr>
              <a:endParaRPr lang="en-US" altLang="en-US" sz="1200" b="1">
                <a:solidFill>
                  <a:schemeClr val="bg1"/>
                </a:solidFill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Salinization</a:t>
              </a:r>
            </a:p>
            <a:p>
              <a:pPr>
                <a:lnSpc>
                  <a:spcPct val="90000"/>
                </a:lnSpc>
              </a:pPr>
              <a:endParaRPr lang="en-US" altLang="en-US" sz="1200" b="1">
                <a:solidFill>
                  <a:schemeClr val="bg1"/>
                </a:solidFill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Soil compaction</a:t>
              </a:r>
            </a:p>
            <a:p>
              <a:pPr>
                <a:lnSpc>
                  <a:spcPct val="90000"/>
                </a:lnSpc>
              </a:pPr>
              <a:endParaRPr lang="en-US" altLang="en-US" sz="1200" b="1">
                <a:solidFill>
                  <a:schemeClr val="bg1"/>
                </a:solidFill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Natural climate 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1200" b="1">
                  <a:solidFill>
                    <a:schemeClr val="bg1"/>
                  </a:solidFill>
                  <a:latin typeface="Arial" charset="0"/>
                </a:rPr>
                <a:t>change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Erosion and Deposition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989013"/>
            <a:ext cx="4151312" cy="5216525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b="1" dirty="0" smtClean="0"/>
              <a:t>Erosion</a:t>
            </a:r>
            <a:r>
              <a:rPr lang="en-US" dirty="0" smtClean="0"/>
              <a:t> = removal of material from one place and 	        	        its transport elsewhere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by wind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or water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b="1" dirty="0" smtClean="0"/>
              <a:t>Deposition</a:t>
            </a:r>
            <a:r>
              <a:rPr lang="en-US" dirty="0" smtClean="0"/>
              <a:t> = arrival of eroded material at a new  location</a:t>
            </a:r>
            <a:br>
              <a:rPr lang="en-US" dirty="0" smtClean="0"/>
            </a:br>
            <a:endParaRPr lang="en-US" dirty="0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i="1" dirty="0" smtClean="0"/>
              <a:t>These processes are natural, and can build up fertile soil.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endParaRPr lang="en-US" i="1" dirty="0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i="1" dirty="0" smtClean="0"/>
              <a:t>But where artificially sped up, they are a big problem for farming.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104900"/>
            <a:ext cx="38100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68288" y="180975"/>
            <a:ext cx="4381500" cy="53657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Types of soil erosion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510463" y="6407150"/>
            <a:ext cx="1358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rgbClr val="336633"/>
                </a:solidFill>
                <a:latin typeface="Arial" charset="0"/>
              </a:rPr>
              <a:t>Figure 8.11</a:t>
            </a:r>
            <a:endParaRPr lang="en-US" sz="2400" i="1">
              <a:latin typeface="Times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 l="33615" t="874" r="34270" b="47125"/>
          <a:stretch>
            <a:fillRect/>
          </a:stretch>
        </p:blipFill>
        <p:spPr bwMode="auto">
          <a:xfrm>
            <a:off x="304800" y="1295400"/>
            <a:ext cx="21193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 l="27991" t="1459" r="28647" b="57791"/>
          <a:stretch>
            <a:fillRect/>
          </a:stretch>
        </p:blipFill>
        <p:spPr bwMode="auto">
          <a:xfrm>
            <a:off x="5376863" y="785813"/>
            <a:ext cx="344963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/>
          <a:srcRect l="27991" t="49709" r="28647" b="9792"/>
          <a:stretch>
            <a:fillRect/>
          </a:stretch>
        </p:blipFill>
        <p:spPr bwMode="auto">
          <a:xfrm>
            <a:off x="5710238" y="3897313"/>
            <a:ext cx="3103562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2" cstate="print"/>
          <a:srcRect l="33615" t="61295" r="34270" b="10461"/>
          <a:stretch>
            <a:fillRect/>
          </a:stretch>
        </p:blipFill>
        <p:spPr bwMode="auto">
          <a:xfrm>
            <a:off x="304800" y="4267200"/>
            <a:ext cx="3455987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578100" y="835025"/>
            <a:ext cx="13223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/>
              <a:t>Splash erosion</a:t>
            </a:r>
            <a:endParaRPr lang="en-US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384425" y="2794000"/>
            <a:ext cx="2909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i="1"/>
              <a:t>Rill erosion</a:t>
            </a:r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348163" y="5246688"/>
            <a:ext cx="1371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 dirty="0"/>
              <a:t>Gully erosion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son-montgomery\Dropbox\MY IB ESS\Pictures\Natural capital\pb-100426-landslide-singelis.photoblog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87681"/>
            <a:ext cx="9144000" cy="73456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4002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Types of Erosion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638800" y="228600"/>
            <a:ext cx="30178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Sheet erosion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2800" y="762000"/>
            <a:ext cx="2637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solidFill>
                  <a:srgbClr val="FCD5B5"/>
                </a:solidFill>
              </a:rPr>
              <a:t>Gully erosion</a:t>
            </a:r>
            <a:endParaRPr lang="en-US" sz="3600" dirty="0">
              <a:solidFill>
                <a:srgbClr val="FCD5B5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973" y="1"/>
            <a:ext cx="102934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953000" y="990600"/>
            <a:ext cx="2697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Wind erosion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ages.encarta.msn.com/xrefmedia/aencmed/targets/illus/ilt/T045308A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>
          <a:xfrm>
            <a:off x="2209800" y="914400"/>
            <a:ext cx="7239000" cy="4406348"/>
          </a:xfrm>
          <a:prstGeom prst="rect">
            <a:avLst/>
          </a:prstGeom>
          <a:noFill/>
          <a:ln/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Soil as a system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39" y="762000"/>
            <a:ext cx="2667000" cy="3805237"/>
          </a:xfrm>
        </p:spPr>
        <p:txBody>
          <a:bodyPr>
            <a:noAutofit/>
          </a:bodyPr>
          <a:lstStyle/>
          <a:p>
            <a:pPr marL="0" indent="0">
              <a:spcBef>
                <a:spcPct val="80000"/>
              </a:spcBef>
              <a:buClrTx/>
            </a:pPr>
            <a:r>
              <a:rPr lang="en-US" sz="2000" b="1" dirty="0" smtClean="0"/>
              <a:t>Parent material</a:t>
            </a:r>
            <a:r>
              <a:rPr lang="en-US" sz="2000" dirty="0" smtClean="0"/>
              <a:t>, such as </a:t>
            </a:r>
            <a:r>
              <a:rPr lang="en-US" sz="2000" b="1" dirty="0" smtClean="0"/>
              <a:t>bedrock</a:t>
            </a:r>
            <a:r>
              <a:rPr lang="en-US" sz="2000" dirty="0" smtClean="0"/>
              <a:t>, is </a:t>
            </a:r>
            <a:r>
              <a:rPr lang="en-US" sz="2000" b="1" dirty="0" smtClean="0"/>
              <a:t>weathered</a:t>
            </a:r>
            <a:r>
              <a:rPr lang="en-US" sz="2000" dirty="0" smtClean="0"/>
              <a:t> to begin process of soil formation.</a:t>
            </a:r>
          </a:p>
          <a:p>
            <a:pPr lvl="1">
              <a:spcBef>
                <a:spcPct val="80000"/>
              </a:spcBef>
              <a:buClrTx/>
            </a:pPr>
            <a:r>
              <a:rPr lang="en-US" sz="1800" b="1" dirty="0" smtClean="0"/>
              <a:t>Parent material</a:t>
            </a:r>
            <a:r>
              <a:rPr lang="en-US" sz="1800" dirty="0" smtClean="0"/>
              <a:t> = the base geological material in a location</a:t>
            </a:r>
          </a:p>
          <a:p>
            <a:pPr lvl="1">
              <a:spcBef>
                <a:spcPct val="80000"/>
              </a:spcBef>
              <a:buClrTx/>
            </a:pPr>
            <a:r>
              <a:rPr lang="en-US" sz="1800" b="1" dirty="0" smtClean="0"/>
              <a:t>Bedrock</a:t>
            </a:r>
            <a:r>
              <a:rPr lang="en-US" sz="1800" dirty="0" smtClean="0"/>
              <a:t> = the continuous mass of solid rock that makes up Earth’s crust</a:t>
            </a:r>
          </a:p>
          <a:p>
            <a:pPr lvl="1">
              <a:spcBef>
                <a:spcPct val="80000"/>
              </a:spcBef>
              <a:buClrTx/>
            </a:pPr>
            <a:r>
              <a:rPr lang="en-US" sz="1800" b="1" dirty="0" smtClean="0"/>
              <a:t>Weathering</a:t>
            </a:r>
            <a:r>
              <a:rPr lang="en-US" sz="1800" dirty="0" smtClean="0"/>
              <a:t> = processes that break down rocks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71981" y="1524000"/>
            <a:ext cx="2697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Wind erosion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0"/>
            <a:ext cx="52578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The Dust Bowl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0" y="838200"/>
            <a:ext cx="3503613" cy="243840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600" i="1" dirty="0" smtClean="0"/>
              <a:t>Drought and degraded farmland produced the 1930s </a:t>
            </a:r>
            <a:r>
              <a:rPr lang="en-US" sz="2600" b="1" i="1" dirty="0" smtClean="0"/>
              <a:t>Dust Bowl</a:t>
            </a:r>
            <a:r>
              <a:rPr lang="en-US" sz="2600" i="1" dirty="0" smtClean="0"/>
              <a:t>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endParaRPr lang="en-US" sz="2600" i="1" dirty="0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600" i="1" dirty="0" smtClean="0"/>
              <a:t>Storms brought dust from the U.S. Great Plains all the way to New York and Washington, and wrecked many lives</a:t>
            </a:r>
            <a:r>
              <a:rPr lang="en-US" i="1" dirty="0" smtClean="0"/>
              <a:t>.</a:t>
            </a:r>
            <a:endParaRPr lang="en-US" dirty="0" smtClean="0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510463" y="6407150"/>
            <a:ext cx="1358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rgbClr val="336633"/>
                </a:solidFill>
                <a:latin typeface="Arial" charset="0"/>
              </a:rPr>
              <a:t>Figure 8.14</a:t>
            </a:r>
            <a:endParaRPr lang="en-US" sz="2400" i="1">
              <a:latin typeface="Times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7800" cy="693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125566" y="3047801"/>
            <a:ext cx="4017962" cy="3560762"/>
            <a:chOff x="709" y="60"/>
            <a:chExt cx="3731" cy="3683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" y="60"/>
              <a:ext cx="3731" cy="368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903" y="950"/>
              <a:ext cx="678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latin typeface="Arial" charset="0"/>
                </a:rPr>
                <a:t>Colorado</a:t>
              </a:r>
              <a:endParaRPr lang="en-US" sz="1400" b="1">
                <a:latin typeface="Arial" charset="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886" y="894"/>
              <a:ext cx="571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latin typeface="Arial" charset="0"/>
                </a:rPr>
                <a:t>Kansas</a:t>
              </a:r>
              <a:endParaRPr lang="en-US" sz="1400" b="1">
                <a:latin typeface="Arial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249" y="1310"/>
              <a:ext cx="422" cy="366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Arial" charset="0"/>
                </a:rPr>
                <a:t>Dust</a:t>
              </a:r>
            </a:p>
            <a:p>
              <a:pPr algn="ctr"/>
              <a:r>
                <a:rPr lang="en-US" sz="1600" b="1" dirty="0">
                  <a:latin typeface="Arial" charset="0"/>
                </a:rPr>
                <a:t>Bowl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308" y="1558"/>
              <a:ext cx="735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Arial" charset="0"/>
                </a:rPr>
                <a:t>Oklahoma</a:t>
              </a:r>
              <a:endParaRPr lang="en-US" sz="1400" b="1" dirty="0">
                <a:latin typeface="Arial" charset="0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115" y="2109"/>
              <a:ext cx="849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Arial" charset="0"/>
                </a:rPr>
                <a:t>New Mexico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2917" y="3054"/>
              <a:ext cx="479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latin typeface="Arial" charset="0"/>
                </a:rPr>
                <a:t>Texas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42" y="4216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624213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Soil conservation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1416050"/>
            <a:ext cx="8788400" cy="436245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As a result of the Dust Bowl,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the </a:t>
            </a:r>
            <a:r>
              <a:rPr lang="en-US" dirty="0" smtClean="0"/>
              <a:t>U.S. Soil Conservation Act of 1935 and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the </a:t>
            </a:r>
            <a:r>
              <a:rPr lang="en-US" dirty="0" smtClean="0"/>
              <a:t>Soil Conservation Service (SCS) were</a:t>
            </a:r>
            <a:br>
              <a:rPr lang="en-US" dirty="0" smtClean="0"/>
            </a:br>
            <a:r>
              <a:rPr lang="en-US" dirty="0" smtClean="0"/>
              <a:t>	created.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b="1" dirty="0" smtClean="0"/>
              <a:t>SCS:</a:t>
            </a:r>
            <a:r>
              <a:rPr lang="en-US" dirty="0" smtClean="0"/>
              <a:t>  Local agents in </a:t>
            </a:r>
            <a:r>
              <a:rPr lang="en-US" b="1" dirty="0" smtClean="0"/>
              <a:t>conservation districts</a:t>
            </a:r>
            <a:r>
              <a:rPr lang="en-US" dirty="0" smtClean="0"/>
              <a:t> worked with farmers to disseminate scientific knowledge and help them conserve their soil.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Overgrazing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00" y="4257675"/>
            <a:ext cx="8788400" cy="22272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mtClean="0"/>
              <a:t>When livestock eat too much plant cover on rangelands, impeding plant regrowth</a:t>
            </a:r>
            <a:br>
              <a:rPr lang="en-US" smtClean="0"/>
            </a:br>
            <a:endParaRPr lang="en-US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i="1" smtClean="0"/>
              <a:t>The contrast between ungrazed and overgrazed land on either side of a fenceline can be striking.</a:t>
            </a:r>
            <a:endParaRPr lang="en-US" smtClean="0"/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2" cstate="print"/>
          <a:srcRect l="1062" t="4875" r="5373" b="18237"/>
          <a:stretch>
            <a:fillRect/>
          </a:stretch>
        </p:blipFill>
        <p:spPr bwMode="auto">
          <a:xfrm>
            <a:off x="1643063" y="801688"/>
            <a:ext cx="5484812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Overgrazing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5570538"/>
            <a:ext cx="8788400" cy="94615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i="1" smtClean="0"/>
              <a:t>Overgrazing can set in motion a series of positive feedback loops.</a:t>
            </a:r>
            <a:endParaRPr lang="en-US" smtClean="0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 cstate="print"/>
          <a:srcRect t="8917" b="12666"/>
          <a:stretch>
            <a:fillRect/>
          </a:stretch>
        </p:blipFill>
        <p:spPr bwMode="auto">
          <a:xfrm>
            <a:off x="609600" y="990600"/>
            <a:ext cx="782955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4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962400"/>
            <a:ext cx="83179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Artificial fertilizers increase crop yields buy: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err="1" smtClean="0"/>
              <a:t>Toxification</a:t>
            </a:r>
            <a:r>
              <a:rPr lang="en-US" sz="3600" dirty="0" smtClean="0"/>
              <a:t> of  the soil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Acidify  and change the pH of the soil</a:t>
            </a:r>
          </a:p>
          <a:p>
            <a:pPr marL="285750" indent="-285750">
              <a:buFont typeface="Arial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1111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8792" y="1"/>
            <a:ext cx="103244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Unsustainable farming practices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Monoculture farming- too much of the same crop reduces specific </a:t>
            </a:r>
            <a:r>
              <a:rPr lang="en-US" sz="2800" b="1" dirty="0" smtClean="0"/>
              <a:t>nutrients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Over </a:t>
            </a:r>
            <a:r>
              <a:rPr lang="en-US" sz="2800" b="1" dirty="0" smtClean="0"/>
              <a:t>cropping- not resting the soil</a:t>
            </a:r>
          </a:p>
          <a:p>
            <a:pPr algn="ctr">
              <a:buFont typeface="Arial" pitchFamily="34" charset="0"/>
              <a:buChar char="•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son-montgomery\Dropbox\MY IB ESS\Pictures\biodiversity\4777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13380" cy="33258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81600" y="609600"/>
            <a:ext cx="273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Deforestation</a:t>
            </a:r>
            <a:endParaRPr lang="en-US" sz="3600" dirty="0"/>
          </a:p>
        </p:txBody>
      </p:sp>
      <p:pic>
        <p:nvPicPr>
          <p:cNvPr id="1027" name="Picture 3" descr="C:\Users\jason-montgomery\Dropbox\MY IB ESS\Pictures\biodiversity\Defores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2574" y="3619500"/>
            <a:ext cx="5131426" cy="32385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57200" y="3441680"/>
            <a:ext cx="304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Loss of plant cover by farming, logging, construction, overgrazing by livestock, off-road vehicles, deliberate burning of vegetation and other activities leave soil vulnerable to erosion.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993775"/>
          </a:xfrm>
        </p:spPr>
        <p:txBody>
          <a:bodyPr>
            <a:normAutofit fontScale="90000"/>
          </a:bodyPr>
          <a:lstStyle/>
          <a:p>
            <a:r>
              <a:rPr lang="en-US" sz="6000">
                <a:solidFill>
                  <a:schemeClr val="tx1"/>
                </a:solidFill>
                <a:latin typeface="Calligrapher" pitchFamily="2" charset="0"/>
              </a:rPr>
              <a:t>The Soil System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066800"/>
            <a:ext cx="7696200" cy="2895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Soil is a complex mixture of eroded rock, mineral nutrients, decaying organic matter, water, air and billions of living organisms (microscopic decomposers).</a:t>
            </a:r>
          </a:p>
        </p:txBody>
      </p:sp>
      <p:pic>
        <p:nvPicPr>
          <p:cNvPr id="4" name="Picture 4" descr="Figure 13. Foodweb of Grassland Soil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>
          <a:xfrm>
            <a:off x="114300" y="3325812"/>
            <a:ext cx="9029700" cy="353218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1" descr="13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51847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23" name="Rectangle 3"/>
          <p:cNvSpPr>
            <a:spLocks noGrp="1" noChangeArrowheads="1"/>
          </p:cNvSpPr>
          <p:nvPr>
            <p:ph type="title"/>
          </p:nvPr>
        </p:nvSpPr>
        <p:spPr>
          <a:xfrm>
            <a:off x="5410200" y="0"/>
            <a:ext cx="3505200" cy="14557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Salinization</a:t>
            </a:r>
            <a:r>
              <a:rPr lang="en-US" dirty="0"/>
              <a:t> and </a:t>
            </a:r>
            <a:r>
              <a:rPr lang="en-US" dirty="0" err="1"/>
              <a:t>Waterlogging</a:t>
            </a:r>
            <a:endParaRPr lang="en-US" dirty="0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667375" y="1600200"/>
            <a:ext cx="3476625" cy="4419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Repeated irrigation can reduce crop yields by causing salt buildup in the soil and </a:t>
            </a:r>
            <a:r>
              <a:rPr lang="en-US" sz="2800" dirty="0" err="1"/>
              <a:t>waterlogging</a:t>
            </a:r>
            <a:r>
              <a:rPr lang="en-US" sz="2800" dirty="0"/>
              <a:t> of crop plants</a:t>
            </a:r>
            <a:r>
              <a:rPr lang="en-US" sz="2800" dirty="0" smtClean="0"/>
              <a:t>.</a:t>
            </a:r>
          </a:p>
          <a:p>
            <a:pPr>
              <a:spcBef>
                <a:spcPct val="50000"/>
              </a:spcBef>
              <a:buNone/>
            </a:pPr>
            <a:r>
              <a:rPr lang="en-US" dirty="0" smtClean="0"/>
              <a:t>Both result in: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stunted plant growth, lower crop yields,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 dead plants and ruined land.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7467600" y="6540500"/>
            <a:ext cx="1571625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80000"/>
              <a:buFont typeface="Wingdings" pitchFamily="1" charset="2"/>
              <a:buNone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Figure 13-13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13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4450"/>
            <a:ext cx="5127625" cy="6813550"/>
          </a:xfrm>
          <a:prstGeom prst="rect">
            <a:avLst/>
          </a:prstGeom>
          <a:noFill/>
        </p:spPr>
      </p:pic>
      <p:sp>
        <p:nvSpPr>
          <p:cNvPr id="83971" name="Rectangle 3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-498475" y="274638"/>
            <a:ext cx="9185275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/>
              <a:t>	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7380288" y="6562725"/>
            <a:ext cx="176371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/>
            <a:r>
              <a:rPr lang="en-US" sz="1400" b="1"/>
              <a:t>Fig. 13-13, p. 281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5410200" y="258763"/>
            <a:ext cx="1525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/>
              <a:t>Evaporation</a:t>
            </a: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4038600" y="-46038"/>
            <a:ext cx="1530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/>
              <a:t>Transpiration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2820988" y="152400"/>
            <a:ext cx="1450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/>
              <a:t>Evaporation</a:t>
            </a: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1600200" y="381000"/>
            <a:ext cx="14652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/>
              <a:t>Evaporation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4154488" y="3001963"/>
            <a:ext cx="1636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/>
              <a:t>Waterlogging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609600" y="4416425"/>
            <a:ext cx="1714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/>
              <a:t>Salinization</a:t>
            </a: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4800600" y="4419600"/>
            <a:ext cx="1636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/>
              <a:t>Waterlogging</a:t>
            </a: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609600" y="4724400"/>
            <a:ext cx="3657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/>
              <a:t>1. Irrigation water contains small amounts of dissolved salts</a:t>
            </a:r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609600" y="5410200"/>
            <a:ext cx="3657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/>
              <a:t>2. Evaporation and transpiration leave salts behind.</a:t>
            </a:r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617538" y="6096000"/>
            <a:ext cx="37258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/>
              <a:t>3. Salt builds up in soil.</a:t>
            </a: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864100" y="4724400"/>
            <a:ext cx="3822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/>
              <a:t>1. Precipitation and irrigation water percolate downward.</a:t>
            </a:r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4876800" y="5410200"/>
            <a:ext cx="2819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/>
              <a:t>2. Water table rises.</a:t>
            </a:r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5540375" y="3810000"/>
            <a:ext cx="3048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/>
              <a:t>Less permeable clay layer</a:t>
            </a:r>
          </a:p>
        </p:txBody>
      </p:sp>
      <p:sp>
        <p:nvSpPr>
          <p:cNvPr id="83986" name="Line 18"/>
          <p:cNvSpPr>
            <a:spLocks noChangeShapeType="1"/>
          </p:cNvSpPr>
          <p:nvPr/>
        </p:nvSpPr>
        <p:spPr bwMode="auto">
          <a:xfrm>
            <a:off x="5181600" y="3656013"/>
            <a:ext cx="301625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13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025" y="-12700"/>
            <a:ext cx="6965950" cy="6884988"/>
          </a:xfrm>
          <a:prstGeom prst="rect">
            <a:avLst/>
          </a:prstGeom>
          <a:noFill/>
        </p:spPr>
      </p:pic>
      <p:sp>
        <p:nvSpPr>
          <p:cNvPr id="88067" name="Rectangle 3" hidden="1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/>
              <a:t>	</a:t>
            </a: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7564438" y="6562725"/>
            <a:ext cx="15795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/>
            <a:r>
              <a:rPr lang="en-US" sz="1400" b="1"/>
              <a:t>Fig. 13-15, p. 281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5715000" y="1403350"/>
            <a:ext cx="1092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rIns="0" bIns="0">
            <a:spAutoFit/>
          </a:bodyPr>
          <a:lstStyle/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Cleanup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1219200" y="1398588"/>
            <a:ext cx="1371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rIns="0" bIns="0">
            <a:spAutoFit/>
          </a:bodyPr>
          <a:lstStyle/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Prevention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3276600" y="715963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/>
            <a:r>
              <a:rPr lang="en-US" sz="2000" b="1">
                <a:solidFill>
                  <a:srgbClr val="009B7B"/>
                </a:solidFill>
              </a:rPr>
              <a:t>Soil Salinization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3778250" y="76200"/>
            <a:ext cx="16906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/>
            <a:r>
              <a:rPr lang="en-US" sz="2100" b="1">
                <a:solidFill>
                  <a:srgbClr val="009B7B"/>
                </a:solidFill>
              </a:rPr>
              <a:t>Solutions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1219200" y="2286000"/>
            <a:ext cx="2070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rIns="0" bIns="0">
            <a:spAutoFit/>
          </a:bodyPr>
          <a:lstStyle/>
          <a:p>
            <a:pPr eaLnBrk="1" hangingPunct="1"/>
            <a:r>
              <a:rPr lang="en-US" sz="1800" b="1"/>
              <a:t>Reduce irrigation</a:t>
            </a:r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1219200" y="4876800"/>
            <a:ext cx="21558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800" b="1"/>
              <a:t>Switch to salt-tolerant crops (such as barley, cotton, sugarbeet)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715000" y="2309813"/>
            <a:ext cx="18415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rIns="0" bIns="0">
            <a:spAutoFit/>
          </a:bodyPr>
          <a:lstStyle/>
          <a:p>
            <a:pPr eaLnBrk="1" hangingPunct="1"/>
            <a:r>
              <a:rPr lang="en-US" sz="1800" b="1"/>
              <a:t>Flush soil (expensive and wastes water)</a:t>
            </a:r>
          </a:p>
        </p:txBody>
      </p:sp>
      <p:sp>
        <p:nvSpPr>
          <p:cNvPr id="88076" name="Rectangle 12"/>
          <p:cNvSpPr>
            <a:spLocks noChangeArrowheads="1"/>
          </p:cNvSpPr>
          <p:nvPr/>
        </p:nvSpPr>
        <p:spPr bwMode="auto">
          <a:xfrm>
            <a:off x="5715000" y="3733800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800" b="1"/>
              <a:t>Stop growing crops for 2–5 years</a:t>
            </a:r>
          </a:p>
        </p:txBody>
      </p:sp>
      <p:sp>
        <p:nvSpPr>
          <p:cNvPr id="88077" name="Rectangle 13"/>
          <p:cNvSpPr>
            <a:spLocks noChangeArrowheads="1"/>
          </p:cNvSpPr>
          <p:nvPr/>
        </p:nvSpPr>
        <p:spPr bwMode="auto">
          <a:xfrm>
            <a:off x="5715000" y="4876800"/>
            <a:ext cx="26955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800" b="1"/>
              <a:t>Install underground drainage systems (expensive)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263"/>
            <a:ext cx="8763000" cy="1455737"/>
          </a:xfrm>
        </p:spPr>
        <p:txBody>
          <a:bodyPr/>
          <a:lstStyle/>
          <a:p>
            <a:r>
              <a:rPr lang="en-US"/>
              <a:t>Salinization and Waterlogging of Soils: A Downside of Irrigation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2209800"/>
            <a:ext cx="3476625" cy="4419600"/>
          </a:xfrm>
        </p:spPr>
        <p:txBody>
          <a:bodyPr/>
          <a:lstStyle/>
          <a:p>
            <a:r>
              <a:rPr lang="en-US"/>
              <a:t>Example of high evaporation, poor drainage, and severe salinization.</a:t>
            </a:r>
          </a:p>
          <a:p>
            <a:r>
              <a:rPr lang="en-US"/>
              <a:t>White alkaline salts have displaced cops.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7467600" y="6540500"/>
            <a:ext cx="1571625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80000"/>
              <a:buFont typeface="Wingdings" pitchFamily="1" charset="2"/>
              <a:buNone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Figure 13-14</a:t>
            </a:r>
          </a:p>
        </p:txBody>
      </p:sp>
      <p:pic>
        <p:nvPicPr>
          <p:cNvPr id="90117" name="Picture1" descr="1314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49530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Monocultures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993775"/>
            <a:ext cx="8788400" cy="22272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Intensified agriculture meant </a:t>
            </a:r>
            <a:r>
              <a:rPr lang="en-US" b="1" dirty="0" smtClean="0"/>
              <a:t>monocultures</a:t>
            </a:r>
            <a:r>
              <a:rPr lang="en-US" dirty="0" smtClean="0"/>
              <a:t>, vast spreads of a single crop.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This is economically efficient, but increases risk of catastrophic failure (“all eggs in one basket”).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7119938" y="6350000"/>
            <a:ext cx="1876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rgbClr val="336633"/>
                </a:solidFill>
                <a:latin typeface="Arial" charset="0"/>
              </a:rPr>
              <a:t>Figure 9.4a</a:t>
            </a:r>
            <a:endParaRPr lang="en-US" sz="2400" i="1">
              <a:latin typeface="Times" charset="0"/>
            </a:endParaRP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2" cstate="print"/>
          <a:srcRect t="23541" r="29303" b="30750"/>
          <a:stretch>
            <a:fillRect/>
          </a:stretch>
        </p:blipFill>
        <p:spPr bwMode="auto">
          <a:xfrm>
            <a:off x="1849438" y="3395663"/>
            <a:ext cx="543877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385888" y="6038850"/>
            <a:ext cx="63642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600" i="1"/>
              <a:t>Wheat monoculture in Washington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52578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C80000"/>
                </a:solidFill>
              </a:rPr>
              <a:t>Crop diversity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8788400" cy="22288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dirty="0" smtClean="0">
                <a:solidFill>
                  <a:srgbClr val="C00000"/>
                </a:solidFill>
              </a:rPr>
              <a:t>Monocultures also have reduced crop diversity.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i="1" dirty="0" smtClean="0">
                <a:solidFill>
                  <a:srgbClr val="C00000"/>
                </a:solidFill>
              </a:rPr>
              <a:t>90% of all human food now comes from only 15 crop species and 8 livestock species.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7488" y="373063"/>
            <a:ext cx="8623300" cy="6157912"/>
            <a:chOff x="120" y="32"/>
            <a:chExt cx="5432" cy="3879"/>
          </a:xfrm>
        </p:grpSpPr>
        <p:sp>
          <p:nvSpPr>
            <p:cNvPr id="58371" name="Rectangle 5"/>
            <p:cNvSpPr>
              <a:spLocks noChangeArrowheads="1"/>
            </p:cNvSpPr>
            <p:nvPr/>
          </p:nvSpPr>
          <p:spPr bwMode="auto">
            <a:xfrm>
              <a:off x="3096" y="1800"/>
              <a:ext cx="2456" cy="1888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5837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0" y="32"/>
              <a:ext cx="2457" cy="1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37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95" y="32"/>
              <a:ext cx="2457" cy="1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4" name="Rectangle 8"/>
            <p:cNvSpPr>
              <a:spLocks noChangeArrowheads="1"/>
            </p:cNvSpPr>
            <p:nvPr/>
          </p:nvSpPr>
          <p:spPr bwMode="auto">
            <a:xfrm>
              <a:off x="120" y="1800"/>
              <a:ext cx="2456" cy="2056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375" name="Text Box 9"/>
            <p:cNvSpPr txBox="1">
              <a:spLocks noChangeArrowheads="1"/>
            </p:cNvSpPr>
            <p:nvPr/>
          </p:nvSpPr>
          <p:spPr bwMode="auto">
            <a:xfrm>
              <a:off x="691" y="1791"/>
              <a:ext cx="1316" cy="231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" charset="0"/>
                </a:rPr>
                <a:t>Biodiversity Loss</a:t>
              </a:r>
            </a:p>
          </p:txBody>
        </p:sp>
        <p:sp>
          <p:nvSpPr>
            <p:cNvPr id="58376" name="Text Box 10"/>
            <p:cNvSpPr txBox="1">
              <a:spLocks noChangeArrowheads="1"/>
            </p:cNvSpPr>
            <p:nvPr/>
          </p:nvSpPr>
          <p:spPr bwMode="auto">
            <a:xfrm>
              <a:off x="187" y="2064"/>
              <a:ext cx="2453" cy="1847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>
                  <a:latin typeface="Arial" charset="0"/>
                </a:rPr>
                <a:t>Loss and degradation of habitat from</a:t>
              </a:r>
            </a:p>
            <a:p>
              <a:pPr>
                <a:lnSpc>
                  <a:spcPct val="90000"/>
                </a:lnSpc>
              </a:pPr>
              <a:r>
                <a:rPr lang="en-US" sz="1600" b="1">
                  <a:latin typeface="Arial" charset="0"/>
                </a:rPr>
                <a:t>clearing grasslands and forests and</a:t>
              </a:r>
            </a:p>
            <a:p>
              <a:pPr>
                <a:lnSpc>
                  <a:spcPct val="90000"/>
                </a:lnSpc>
              </a:pPr>
              <a:r>
                <a:rPr lang="en-US" sz="1600" b="1">
                  <a:latin typeface="Arial" charset="0"/>
                </a:rPr>
                <a:t>draining wetland</a:t>
              </a:r>
            </a:p>
            <a:p>
              <a:pPr>
                <a:lnSpc>
                  <a:spcPct val="90000"/>
                </a:lnSpc>
              </a:pPr>
              <a:endParaRPr lang="en-US" sz="16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sz="1600" b="1">
                  <a:latin typeface="Arial" charset="0"/>
                </a:rPr>
                <a:t>Fish kills from pesticide runoff</a:t>
              </a:r>
            </a:p>
            <a:p>
              <a:pPr>
                <a:lnSpc>
                  <a:spcPct val="90000"/>
                </a:lnSpc>
              </a:pPr>
              <a:endParaRPr lang="en-US" sz="16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sz="1600" b="1">
                  <a:latin typeface="Arial" charset="0"/>
                </a:rPr>
                <a:t>Killing of wild predators to protect</a:t>
              </a:r>
            </a:p>
            <a:p>
              <a:pPr>
                <a:lnSpc>
                  <a:spcPct val="90000"/>
                </a:lnSpc>
              </a:pPr>
              <a:r>
                <a:rPr lang="en-US" sz="1600" b="1">
                  <a:latin typeface="Arial" charset="0"/>
                </a:rPr>
                <a:t>livestock</a:t>
              </a:r>
            </a:p>
            <a:p>
              <a:pPr>
                <a:lnSpc>
                  <a:spcPct val="90000"/>
                </a:lnSpc>
              </a:pPr>
              <a:endParaRPr lang="en-US" sz="16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sz="1600" b="1">
                  <a:latin typeface="Arial" charset="0"/>
                </a:rPr>
                <a:t>Loss of genetic diversity from</a:t>
              </a:r>
            </a:p>
            <a:p>
              <a:pPr>
                <a:lnSpc>
                  <a:spcPct val="90000"/>
                </a:lnSpc>
              </a:pPr>
              <a:r>
                <a:rPr lang="en-US" sz="1600" b="1">
                  <a:latin typeface="Arial" charset="0"/>
                </a:rPr>
                <a:t>replacing thousands of wild crop</a:t>
              </a:r>
            </a:p>
            <a:p>
              <a:pPr>
                <a:lnSpc>
                  <a:spcPct val="90000"/>
                </a:lnSpc>
              </a:pPr>
              <a:r>
                <a:rPr lang="en-US" sz="1600" b="1">
                  <a:latin typeface="Arial" charset="0"/>
                </a:rPr>
                <a:t>strains with a few monoculture strains</a:t>
              </a:r>
              <a:endParaRPr lang="en-US" sz="14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endParaRPr lang="en-US" sz="1400" b="1">
                <a:latin typeface="Arial" charset="0"/>
              </a:endParaRPr>
            </a:p>
          </p:txBody>
        </p:sp>
        <p:sp>
          <p:nvSpPr>
            <p:cNvPr id="58377" name="Text Box 11"/>
            <p:cNvSpPr txBox="1">
              <a:spLocks noChangeArrowheads="1"/>
            </p:cNvSpPr>
            <p:nvPr/>
          </p:nvSpPr>
          <p:spPr bwMode="auto">
            <a:xfrm>
              <a:off x="4135" y="1791"/>
              <a:ext cx="380" cy="231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" charset="0"/>
                </a:rPr>
                <a:t>Soil</a:t>
              </a:r>
            </a:p>
          </p:txBody>
        </p:sp>
        <p:sp>
          <p:nvSpPr>
            <p:cNvPr id="58378" name="Text Box 12"/>
            <p:cNvSpPr txBox="1">
              <a:spLocks noChangeArrowheads="1"/>
            </p:cNvSpPr>
            <p:nvPr/>
          </p:nvSpPr>
          <p:spPr bwMode="auto">
            <a:xfrm>
              <a:off x="3163" y="2064"/>
              <a:ext cx="1036" cy="1444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</a:rPr>
                <a:t>Erosion</a:t>
              </a:r>
            </a:p>
            <a:p>
              <a:endParaRPr lang="en-US" sz="1600" b="1">
                <a:latin typeface="Arial" charset="0"/>
              </a:endParaRPr>
            </a:p>
            <a:p>
              <a:r>
                <a:rPr lang="en-US" sz="1600" b="1">
                  <a:latin typeface="Arial" charset="0"/>
                </a:rPr>
                <a:t>Loss of fertility</a:t>
              </a:r>
            </a:p>
            <a:p>
              <a:endParaRPr lang="en-US" sz="1600" b="1">
                <a:latin typeface="Arial" charset="0"/>
              </a:endParaRPr>
            </a:p>
            <a:p>
              <a:r>
                <a:rPr lang="en-US" sz="1600" b="1">
                  <a:latin typeface="Arial" charset="0"/>
                </a:rPr>
                <a:t>Salinization</a:t>
              </a:r>
            </a:p>
            <a:p>
              <a:endParaRPr lang="en-US" sz="1600" b="1">
                <a:latin typeface="Arial" charset="0"/>
              </a:endParaRPr>
            </a:p>
            <a:p>
              <a:r>
                <a:rPr lang="en-US" sz="1600" b="1">
                  <a:latin typeface="Arial" charset="0"/>
                </a:rPr>
                <a:t>Waterlogging</a:t>
              </a:r>
            </a:p>
            <a:p>
              <a:endParaRPr lang="en-US" sz="1600" b="1">
                <a:latin typeface="Arial" charset="0"/>
              </a:endParaRPr>
            </a:p>
            <a:p>
              <a:r>
                <a:rPr lang="en-US" sz="1600" b="1">
                  <a:latin typeface="Arial" charset="0"/>
                </a:rPr>
                <a:t>Desertification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3276600" y="-25110"/>
            <a:ext cx="252805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Monocultures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678" y="762000"/>
            <a:ext cx="9026525" cy="5934075"/>
            <a:chOff x="39" y="0"/>
            <a:chExt cx="5686" cy="3738"/>
          </a:xfrm>
        </p:grpSpPr>
        <p:sp>
          <p:nvSpPr>
            <p:cNvPr id="59395" name="Rectangle 5"/>
            <p:cNvSpPr>
              <a:spLocks noChangeArrowheads="1"/>
            </p:cNvSpPr>
            <p:nvPr/>
          </p:nvSpPr>
          <p:spPr bwMode="auto">
            <a:xfrm>
              <a:off x="56" y="1800"/>
              <a:ext cx="2456" cy="131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396" name="Rectangle 6"/>
            <p:cNvSpPr>
              <a:spLocks noChangeArrowheads="1"/>
            </p:cNvSpPr>
            <p:nvPr/>
          </p:nvSpPr>
          <p:spPr bwMode="auto">
            <a:xfrm>
              <a:off x="2696" y="1800"/>
              <a:ext cx="2986" cy="191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397" name="Text Box 7"/>
            <p:cNvSpPr txBox="1">
              <a:spLocks noChangeArrowheads="1"/>
            </p:cNvSpPr>
            <p:nvPr/>
          </p:nvSpPr>
          <p:spPr bwMode="auto">
            <a:xfrm>
              <a:off x="800" y="1791"/>
              <a:ext cx="972" cy="231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" charset="0"/>
                </a:rPr>
                <a:t>Air Pollution</a:t>
              </a:r>
            </a:p>
          </p:txBody>
        </p:sp>
        <p:sp>
          <p:nvSpPr>
            <p:cNvPr id="59398" name="Text Box 8"/>
            <p:cNvSpPr txBox="1">
              <a:spLocks noChangeArrowheads="1"/>
            </p:cNvSpPr>
            <p:nvPr/>
          </p:nvSpPr>
          <p:spPr bwMode="auto">
            <a:xfrm>
              <a:off x="39" y="2064"/>
              <a:ext cx="2511" cy="1031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>
                  <a:latin typeface="Arial" charset="0"/>
                </a:rPr>
                <a:t>Greenhouse gas emissions from fossil</a:t>
              </a:r>
            </a:p>
            <a:p>
              <a:pPr>
                <a:lnSpc>
                  <a:spcPct val="90000"/>
                </a:lnSpc>
              </a:pPr>
              <a:r>
                <a:rPr lang="en-US" sz="1600" b="1">
                  <a:latin typeface="Arial" charset="0"/>
                </a:rPr>
                <a:t>Fuel issue</a:t>
              </a:r>
            </a:p>
            <a:p>
              <a:pPr>
                <a:lnSpc>
                  <a:spcPct val="90000"/>
                </a:lnSpc>
              </a:pPr>
              <a:endParaRPr lang="en-US" sz="16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sz="1600" b="1">
                  <a:latin typeface="Arial" charset="0"/>
                </a:rPr>
                <a:t>Other air pollutants from fossil fuel use</a:t>
              </a:r>
            </a:p>
            <a:p>
              <a:pPr>
                <a:lnSpc>
                  <a:spcPct val="90000"/>
                </a:lnSpc>
              </a:pPr>
              <a:endParaRPr lang="en-US" sz="16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sz="1600" b="1">
                  <a:latin typeface="Arial" charset="0"/>
                </a:rPr>
                <a:t>Pollution from pesticide sprays</a:t>
              </a:r>
            </a:p>
            <a:p>
              <a:pPr>
                <a:lnSpc>
                  <a:spcPct val="90000"/>
                </a:lnSpc>
              </a:pPr>
              <a:endParaRPr lang="en-US" sz="1600" b="1">
                <a:latin typeface="Arial" charset="0"/>
              </a:endParaRPr>
            </a:p>
          </p:txBody>
        </p:sp>
        <p:sp>
          <p:nvSpPr>
            <p:cNvPr id="59399" name="Text Box 9"/>
            <p:cNvSpPr txBox="1">
              <a:spLocks noChangeArrowheads="1"/>
            </p:cNvSpPr>
            <p:nvPr/>
          </p:nvSpPr>
          <p:spPr bwMode="auto">
            <a:xfrm>
              <a:off x="3984" y="1791"/>
              <a:ext cx="516" cy="231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" charset="0"/>
                </a:rPr>
                <a:t>Water</a:t>
              </a:r>
            </a:p>
          </p:txBody>
        </p:sp>
        <p:sp>
          <p:nvSpPr>
            <p:cNvPr id="59400" name="Text Box 10"/>
            <p:cNvSpPr txBox="1">
              <a:spLocks noChangeArrowheads="1"/>
            </p:cNvSpPr>
            <p:nvPr/>
          </p:nvSpPr>
          <p:spPr bwMode="auto">
            <a:xfrm>
              <a:off x="2763" y="1979"/>
              <a:ext cx="1517" cy="1709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" charset="0"/>
                </a:rPr>
                <a:t>Water waste</a:t>
              </a:r>
            </a:p>
            <a:p>
              <a:endParaRPr lang="en-US" sz="1400" b="1">
                <a:latin typeface="Arial" charset="0"/>
              </a:endParaRPr>
            </a:p>
            <a:p>
              <a:r>
                <a:rPr lang="en-US" sz="1400" b="1">
                  <a:latin typeface="Arial" charset="0"/>
                </a:rPr>
                <a:t>Aquifer depletion</a:t>
              </a:r>
            </a:p>
            <a:p>
              <a:endParaRPr lang="en-US" sz="14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Increased runoff and</a:t>
              </a: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flooding from land cleared</a:t>
              </a: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to grow crops</a:t>
              </a:r>
            </a:p>
            <a:p>
              <a:endParaRPr lang="en-US" sz="14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Sediment pollution from</a:t>
              </a: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erosion</a:t>
              </a:r>
            </a:p>
            <a:p>
              <a:endParaRPr lang="en-US" sz="14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Fish kills from pesticide</a:t>
              </a: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runoff</a:t>
              </a:r>
            </a:p>
          </p:txBody>
        </p:sp>
        <p:pic>
          <p:nvPicPr>
            <p:cNvPr id="59401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8" y="0"/>
              <a:ext cx="2465" cy="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02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94" y="0"/>
              <a:ext cx="2973" cy="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3" name="Text Box 13"/>
            <p:cNvSpPr txBox="1">
              <a:spLocks noChangeArrowheads="1"/>
            </p:cNvSpPr>
            <p:nvPr/>
          </p:nvSpPr>
          <p:spPr bwMode="auto">
            <a:xfrm>
              <a:off x="4263" y="2081"/>
              <a:ext cx="1462" cy="1657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Surface and groundwater</a:t>
              </a: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pollution from pesticides</a:t>
              </a: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and fertilizers</a:t>
              </a:r>
            </a:p>
            <a:p>
              <a:pPr>
                <a:lnSpc>
                  <a:spcPct val="90000"/>
                </a:lnSpc>
              </a:pPr>
              <a:endParaRPr lang="en-US" sz="14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Overfertilization of lakes</a:t>
              </a: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and slow-moving rivers</a:t>
              </a: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from runoff of nitrates </a:t>
              </a: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and phosphates from</a:t>
              </a: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fertilizers, livestock</a:t>
              </a: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wastes, and food</a:t>
              </a: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processing wastes</a:t>
              </a:r>
            </a:p>
            <a:p>
              <a:endParaRPr lang="en-US" sz="1400" b="1">
                <a:latin typeface="Arial" charset="0"/>
              </a:endParaRPr>
            </a:p>
            <a:p>
              <a:endParaRPr lang="en-US" sz="1400" b="1">
                <a:latin typeface="Arial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429000" y="152400"/>
            <a:ext cx="252805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Monocultures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8349" y="0"/>
            <a:ext cx="10322350" cy="6858000"/>
          </a:xfrm>
          <a:prstGeom prst="rect">
            <a:avLst/>
          </a:prstGeom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Preventing soil degradation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57200" y="1447800"/>
            <a:ext cx="8788400" cy="38528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b="1" dirty="0" smtClean="0">
                <a:solidFill>
                  <a:srgbClr val="FFFFFF"/>
                </a:solidFill>
              </a:rPr>
              <a:t>Several farming strategies to prevent soil degradation: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•  Crop rotation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•  Contour farming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•  Intercropping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•  Terracing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•  Shelterbelts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•  Conservation tillage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466725"/>
            <a:ext cx="85090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323850" y="6316663"/>
            <a:ext cx="1900238" cy="336550"/>
          </a:xfrm>
          <a:prstGeom prst="rect">
            <a:avLst/>
          </a:prstGeom>
          <a:noFill/>
          <a:ln w="25400">
            <a:noFill/>
            <a:miter lim="800000"/>
            <a:headEnd type="none" w="med" len="lg"/>
            <a:tailEnd type="none" w="med" len="lg"/>
          </a:ln>
          <a:effectLst/>
        </p:spPr>
        <p:txBody>
          <a:bodyPr wrap="none">
            <a:spAutoFit/>
          </a:bodyPr>
          <a:lstStyle/>
          <a:p>
            <a:r>
              <a:rPr lang="en-US" altLang="en-US" sz="1600" b="1">
                <a:latin typeface="Arial" charset="0"/>
              </a:rPr>
              <a:t>(c) Alley cropping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2667000"/>
            <a:ext cx="2057400" cy="914400"/>
          </a:xfrm>
          <a:prstGeom prst="rect">
            <a:avLst/>
          </a:prstGeom>
          <a:pattFill prst="pct10">
            <a:fgClr>
              <a:schemeClr val="bg2">
                <a:lumMod val="50000"/>
              </a:schemeClr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i="1" dirty="0" smtClean="0">
                <a:solidFill>
                  <a:srgbClr val="FF0000"/>
                </a:solidFill>
              </a:rPr>
              <a:t>S</a:t>
            </a:r>
            <a:r>
              <a:rPr lang="en-US" sz="6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</a:t>
            </a:r>
            <a:r>
              <a:rPr lang="en-US" sz="6000" b="1" i="1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z="6000" b="1" i="1" dirty="0" smtClean="0">
                <a:solidFill>
                  <a:srgbClr val="00B050"/>
                </a:solidFill>
              </a:rPr>
              <a:t>l</a:t>
            </a:r>
            <a:endParaRPr lang="en-US" sz="6000" b="1" i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8736" y="494865"/>
            <a:ext cx="85717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Inputs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796846">
            <a:off x="908192" y="1509939"/>
            <a:ext cx="1905000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Organic material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33400" y="2819400"/>
            <a:ext cx="1905000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Precipitation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20964176">
            <a:off x="561717" y="3523832"/>
            <a:ext cx="1905000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infiltration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20516664">
            <a:off x="556322" y="4385140"/>
            <a:ext cx="1905000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Energy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404373">
            <a:off x="479055" y="2167507"/>
            <a:ext cx="1905000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Parent material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20426781">
            <a:off x="5791200" y="1905000"/>
            <a:ext cx="1511808" cy="484632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Leaching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5943600" y="2743200"/>
            <a:ext cx="1511808" cy="484632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Uptake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5791200" y="3429000"/>
            <a:ext cx="1828800" cy="990600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Mass Movements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00804" y="560847"/>
            <a:ext cx="1102698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OUTPUTS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5200" y="228600"/>
            <a:ext cx="126188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TRANSFERS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rot="16200000">
            <a:off x="2763012" y="1351788"/>
            <a:ext cx="16642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DEPOSITION</a:t>
            </a:r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 rot="16200000">
            <a:off x="3753612" y="1427988"/>
            <a:ext cx="16642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EROSION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81400" y="6248400"/>
            <a:ext cx="1532804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TRANSFORMS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5400000">
            <a:off x="2528316" y="4558284"/>
            <a:ext cx="2286000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DECOMPOSITION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5400000">
            <a:off x="3061716" y="4634484"/>
            <a:ext cx="2286000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WEATHERING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 rot="5400000">
            <a:off x="3595116" y="4634484"/>
            <a:ext cx="2286000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NUTRIENT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56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Contour farming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1377950"/>
            <a:ext cx="8788400" cy="94615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mtClean="0"/>
              <a:t>Planting along contour lines of slopes helps reduce erosion on hillsides.</a:t>
            </a:r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438400"/>
            <a:ext cx="6172200" cy="40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363" y="0"/>
            <a:ext cx="9352755" cy="6858000"/>
          </a:xfrm>
          <a:prstGeom prst="rect">
            <a:avLst/>
          </a:prstGeom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Irrigation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922587"/>
            <a:ext cx="8788400" cy="393541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The artificial provision of water to support </a:t>
            </a:r>
            <a:r>
              <a:rPr lang="en-US" dirty="0" smtClean="0"/>
              <a:t>agriculture</a:t>
            </a:r>
            <a:endParaRPr lang="en-US" dirty="0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i="1" dirty="0" smtClean="0"/>
              <a:t>70% of all freshwater used by humans is used for irrigation</a:t>
            </a:r>
            <a:r>
              <a:rPr lang="en-US" i="1" dirty="0" smtClean="0"/>
              <a:t>.</a:t>
            </a:r>
            <a:endParaRPr lang="en-US" i="1" dirty="0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i="1" dirty="0" smtClean="0"/>
              <a:t>Irrigated land globally covers more area than all of Mexico and Central America combined</a:t>
            </a:r>
            <a:r>
              <a:rPr lang="en-US" i="1" dirty="0" smtClean="0"/>
              <a:t>.</a:t>
            </a:r>
            <a:endParaRPr lang="en-US" dirty="0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Irrigation has boosted productivity in many places</a:t>
            </a:r>
            <a:br>
              <a:rPr lang="en-US" dirty="0" smtClean="0"/>
            </a:br>
            <a:r>
              <a:rPr lang="en-US" dirty="0" smtClean="0"/>
              <a:t>	… but too much can cause problems.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0"/>
            <a:ext cx="10501408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159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Improved irrigation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5175" y="1628775"/>
            <a:ext cx="4405313" cy="393541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mtClean="0"/>
              <a:t>In </a:t>
            </a:r>
            <a:r>
              <a:rPr lang="en-US" b="1" smtClean="0"/>
              <a:t>conventional irrigation</a:t>
            </a:r>
            <a:r>
              <a:rPr lang="en-US" smtClean="0"/>
              <a:t>, only 40% of the water reaches plants.</a:t>
            </a:r>
            <a:br>
              <a:rPr lang="en-US" smtClean="0"/>
            </a:br>
            <a:endParaRPr lang="en-US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mtClean="0"/>
              <a:t>Efficient </a:t>
            </a:r>
            <a:r>
              <a:rPr lang="en-US" b="1" smtClean="0"/>
              <a:t>drip irrigation</a:t>
            </a:r>
            <a:r>
              <a:rPr lang="en-US" smtClean="0"/>
              <a:t> targeted to plants conserves water, saves money, and reduces problems like salinization.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 l="26711" r="26929" b="3751"/>
          <a:stretch>
            <a:fillRect/>
          </a:stretch>
        </p:blipFill>
        <p:spPr bwMode="auto">
          <a:xfrm>
            <a:off x="304800" y="1076325"/>
            <a:ext cx="371475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551738" y="6443663"/>
            <a:ext cx="14335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rgbClr val="336633"/>
                </a:solidFill>
                <a:latin typeface="Arial" charset="0"/>
              </a:rPr>
              <a:t>Figure 8.17</a:t>
            </a:r>
            <a:endParaRPr lang="en-US" sz="2400" i="1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Crop rotation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1063625"/>
            <a:ext cx="8788400" cy="137318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mtClean="0"/>
              <a:t>Alternating the crop planted (e.g., between corn and soybeans) can restore nutrients to soil and fight pests and disease.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117061"/>
              </p:ext>
            </p:extLst>
          </p:nvPr>
        </p:nvGraphicFramePr>
        <p:xfrm>
          <a:off x="762000" y="2743200"/>
          <a:ext cx="7696200" cy="3657599"/>
        </p:xfrm>
        <a:graphic>
          <a:graphicData uri="http://schemas.openxmlformats.org/drawingml/2006/table">
            <a:tbl>
              <a:tblPr/>
              <a:tblGrid>
                <a:gridCol w="1171825"/>
                <a:gridCol w="1782149"/>
                <a:gridCol w="1513606"/>
                <a:gridCol w="1635671"/>
                <a:gridCol w="1592949"/>
              </a:tblGrid>
              <a:tr h="369454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9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Field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Soy Beans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Nothing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Cotton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7389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Field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Soy Beans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Nothing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Cotton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82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Field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Cotton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Soy Beans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Nothing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979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Field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Nothing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Cotton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Soy Beans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Intercropping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1082675"/>
            <a:ext cx="8788400" cy="94615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mtClean="0"/>
              <a:t>Mixing crops such as in </a:t>
            </a:r>
            <a:r>
              <a:rPr lang="en-US" i="1" smtClean="0"/>
              <a:t>strip cropping</a:t>
            </a:r>
            <a:r>
              <a:rPr lang="en-US" smtClean="0"/>
              <a:t> can provide nutrients and reduce erosion.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551738" y="6443663"/>
            <a:ext cx="14335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rgbClr val="336633"/>
                </a:solidFill>
                <a:latin typeface="Arial" charset="0"/>
              </a:rPr>
              <a:t>Figure 8.16c</a:t>
            </a:r>
            <a:endParaRPr lang="en-US" sz="2400" i="1">
              <a:latin typeface="Times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2452688"/>
            <a:ext cx="5689600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Terracing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00" y="762000"/>
            <a:ext cx="8788400" cy="180022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Cutting </a:t>
            </a:r>
            <a:r>
              <a:rPr lang="en-US" dirty="0" err="1" smtClean="0"/>
              <a:t>stairsteps</a:t>
            </a:r>
            <a:r>
              <a:rPr lang="en-US" dirty="0" smtClean="0"/>
              <a:t> or terraces is the only way to farm extremely steep hillsides without causing massive erosion. It is labor-intensive to create, but has been a mainstay for centuries in the Himalayas and the Andes.</a:t>
            </a:r>
          </a:p>
        </p:txBody>
      </p:sp>
      <p:pic>
        <p:nvPicPr>
          <p:cNvPr id="10242" name="Picture 2" descr="C:\Users\jason-montgomery\Dropbox\MY IB ESS\Pictures\nature\rice-terraces-in-early-morning-mist-2c-guangxi-province-2c-china_422_69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590800"/>
            <a:ext cx="7086600" cy="4433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Shelterbelts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88400" cy="94615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Rows of fast-growing trees around crop plantings provide windbreaks, reducing erosion by wind.</a:t>
            </a:r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0" y="1905000"/>
            <a:ext cx="6908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37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Conservation tillage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807" y="1066800"/>
            <a:ext cx="8788400" cy="180022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No-till and reduced-tillage farming leaves old crop residue on the ground instead of plowing it into soil. This covers the soil, keeping it in place.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i="1" dirty="0" smtClean="0"/>
              <a:t>Here, corn grows up out of a “cover crop.”</a:t>
            </a:r>
            <a:endParaRPr lang="en-US" dirty="0" smtClean="0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8443" y="2971800"/>
            <a:ext cx="544285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Conservation tillage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989013"/>
            <a:ext cx="8788400" cy="521652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Conservation tillage is not the best practice for all crops everywhere.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endParaRPr lang="en-US" dirty="0" smtClean="0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It often requires more chemical herbicides (because weeds are not plowed under).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</a:pPr>
            <a:endParaRPr lang="en-US" dirty="0" smtClean="0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 smtClean="0"/>
              <a:t>It often requires more fertilizer (because other plants compete with crops for nutrients).</a:t>
            </a:r>
            <a:br>
              <a:rPr lang="en-US" dirty="0" smtClean="0"/>
            </a:br>
            <a:endParaRPr lang="en-US" dirty="0" smtClean="0"/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i="1" dirty="0" smtClean="0"/>
              <a:t>But legume cover crops can keep weeds at bay while nourishing soil, and green manures can be used as organic fertilizers.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3695"/>
            <a:ext cx="9144000" cy="72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65288" y="52388"/>
            <a:ext cx="5994400" cy="6805612"/>
            <a:chOff x="685" y="0"/>
            <a:chExt cx="3776" cy="4287"/>
          </a:xfrm>
        </p:grpSpPr>
        <p:pic>
          <p:nvPicPr>
            <p:cNvPr id="3993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" y="0"/>
              <a:ext cx="3776" cy="4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0" name="Text Box 6"/>
            <p:cNvSpPr txBox="1">
              <a:spLocks noChangeArrowheads="1"/>
            </p:cNvSpPr>
            <p:nvPr/>
          </p:nvSpPr>
          <p:spPr bwMode="auto">
            <a:xfrm>
              <a:off x="711" y="1012"/>
              <a:ext cx="1425" cy="2838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en-US" sz="1600" b="1">
                  <a:latin typeface="Arial" charset="0"/>
                </a:rPr>
                <a:t>Reduces erosion</a:t>
              </a:r>
            </a:p>
            <a:p>
              <a:pPr>
                <a:lnSpc>
                  <a:spcPct val="90000"/>
                </a:lnSpc>
              </a:pPr>
              <a:endParaRPr lang="en-US" altLang="en-US" sz="16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600" b="1">
                  <a:latin typeface="Arial" charset="0"/>
                </a:rPr>
                <a:t>Saves fuel</a:t>
              </a:r>
            </a:p>
            <a:p>
              <a:pPr>
                <a:lnSpc>
                  <a:spcPct val="90000"/>
                </a:lnSpc>
              </a:pPr>
              <a:endParaRPr lang="en-US" altLang="en-US" sz="16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600" b="1">
                  <a:latin typeface="Arial" charset="0"/>
                </a:rPr>
                <a:t>Cuts costs</a:t>
              </a:r>
            </a:p>
            <a:p>
              <a:pPr>
                <a:lnSpc>
                  <a:spcPct val="90000"/>
                </a:lnSpc>
              </a:pPr>
              <a:endParaRPr lang="en-US" altLang="en-US" sz="16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600" b="1">
                  <a:latin typeface="Arial" charset="0"/>
                </a:rPr>
                <a:t>Holds more soil 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1600" b="1">
                  <a:latin typeface="Arial" charset="0"/>
                </a:rPr>
                <a:t>water</a:t>
              </a:r>
            </a:p>
            <a:p>
              <a:pPr>
                <a:lnSpc>
                  <a:spcPct val="90000"/>
                </a:lnSpc>
              </a:pPr>
              <a:endParaRPr lang="en-US" altLang="en-US" sz="16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600" b="1">
                  <a:latin typeface="Arial" charset="0"/>
                </a:rPr>
                <a:t>Reduces soil 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1600" b="1">
                  <a:latin typeface="Arial" charset="0"/>
                </a:rPr>
                <a:t>compaction</a:t>
              </a:r>
            </a:p>
            <a:p>
              <a:pPr>
                <a:lnSpc>
                  <a:spcPct val="90000"/>
                </a:lnSpc>
              </a:pPr>
              <a:endParaRPr lang="en-US" altLang="en-US" sz="16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600" b="1">
                  <a:latin typeface="Arial" charset="0"/>
                </a:rPr>
                <a:t>Allows several crops 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1600" b="1">
                  <a:latin typeface="Arial" charset="0"/>
                </a:rPr>
                <a:t>per season</a:t>
              </a:r>
            </a:p>
            <a:p>
              <a:pPr>
                <a:lnSpc>
                  <a:spcPct val="90000"/>
                </a:lnSpc>
              </a:pPr>
              <a:endParaRPr lang="en-US" altLang="en-US" sz="16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600" b="1">
                  <a:latin typeface="Arial" charset="0"/>
                </a:rPr>
                <a:t>Does not reduce 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1600" b="1">
                  <a:latin typeface="Arial" charset="0"/>
                </a:rPr>
                <a:t>crop yields</a:t>
              </a:r>
            </a:p>
            <a:p>
              <a:pPr>
                <a:lnSpc>
                  <a:spcPct val="90000"/>
                </a:lnSpc>
              </a:pPr>
              <a:endParaRPr lang="en-US" altLang="en-US" sz="1600" b="1">
                <a:latin typeface="Arial" charset="0"/>
              </a:endParaRPr>
            </a:p>
            <a:p>
              <a:pPr>
                <a:lnSpc>
                  <a:spcPct val="90000"/>
                </a:lnSpc>
              </a:pPr>
              <a:r>
                <a:rPr lang="en-US" altLang="en-US" sz="1600" b="1">
                  <a:latin typeface="Arial" charset="0"/>
                </a:rPr>
                <a:t>Reduces CO</a:t>
              </a:r>
              <a:r>
                <a:rPr lang="en-US" altLang="en-US" sz="1600" b="1" baseline="-25000">
                  <a:latin typeface="Arial" charset="0"/>
                </a:rPr>
                <a:t>2 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1600" b="1">
                  <a:latin typeface="Arial" charset="0"/>
                </a:rPr>
                <a:t>release from soil</a:t>
              </a:r>
            </a:p>
          </p:txBody>
        </p:sp>
        <p:sp>
          <p:nvSpPr>
            <p:cNvPr id="39941" name="Text Box 7"/>
            <p:cNvSpPr txBox="1">
              <a:spLocks noChangeArrowheads="1"/>
            </p:cNvSpPr>
            <p:nvPr/>
          </p:nvSpPr>
          <p:spPr bwMode="auto">
            <a:xfrm>
              <a:off x="3173" y="1010"/>
              <a:ext cx="1262" cy="2830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1600" b="1">
                  <a:latin typeface="Arial" charset="0"/>
                </a:rPr>
                <a:t>Can increase </a:t>
              </a:r>
            </a:p>
            <a:p>
              <a:r>
                <a:rPr lang="en-US" altLang="en-US" sz="1600" b="1">
                  <a:latin typeface="Arial" charset="0"/>
                </a:rPr>
                <a:t>herbicide use for </a:t>
              </a:r>
            </a:p>
            <a:p>
              <a:r>
                <a:rPr lang="en-US" altLang="en-US" sz="1600" b="1">
                  <a:latin typeface="Arial" charset="0"/>
                </a:rPr>
                <a:t>some crops</a:t>
              </a:r>
            </a:p>
            <a:p>
              <a:endParaRPr lang="en-US" altLang="en-US" sz="1600" b="1">
                <a:latin typeface="Arial" charset="0"/>
              </a:endParaRPr>
            </a:p>
            <a:p>
              <a:endParaRPr lang="en-US" altLang="en-US" sz="1600" b="1">
                <a:latin typeface="Arial" charset="0"/>
              </a:endParaRPr>
            </a:p>
            <a:p>
              <a:endParaRPr lang="en-US" altLang="en-US" sz="1600" b="1">
                <a:latin typeface="Arial" charset="0"/>
              </a:endParaRPr>
            </a:p>
            <a:p>
              <a:r>
                <a:rPr lang="en-US" altLang="en-US" sz="1600" b="1">
                  <a:latin typeface="Arial" charset="0"/>
                </a:rPr>
                <a:t>Leaves stalks that </a:t>
              </a:r>
            </a:p>
            <a:p>
              <a:r>
                <a:rPr lang="en-US" altLang="en-US" sz="1600" b="1">
                  <a:latin typeface="Arial" charset="0"/>
                </a:rPr>
                <a:t>can harbor crop </a:t>
              </a:r>
            </a:p>
            <a:p>
              <a:r>
                <a:rPr lang="en-US" altLang="en-US" sz="1600" b="1">
                  <a:latin typeface="Arial" charset="0"/>
                </a:rPr>
                <a:t>pests and fungal </a:t>
              </a:r>
            </a:p>
            <a:p>
              <a:r>
                <a:rPr lang="en-US" altLang="en-US" sz="1600" b="1">
                  <a:latin typeface="Arial" charset="0"/>
                </a:rPr>
                <a:t>diseases and </a:t>
              </a:r>
            </a:p>
            <a:p>
              <a:r>
                <a:rPr lang="en-US" altLang="en-US" sz="1600" b="1">
                  <a:latin typeface="Arial" charset="0"/>
                </a:rPr>
                <a:t>increase pesticide </a:t>
              </a:r>
            </a:p>
            <a:p>
              <a:r>
                <a:rPr lang="en-US" altLang="en-US" sz="1600" b="1">
                  <a:latin typeface="Arial" charset="0"/>
                </a:rPr>
                <a:t>use</a:t>
              </a:r>
            </a:p>
            <a:p>
              <a:endParaRPr lang="en-US" altLang="en-US" sz="1600" b="1">
                <a:latin typeface="Arial" charset="0"/>
              </a:endParaRPr>
            </a:p>
            <a:p>
              <a:endParaRPr lang="en-US" altLang="en-US" sz="1600" b="1">
                <a:latin typeface="Arial" charset="0"/>
              </a:endParaRPr>
            </a:p>
            <a:p>
              <a:r>
                <a:rPr lang="en-US" altLang="en-US" sz="1600" b="1">
                  <a:latin typeface="Arial" charset="0"/>
                </a:rPr>
                <a:t>Requires </a:t>
              </a:r>
            </a:p>
            <a:p>
              <a:r>
                <a:rPr lang="en-US" altLang="en-US" sz="1600" b="1">
                  <a:latin typeface="Arial" charset="0"/>
                </a:rPr>
                <a:t>investment </a:t>
              </a:r>
            </a:p>
            <a:p>
              <a:r>
                <a:rPr lang="en-US" altLang="en-US" sz="1600" b="1">
                  <a:latin typeface="Arial" charset="0"/>
                </a:rPr>
                <a:t>in expensive </a:t>
              </a:r>
            </a:p>
            <a:p>
              <a:r>
                <a:rPr lang="en-US" altLang="en-US" sz="1600" b="1">
                  <a:latin typeface="Arial" charset="0"/>
                </a:rPr>
                <a:t>equipment</a:t>
              </a:r>
              <a:endParaRPr lang="en-US" altLang="en-US" sz="1600">
                <a:latin typeface="Arial" charset="0"/>
              </a:endParaRPr>
            </a:p>
          </p:txBody>
        </p:sp>
        <p:sp>
          <p:nvSpPr>
            <p:cNvPr id="39942" name="Text Box 8"/>
            <p:cNvSpPr txBox="1">
              <a:spLocks noChangeArrowheads="1"/>
            </p:cNvSpPr>
            <p:nvPr/>
          </p:nvSpPr>
          <p:spPr bwMode="auto">
            <a:xfrm>
              <a:off x="3245" y="653"/>
              <a:ext cx="1132" cy="231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 b="1">
                  <a:solidFill>
                    <a:srgbClr val="FFFFCC"/>
                  </a:solidFill>
                  <a:latin typeface="Arial" charset="0"/>
                </a:rPr>
                <a:t>Disadvantages</a:t>
              </a:r>
              <a:endParaRPr lang="en-US" altLang="en-US" sz="1600" b="1">
                <a:latin typeface="Arial" charset="0"/>
              </a:endParaRPr>
            </a:p>
          </p:txBody>
        </p:sp>
        <p:sp>
          <p:nvSpPr>
            <p:cNvPr id="39943" name="Text Box 9"/>
            <p:cNvSpPr txBox="1">
              <a:spLocks noChangeArrowheads="1"/>
            </p:cNvSpPr>
            <p:nvPr/>
          </p:nvSpPr>
          <p:spPr bwMode="auto">
            <a:xfrm>
              <a:off x="758" y="656"/>
              <a:ext cx="932" cy="231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 b="1">
                  <a:solidFill>
                    <a:srgbClr val="FFFFCC"/>
                  </a:solidFill>
                  <a:latin typeface="Arial" charset="0"/>
                </a:rPr>
                <a:t>Advantages</a:t>
              </a:r>
              <a:endParaRPr lang="en-US" altLang="en-US" sz="1600" b="1">
                <a:latin typeface="Arial" charset="0"/>
              </a:endParaRPr>
            </a:p>
          </p:txBody>
        </p:sp>
        <p:sp>
          <p:nvSpPr>
            <p:cNvPr id="39944" name="Text Box 10"/>
            <p:cNvSpPr txBox="1">
              <a:spLocks noChangeArrowheads="1"/>
            </p:cNvSpPr>
            <p:nvPr/>
          </p:nvSpPr>
          <p:spPr bwMode="auto">
            <a:xfrm>
              <a:off x="2141" y="0"/>
              <a:ext cx="925" cy="250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 b="1">
                  <a:solidFill>
                    <a:schemeClr val="accent2"/>
                  </a:solidFill>
                  <a:latin typeface="Arial" charset="0"/>
                </a:rPr>
                <a:t>Trade-Offs</a:t>
              </a:r>
              <a:endParaRPr lang="en-US" altLang="en-US" sz="2000" b="1">
                <a:latin typeface="Arial" charset="0"/>
              </a:endParaRPr>
            </a:p>
          </p:txBody>
        </p:sp>
        <p:sp>
          <p:nvSpPr>
            <p:cNvPr id="39945" name="Text Box 11"/>
            <p:cNvSpPr txBox="1">
              <a:spLocks noChangeArrowheads="1"/>
            </p:cNvSpPr>
            <p:nvPr/>
          </p:nvSpPr>
          <p:spPr bwMode="auto">
            <a:xfrm>
              <a:off x="1776" y="327"/>
              <a:ext cx="1690" cy="250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lg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 b="1">
                  <a:solidFill>
                    <a:schemeClr val="accent2"/>
                  </a:solidFill>
                  <a:latin typeface="Arial" charset="0"/>
                </a:rPr>
                <a:t>Conservation Tillage</a:t>
              </a:r>
              <a:endParaRPr lang="en-US" altLang="en-US" sz="2000" b="1"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048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5" y="0"/>
            <a:ext cx="8980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Organic farming- Straw to reduce water loss and erosion,  natural fertilizers, compost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336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Soil characterization</a:t>
            </a:r>
          </a:p>
        </p:txBody>
      </p:sp>
      <p:sp>
        <p:nvSpPr>
          <p:cNvPr id="194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5588" y="969963"/>
            <a:ext cx="8604250" cy="5507037"/>
          </a:xfrm>
        </p:spPr>
        <p:txBody>
          <a:bodyPr anchor="t">
            <a:normAutofit fontScale="85000" lnSpcReduction="10000"/>
          </a:bodyPr>
          <a:lstStyle/>
          <a:p>
            <a:pPr marL="0" indent="0">
              <a:spcBef>
                <a:spcPct val="80000"/>
              </a:spcBef>
              <a:buClrTx/>
            </a:pPr>
            <a:r>
              <a:rPr lang="en-US" dirty="0" smtClean="0"/>
              <a:t>Soil can be characterized by color and several other traits: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Texture</a:t>
            </a:r>
            <a:r>
              <a:rPr lang="en-US" dirty="0" smtClean="0"/>
              <a:t> (percentage sand, silt, clay)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is </a:t>
            </a:r>
            <a:r>
              <a:rPr lang="en-US" dirty="0">
                <a:latin typeface="Arial Narrow" pitchFamily="34" charset="0"/>
              </a:rPr>
              <a:t>determined by the relative amounts of the different types and sizes of mineral particles</a:t>
            </a:r>
            <a:r>
              <a:rPr lang="en-US" dirty="0" smtClean="0">
                <a:latin typeface="Arial Narrow" pitchFamily="34" charset="0"/>
              </a:rPr>
              <a:t>.</a:t>
            </a:r>
            <a:endParaRPr lang="en-US" dirty="0" smtClean="0"/>
          </a:p>
          <a:p>
            <a:pPr lvl="1" eaLnBrk="1" hangingPunct="1">
              <a:spcBef>
                <a:spcPct val="0"/>
              </a:spcBef>
            </a:pPr>
            <a:r>
              <a:rPr lang="en-US" b="1" dirty="0" smtClean="0"/>
              <a:t>Structure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Porosity-</a:t>
            </a:r>
            <a:r>
              <a:rPr lang="en-US" dirty="0" smtClean="0"/>
              <a:t>(air spaces</a:t>
            </a:r>
            <a:r>
              <a:rPr lang="en-US" dirty="0"/>
              <a:t>)</a:t>
            </a:r>
            <a:r>
              <a:rPr lang="en-US" dirty="0" smtClean="0"/>
              <a:t>Soil </a:t>
            </a:r>
            <a:r>
              <a:rPr lang="en-US" dirty="0"/>
              <a:t>texture helps determine </a:t>
            </a:r>
            <a:r>
              <a:rPr lang="en-US" b="1" dirty="0"/>
              <a:t>SOIL POROSITY</a:t>
            </a:r>
            <a:r>
              <a:rPr lang="en-US" dirty="0"/>
              <a:t>, a measure of the volume of spores or spaces per volume of soil and the average space between those spaces</a:t>
            </a:r>
            <a:r>
              <a:rPr lang="en-US" dirty="0" smtClean="0"/>
              <a:t>.</a:t>
            </a:r>
          </a:p>
          <a:p>
            <a:pPr lvl="1" eaLnBrk="1" hangingPunct="1">
              <a:spcBef>
                <a:spcPct val="0"/>
              </a:spcBef>
            </a:pPr>
            <a:r>
              <a:rPr lang="en-US" dirty="0" smtClean="0"/>
              <a:t>Mineral content</a:t>
            </a:r>
          </a:p>
          <a:p>
            <a:pPr lvl="1" eaLnBrk="1" hangingPunct="1">
              <a:spcBef>
                <a:spcPct val="0"/>
              </a:spcBef>
            </a:pPr>
            <a:r>
              <a:rPr lang="en-US" dirty="0" smtClean="0"/>
              <a:t>pH</a:t>
            </a:r>
          </a:p>
          <a:p>
            <a:pPr lvl="1" eaLnBrk="1" hangingPunct="1">
              <a:spcBef>
                <a:spcPct val="0"/>
              </a:spcBef>
            </a:pPr>
            <a:r>
              <a:rPr lang="en-US" dirty="0" smtClean="0"/>
              <a:t>Parent Material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Infiltration rate</a:t>
            </a:r>
            <a:r>
              <a:rPr lang="en-US" dirty="0"/>
              <a:t>- </a:t>
            </a:r>
            <a:r>
              <a:rPr lang="en-US" dirty="0" smtClean="0"/>
              <a:t>drainage-is </a:t>
            </a:r>
            <a:r>
              <a:rPr lang="en-US" dirty="0"/>
              <a:t>the downward movement of water through soils.( drainage)</a:t>
            </a:r>
          </a:p>
          <a:p>
            <a:pPr lvl="1" eaLnBrk="1" hangingPunct="1">
              <a:spcBef>
                <a:spcPct val="0"/>
              </a:spcBef>
            </a:pPr>
            <a:endParaRPr lang="en-US" dirty="0" smtClean="0"/>
          </a:p>
          <a:p>
            <a:pPr lvl="1" eaLnBrk="1" hangingPunct="1">
              <a:spcBef>
                <a:spcPct val="0"/>
              </a:spcBef>
            </a:pPr>
            <a:r>
              <a:rPr lang="en-US" dirty="0" smtClean="0"/>
              <a:t>Nutrient concentrations</a:t>
            </a:r>
          </a:p>
          <a:p>
            <a:pPr lvl="1">
              <a:spcBef>
                <a:spcPct val="0"/>
              </a:spcBef>
            </a:pPr>
            <a:r>
              <a:rPr lang="en-US" dirty="0" smtClean="0">
                <a:latin typeface="Arial Narrow" pitchFamily="34" charset="0"/>
              </a:rPr>
              <a:t>PERMEABILITY </a:t>
            </a:r>
            <a:r>
              <a:rPr lang="en-US" dirty="0">
                <a:latin typeface="Arial Narrow" pitchFamily="34" charset="0"/>
              </a:rPr>
              <a:t>is the rate at which water and air move from upper to lower soil layers.</a:t>
            </a:r>
            <a:r>
              <a:rPr lang="en-US" sz="3600" dirty="0"/>
              <a:t>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654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ligrapher" pitchFamily="2" charset="0"/>
              </a:rPr>
              <a:t>Soil Content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458200" cy="5257800"/>
          </a:xfrm>
        </p:spPr>
        <p:txBody>
          <a:bodyPr/>
          <a:lstStyle/>
          <a:p>
            <a:r>
              <a:rPr lang="en-US" dirty="0">
                <a:latin typeface="Arial Narrow" pitchFamily="34" charset="0"/>
              </a:rPr>
              <a:t>Clay (very fine particles</a:t>
            </a:r>
            <a:r>
              <a:rPr lang="en-US" dirty="0" smtClean="0">
                <a:latin typeface="Arial Narrow" pitchFamily="34" charset="0"/>
              </a:rPr>
              <a:t>)-&lt;0.002 mm</a:t>
            </a:r>
            <a:endParaRPr lang="en-US" dirty="0">
              <a:latin typeface="Arial Narrow" pitchFamily="34" charset="0"/>
            </a:endParaRPr>
          </a:p>
          <a:p>
            <a:r>
              <a:rPr lang="en-US" dirty="0">
                <a:latin typeface="Arial Narrow" pitchFamily="34" charset="0"/>
              </a:rPr>
              <a:t>Silt (fine particles) </a:t>
            </a:r>
            <a:r>
              <a:rPr lang="en-US" dirty="0" smtClean="0">
                <a:latin typeface="Arial Narrow" pitchFamily="34" charset="0"/>
              </a:rPr>
              <a:t> 0.002 mm—0.05mm</a:t>
            </a:r>
            <a:endParaRPr lang="en-US" dirty="0">
              <a:latin typeface="Arial Narrow" pitchFamily="34" charset="0"/>
            </a:endParaRPr>
          </a:p>
          <a:p>
            <a:r>
              <a:rPr lang="en-US" dirty="0">
                <a:latin typeface="Arial Narrow" pitchFamily="34" charset="0"/>
              </a:rPr>
              <a:t>Sand (medium-size particles</a:t>
            </a:r>
            <a:r>
              <a:rPr lang="en-US" dirty="0" smtClean="0">
                <a:latin typeface="Arial Narrow" pitchFamily="34" charset="0"/>
              </a:rPr>
              <a:t>) 0.05-2mm</a:t>
            </a:r>
            <a:endParaRPr lang="en-US" dirty="0">
              <a:latin typeface="Arial Narrow" pitchFamily="34" charset="0"/>
            </a:endParaRPr>
          </a:p>
          <a:p>
            <a:r>
              <a:rPr lang="en-US" dirty="0">
                <a:latin typeface="Arial Narrow" pitchFamily="34" charset="0"/>
              </a:rPr>
              <a:t>Gravel (coarse to very coarse particles)</a:t>
            </a:r>
          </a:p>
          <a:p>
            <a:pPr>
              <a:buFontTx/>
              <a:buNone/>
            </a:pPr>
            <a:r>
              <a:rPr lang="en-US" dirty="0">
                <a:latin typeface="Arial Narrow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569410"/>
            <a:ext cx="4902200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4-22 at 11.55.5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72" y="-228600"/>
            <a:ext cx="8051800" cy="6692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6172200"/>
            <a:ext cx="7076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Loam is the ideal soil texture for agriculture.   40-40-20</a:t>
            </a: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6477000" y="2133600"/>
            <a:ext cx="533400" cy="609600"/>
          </a:xfrm>
          <a:prstGeom prst="donut">
            <a:avLst>
              <a:gd name="adj" fmla="val 2799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5486400" y="5181600"/>
            <a:ext cx="533400" cy="609600"/>
          </a:xfrm>
          <a:prstGeom prst="donut">
            <a:avLst>
              <a:gd name="adj" fmla="val 2799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1676400" y="4038600"/>
            <a:ext cx="533400" cy="609600"/>
          </a:xfrm>
          <a:prstGeom prst="donut">
            <a:avLst>
              <a:gd name="adj" fmla="val 2799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105400" y="2438400"/>
            <a:ext cx="1295400" cy="17526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0" y="4343400"/>
            <a:ext cx="2438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0"/>
          </p:cNvCxnSpPr>
          <p:nvPr/>
        </p:nvCxnSpPr>
        <p:spPr>
          <a:xfrm flipH="1" flipV="1">
            <a:off x="5334000" y="4724400"/>
            <a:ext cx="419100" cy="4572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xplosion 2 9"/>
          <p:cNvSpPr/>
          <p:nvPr/>
        </p:nvSpPr>
        <p:spPr>
          <a:xfrm>
            <a:off x="4495800" y="4038600"/>
            <a:ext cx="1066800" cy="914400"/>
          </a:xfrm>
          <a:prstGeom prst="irregularSeal2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7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1911</Words>
  <Application>Microsoft Macintosh PowerPoint</Application>
  <PresentationFormat>On-screen Show (4:3)</PresentationFormat>
  <Paragraphs>472</Paragraphs>
  <Slides>61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3.4 The Soil System</vt:lpstr>
      <vt:lpstr>Soil formation is a slow process:</vt:lpstr>
      <vt:lpstr>Soil as a system</vt:lpstr>
      <vt:lpstr>The Soil System</vt:lpstr>
      <vt:lpstr>PowerPoint Presentation</vt:lpstr>
      <vt:lpstr>PowerPoint Presentation</vt:lpstr>
      <vt:lpstr>Soil characterization</vt:lpstr>
      <vt:lpstr>Soil Content</vt:lpstr>
      <vt:lpstr>PowerPoint Presentation</vt:lpstr>
      <vt:lpstr>PowerPoint Presentation</vt:lpstr>
      <vt:lpstr>Soil profile</vt:lpstr>
      <vt:lpstr>Soil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 soil conditions</vt:lpstr>
      <vt:lpstr>Causes of soil degradation</vt:lpstr>
      <vt:lpstr>PowerPoint Presentation</vt:lpstr>
      <vt:lpstr>Desertification</vt:lpstr>
      <vt:lpstr>Desertification </vt:lpstr>
      <vt:lpstr>Erosion and Deposition</vt:lpstr>
      <vt:lpstr>Types of soil erosion</vt:lpstr>
      <vt:lpstr>PowerPoint Presentation</vt:lpstr>
      <vt:lpstr>PowerPoint Presentation</vt:lpstr>
      <vt:lpstr>PowerPoint Presentation</vt:lpstr>
      <vt:lpstr>PowerPoint Presentation</vt:lpstr>
      <vt:lpstr>The Dust Bowl</vt:lpstr>
      <vt:lpstr>PowerPoint Presentation</vt:lpstr>
      <vt:lpstr>PowerPoint Presentation</vt:lpstr>
      <vt:lpstr>Soil conservation</vt:lpstr>
      <vt:lpstr>Overgrazing</vt:lpstr>
      <vt:lpstr>Overgrazing</vt:lpstr>
      <vt:lpstr>PowerPoint Presentation</vt:lpstr>
      <vt:lpstr>PowerPoint Presentation</vt:lpstr>
      <vt:lpstr>PowerPoint Presentation</vt:lpstr>
      <vt:lpstr>Salinization and Waterlogging</vt:lpstr>
      <vt:lpstr> </vt:lpstr>
      <vt:lpstr> </vt:lpstr>
      <vt:lpstr>Salinization and Waterlogging of Soils: A Downside of Irrigation</vt:lpstr>
      <vt:lpstr>Monocultures</vt:lpstr>
      <vt:lpstr>Crop diversity</vt:lpstr>
      <vt:lpstr>PowerPoint Presentation</vt:lpstr>
      <vt:lpstr>PowerPoint Presentation</vt:lpstr>
      <vt:lpstr>Preventing soil degradation</vt:lpstr>
      <vt:lpstr>PowerPoint Presentation</vt:lpstr>
      <vt:lpstr>Contour farming</vt:lpstr>
      <vt:lpstr>Irrigation</vt:lpstr>
      <vt:lpstr>PowerPoint Presentation</vt:lpstr>
      <vt:lpstr>Improved irrigation</vt:lpstr>
      <vt:lpstr>Crop rotation</vt:lpstr>
      <vt:lpstr>Intercropping</vt:lpstr>
      <vt:lpstr>Terracing</vt:lpstr>
      <vt:lpstr>Shelterbelts</vt:lpstr>
      <vt:lpstr>Conservation tillage</vt:lpstr>
      <vt:lpstr>Conservation tillage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jason-montgomery</dc:creator>
  <cp:lastModifiedBy>Jason Montgomery</cp:lastModifiedBy>
  <cp:revision>49</cp:revision>
  <dcterms:created xsi:type="dcterms:W3CDTF">2012-04-23T05:35:37Z</dcterms:created>
  <dcterms:modified xsi:type="dcterms:W3CDTF">2012-04-26T16:02:31Z</dcterms:modified>
</cp:coreProperties>
</file>