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7"/>
  </p:handoutMasterIdLst>
  <p:sldIdLst>
    <p:sldId id="256" r:id="rId2"/>
    <p:sldId id="293" r:id="rId3"/>
    <p:sldId id="257" r:id="rId4"/>
    <p:sldId id="258" r:id="rId5"/>
    <p:sldId id="259" r:id="rId6"/>
    <p:sldId id="260" r:id="rId7"/>
    <p:sldId id="261" r:id="rId8"/>
    <p:sldId id="262" r:id="rId9"/>
    <p:sldId id="292" r:id="rId10"/>
    <p:sldId id="263" r:id="rId11"/>
    <p:sldId id="264" r:id="rId12"/>
    <p:sldId id="265" r:id="rId13"/>
    <p:sldId id="266" r:id="rId14"/>
    <p:sldId id="289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85" r:id="rId23"/>
    <p:sldId id="284" r:id="rId24"/>
    <p:sldId id="283" r:id="rId25"/>
    <p:sldId id="282" r:id="rId26"/>
    <p:sldId id="281" r:id="rId27"/>
    <p:sldId id="280" r:id="rId28"/>
    <p:sldId id="279" r:id="rId29"/>
    <p:sldId id="278" r:id="rId30"/>
    <p:sldId id="277" r:id="rId31"/>
    <p:sldId id="274" r:id="rId32"/>
    <p:sldId id="294" r:id="rId33"/>
    <p:sldId id="275" r:id="rId34"/>
    <p:sldId id="286" r:id="rId35"/>
    <p:sldId id="276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7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D931A-6667-4959-85C1-8AE21F23F876}" type="datetimeFigureOut">
              <a:rPr lang="en-US" smtClean="0"/>
              <a:t>9/1/2012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755AB-9BB2-4FF1-8666-7B0F5FEE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92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96D83-6BA0-49F4-ABDB-9313FB603731}" type="datetimeFigureOut">
              <a:rPr lang="en-US"/>
              <a:pPr>
                <a:defRPr/>
              </a:pPr>
              <a:t>9/1/2012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0469B-3023-4E2F-831C-1CDB8BA59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EBF34-BAD3-4B11-9A8E-08A109270390}" type="datetimeFigureOut">
              <a:rPr lang="en-US"/>
              <a:pPr>
                <a:defRPr/>
              </a:pPr>
              <a:t>9/1/2012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E2C2A-FFBC-4654-AA3B-EE9805F88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10627-46F2-43AA-822C-F858E211244D}" type="datetimeFigureOut">
              <a:rPr lang="en-US"/>
              <a:pPr>
                <a:defRPr/>
              </a:pPr>
              <a:t>9/1/2012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431BF-D5B3-4659-A51A-C50697713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DD42E-B6D0-4FC8-ACF4-E650B0EE93FF}" type="datetimeFigureOut">
              <a:rPr lang="en-US"/>
              <a:pPr>
                <a:defRPr/>
              </a:pPr>
              <a:t>9/1/2012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E95AF-4C33-4FB6-8BDB-E219792CC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8DA13-E90B-45E8-9803-718EEA8DC42C}" type="datetimeFigureOut">
              <a:rPr lang="en-US"/>
              <a:pPr>
                <a:defRPr/>
              </a:pPr>
              <a:t>9/1/2012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8537D-44F3-4B55-A510-BD63492CE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1EDAE-C2E6-46E1-8449-5CD3739396E5}" type="datetimeFigureOut">
              <a:rPr lang="en-US"/>
              <a:pPr>
                <a:defRPr/>
              </a:pPr>
              <a:t>9/1/2012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8DB6E-19F5-433C-B6A0-F4BBC40D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E7C78-9F96-42C3-9944-A13CF4EC201B}" type="datetimeFigureOut">
              <a:rPr lang="en-US"/>
              <a:pPr>
                <a:defRPr/>
              </a:pPr>
              <a:t>9/1/2012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E0D1F-5FA7-4053-B80F-056C72698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8D773-4E95-4421-A175-35FA2A553020}" type="datetimeFigureOut">
              <a:rPr lang="en-US"/>
              <a:pPr>
                <a:defRPr/>
              </a:pPr>
              <a:t>9/1/2012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6C7FA-383B-4062-8667-C9E8ABD00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7C90-BEE1-48CA-AE15-1CEA4BB8D84B}" type="datetimeFigureOut">
              <a:rPr lang="en-US"/>
              <a:pPr>
                <a:defRPr/>
              </a:pPr>
              <a:t>9/1/2012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E01FD-2212-41E5-9683-3AA00952B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56E4F-229A-429A-B9AD-BDA843B8FD3E}" type="datetimeFigureOut">
              <a:rPr lang="en-US"/>
              <a:pPr>
                <a:defRPr/>
              </a:pPr>
              <a:t>9/1/2012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9EC0D-3D64-4082-8C8F-A859644F6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9CB86E"/>
            </a:gs>
            <a:gs pos="100000">
              <a:srgbClr val="197F1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FA0992-E97F-4A19-A680-1D7ACC0F0929}" type="datetimeFigureOut">
              <a:rPr lang="en-US"/>
              <a:pPr>
                <a:defRPr/>
              </a:pPr>
              <a:t>9/1/2012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616E7A-EF9E-47C9-B4FE-A53224D1A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COMMAND TERMS</a:t>
            </a:r>
            <a:endParaRPr lang="en-US" dirty="0"/>
          </a:p>
        </p:txBody>
      </p:sp>
      <p:sp>
        <p:nvSpPr>
          <p:cNvPr id="307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smtClean="0"/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smtClean="0"/>
              <a:t>Verbs used in examination questions.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latin typeface="+mj-lt"/>
              </a:rPr>
              <a:t>Objective 2</a:t>
            </a:r>
            <a:endParaRPr lang="en-US" sz="4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Objectives </a:t>
            </a:r>
            <a:r>
              <a:rPr lang="en-US" dirty="0" smtClean="0"/>
              <a:t>2 </a:t>
            </a:r>
            <a:r>
              <a:rPr lang="en-US" dirty="0"/>
              <a:t>are lower‑order skills and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pPr eaLnBrk="1" hangingPunct="1"/>
            <a:r>
              <a:rPr lang="en-US" smtClean="0"/>
              <a:t>Add brief notes to a diagram or graph.</a:t>
            </a:r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Annotate</a:t>
            </a:r>
          </a:p>
        </p:txBody>
      </p:sp>
      <p:pic>
        <p:nvPicPr>
          <p:cNvPr id="11268" name="Picture 4" descr="C:\Users\Owner\Administrator\Annota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743200"/>
            <a:ext cx="7162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an idea, equation, principle, theory or law in a new situation.</a:t>
            </a:r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Apply</a:t>
            </a:r>
          </a:p>
        </p:txBody>
      </p:sp>
      <p:pic>
        <p:nvPicPr>
          <p:cNvPr id="12292" name="Picture 4" descr="C:\Users\Owner\Administrator\Appl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971800"/>
            <a:ext cx="73152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Obtain a numerical answer showing the relevant stages of working</a:t>
            </a:r>
            <a:endParaRPr lang="en-US" dirty="0" smtClean="0"/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Calculate</a:t>
            </a:r>
          </a:p>
        </p:txBody>
      </p:sp>
      <p:pic>
        <p:nvPicPr>
          <p:cNvPr id="13316" name="Picture 4" descr="C:\Users\Owner\Administrator\Calcula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550" y="3124200"/>
            <a:ext cx="56769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Owner\Administrator\Calculat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800" y="2133600"/>
            <a:ext cx="6553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Give a detailed account.</a:t>
            </a:r>
          </a:p>
        </p:txBody>
      </p:sp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Describe</a:t>
            </a:r>
          </a:p>
        </p:txBody>
      </p:sp>
      <p:pic>
        <p:nvPicPr>
          <p:cNvPr id="15364" name="Picture 4" descr="C:\Users\Owner\Administrator\Describ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630488"/>
            <a:ext cx="7162800" cy="39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Make clear the </a:t>
            </a:r>
            <a:r>
              <a:rPr lang="en-US" dirty="0" smtClean="0"/>
              <a:t>differences between two or more </a:t>
            </a:r>
            <a:r>
              <a:rPr lang="en-US" dirty="0" smtClean="0"/>
              <a:t>concepts or </a:t>
            </a:r>
            <a:r>
              <a:rPr lang="en-US" dirty="0" smtClean="0"/>
              <a:t>items.</a:t>
            </a:r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Distinguish</a:t>
            </a:r>
          </a:p>
        </p:txBody>
      </p:sp>
      <p:pic>
        <p:nvPicPr>
          <p:cNvPr id="16388" name="Picture 4" descr="C:\Users\Owner\Administrator\Distinguis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895600"/>
            <a:ext cx="6858000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Obtain an approximate value.</a:t>
            </a:r>
            <a:endParaRPr lang="en-US" dirty="0" smtClean="0"/>
          </a:p>
        </p:txBody>
      </p:sp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Estimate</a:t>
            </a:r>
          </a:p>
        </p:txBody>
      </p:sp>
      <p:pic>
        <p:nvPicPr>
          <p:cNvPr id="17412" name="Picture 4" descr="C:\Users\Owner\Administrator\Estima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895600"/>
            <a:ext cx="67056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Provide an answer from a number of possibilities.</a:t>
            </a:r>
            <a:endParaRPr lang="en-US" dirty="0" smtClean="0"/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Identify</a:t>
            </a:r>
          </a:p>
        </p:txBody>
      </p:sp>
      <p:pic>
        <p:nvPicPr>
          <p:cNvPr id="18436" name="Picture 4" descr="C:\Users\Owner\Administrator\Identif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895600"/>
            <a:ext cx="6934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Give a brief account or summary.</a:t>
            </a:r>
          </a:p>
        </p:txBody>
      </p:sp>
      <p:sp>
        <p:nvSpPr>
          <p:cNvPr id="194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Outline</a:t>
            </a:r>
          </a:p>
        </p:txBody>
      </p:sp>
      <p:pic>
        <p:nvPicPr>
          <p:cNvPr id="19460" name="Picture 4" descr="C:\Users\Owner\Administrator\Outli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438400"/>
            <a:ext cx="7162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5708" y="856565"/>
            <a:ext cx="35604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These </a:t>
            </a:r>
            <a:r>
              <a:rPr lang="en-US" dirty="0"/>
              <a:t>command terms indicate the depth of treatment required for a given assessment statement and </a:t>
            </a:r>
            <a:r>
              <a:rPr lang="en-US" dirty="0" smtClean="0"/>
              <a:t>relate to </a:t>
            </a:r>
            <a:r>
              <a:rPr lang="en-US" dirty="0"/>
              <a:t>the course objectives in the “Assessment objectives” section.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terms will be used in examination questions, and </a:t>
            </a:r>
            <a:r>
              <a:rPr lang="en-US" dirty="0" smtClean="0"/>
              <a:t>so it </a:t>
            </a:r>
            <a:r>
              <a:rPr lang="en-US" dirty="0"/>
              <a:t>is important that </a:t>
            </a:r>
            <a:r>
              <a:rPr lang="en-US" dirty="0" smtClean="0"/>
              <a:t>you </a:t>
            </a:r>
            <a:r>
              <a:rPr lang="en-US" dirty="0"/>
              <a:t>are familiar with the following definitions.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210234"/>
            <a:ext cx="7738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Command terms with definitions</a:t>
            </a:r>
            <a:endParaRPr lang="en-US" sz="3600" dirty="0"/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302" y="990600"/>
            <a:ext cx="5381625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404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Objective 3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0" y="29673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objectives </a:t>
            </a:r>
            <a:r>
              <a:rPr lang="en-US" dirty="0" smtClean="0"/>
              <a:t>3 relate </a:t>
            </a:r>
            <a:r>
              <a:rPr lang="en-US" dirty="0"/>
              <a:t>to higher-order </a:t>
            </a:r>
            <a:r>
              <a:rPr lang="en-US" dirty="0" smtClean="0"/>
              <a:t>skills</a:t>
            </a:r>
            <a:r>
              <a:rPr lang="en-US" dirty="0"/>
              <a:t> </a:t>
            </a:r>
            <a:r>
              <a:rPr lang="en-US" dirty="0" smtClean="0"/>
              <a:t>and have a higher point value on the test.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Break down in order to bring out the essential elements or structure.</a:t>
            </a:r>
            <a:endParaRPr lang="en-US" dirty="0" smtClean="0"/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Analyse</a:t>
            </a:r>
          </a:p>
        </p:txBody>
      </p:sp>
      <p:pic>
        <p:nvPicPr>
          <p:cNvPr id="21508" name="Picture 4" descr="C:\Users\Owner\Administrator\Analys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667000"/>
            <a:ext cx="6934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Give a judgment based on a given statement or result of a calculation.</a:t>
            </a:r>
          </a:p>
        </p:txBody>
      </p:sp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Comment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Give an account of similarities and differences between two (or more) items, referring to both (all) of them throughout</a:t>
            </a:r>
            <a:r>
              <a:rPr lang="en-US" smtClean="0"/>
              <a:t>.</a:t>
            </a:r>
          </a:p>
        </p:txBody>
      </p:sp>
      <p:sp>
        <p:nvSpPr>
          <p:cNvPr id="235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 smtClean="0"/>
              <a:t>Compare or Compare &amp; Contrast</a:t>
            </a:r>
            <a:endParaRPr lang="en-US" u="sng" dirty="0" smtClean="0"/>
          </a:p>
        </p:txBody>
      </p:sp>
      <p:sp>
        <p:nvSpPr>
          <p:cNvPr id="2" name="Rectangle 1"/>
          <p:cNvSpPr/>
          <p:nvPr/>
        </p:nvSpPr>
        <p:spPr>
          <a:xfrm>
            <a:off x="1447800" y="3452336"/>
            <a:ext cx="64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	Compare and contrast the production : respiration ratios of a food production system you have studied and a natural ecosystem with a climax community.</a:t>
            </a:r>
          </a:p>
          <a:p>
            <a:r>
              <a:rPr lang="en-US" b="1" dirty="0"/>
              <a:t>(6</a:t>
            </a:r>
            <a:r>
              <a:rPr lang="en-US" b="1" dirty="0" smtClean="0"/>
              <a:t>)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Compare the efficiency of terrestrial and aquatic food productions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Display information in a diagrammatic or logical form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Construct</a:t>
            </a:r>
          </a:p>
        </p:txBody>
      </p:sp>
      <p:pic>
        <p:nvPicPr>
          <p:cNvPr id="24580" name="Picture 4" descr="C:\Users\Owner\Administrator\Construc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743200"/>
            <a:ext cx="6629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Reach a conclusion from the information given.</a:t>
            </a:r>
          </a:p>
        </p:txBody>
      </p:sp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Deduce</a:t>
            </a:r>
          </a:p>
        </p:txBody>
      </p:sp>
      <p:pic>
        <p:nvPicPr>
          <p:cNvPr id="25604" name="Picture 4" descr="C:\Users\Owner\Administrator\Deduc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819400"/>
            <a:ext cx="6705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Manipulate a mathematical relationship(s) to give a new equation or relationship.</a:t>
            </a:r>
          </a:p>
        </p:txBody>
      </p:sp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Derive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Produce a plan, simulation or model.</a:t>
            </a:r>
          </a:p>
        </p:txBody>
      </p:sp>
      <p:sp>
        <p:nvSpPr>
          <p:cNvPr id="276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Obtain </a:t>
            </a:r>
            <a:r>
              <a:rPr lang="en-US" dirty="0" smtClean="0"/>
              <a:t>the only possible answer.</a:t>
            </a:r>
          </a:p>
        </p:txBody>
      </p:sp>
      <p:sp>
        <p:nvSpPr>
          <p:cNvPr id="286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Determine</a:t>
            </a:r>
          </a:p>
        </p:txBody>
      </p:sp>
      <p:pic>
        <p:nvPicPr>
          <p:cNvPr id="28676" name="Picture 4" descr="C:\Users\Owner\Administrator\Determi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362200"/>
            <a:ext cx="7086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/>
          <p:cNvSpPr>
            <a:spLocks noGrp="1"/>
          </p:cNvSpPr>
          <p:nvPr>
            <p:ph idx="1"/>
          </p:nvPr>
        </p:nvSpPr>
        <p:spPr>
          <a:xfrm>
            <a:off x="342900" y="937418"/>
            <a:ext cx="8229600" cy="4525963"/>
          </a:xfrm>
        </p:spPr>
        <p:txBody>
          <a:bodyPr/>
          <a:lstStyle/>
          <a:p>
            <a:r>
              <a:rPr lang="en-US" sz="2400" dirty="0"/>
              <a:t>Offer a considered and balanced review that includes a range of arguments, factors </a:t>
            </a:r>
            <a:r>
              <a:rPr lang="en-US" sz="2400" dirty="0" smtClean="0"/>
              <a:t>or hypotheses</a:t>
            </a:r>
            <a:r>
              <a:rPr lang="en-US" sz="2400" dirty="0"/>
              <a:t>. Opinions or conclusions should be presented clearly and supported </a:t>
            </a:r>
            <a:r>
              <a:rPr lang="en-US" sz="2400" dirty="0" smtClean="0"/>
              <a:t>by appropriate </a:t>
            </a:r>
            <a:r>
              <a:rPr lang="en-US" sz="2400" dirty="0"/>
              <a:t>evidence.</a:t>
            </a:r>
            <a:endParaRPr lang="en-US" sz="2400" dirty="0" smtClean="0"/>
          </a:p>
        </p:txBody>
      </p:sp>
      <p:sp>
        <p:nvSpPr>
          <p:cNvPr id="29699" name="Title 2"/>
          <p:cNvSpPr>
            <a:spLocks noGrp="1"/>
          </p:cNvSpPr>
          <p:nvPr>
            <p:ph type="title"/>
          </p:nvPr>
        </p:nvSpPr>
        <p:spPr>
          <a:xfrm>
            <a:off x="3429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u="sng" dirty="0" smtClean="0"/>
              <a:t>Discuss</a:t>
            </a:r>
          </a:p>
        </p:txBody>
      </p:sp>
      <p:pic>
        <p:nvPicPr>
          <p:cNvPr id="29700" name="Picture 4" descr="C:\Users\Owner\Administrator\Discus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200400"/>
            <a:ext cx="6629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Objective 1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00200" y="3886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Objectives 1 </a:t>
            </a:r>
            <a:r>
              <a:rPr lang="en-US" dirty="0" smtClean="0"/>
              <a:t>are </a:t>
            </a:r>
            <a:r>
              <a:rPr lang="en-US" dirty="0"/>
              <a:t>lower‑order </a:t>
            </a:r>
            <a:r>
              <a:rPr lang="en-US" dirty="0" smtClean="0"/>
              <a:t>skills and usually worth 1 or 2 points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Make an appraisal by weighing up the strengths and limitations.</a:t>
            </a:r>
            <a:endParaRPr lang="en-US" dirty="0" smtClean="0"/>
          </a:p>
        </p:txBody>
      </p:sp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Evaluate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3962400"/>
            <a:ext cx="754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Evaluate species based conservation as an approach for preserving biodiversity and suggest why trophy hunting (</a:t>
            </a:r>
            <a:r>
              <a:rPr lang="en-US" b="1" i="1" dirty="0"/>
              <a:t>i.e. </a:t>
            </a:r>
            <a:r>
              <a:rPr lang="en-US" b="1" dirty="0"/>
              <a:t>hunting animals for sport) may represent an acceptable method of achieving this goal.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Give a detailed account of </a:t>
            </a:r>
            <a:r>
              <a:rPr lang="en-US" dirty="0"/>
              <a:t>reasons or </a:t>
            </a:r>
            <a:r>
              <a:rPr lang="en-US" dirty="0" smtClean="0"/>
              <a:t>causes.</a:t>
            </a:r>
            <a:endParaRPr lang="en-US" dirty="0" smtClean="0"/>
          </a:p>
        </p:txBody>
      </p:sp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Explain</a:t>
            </a:r>
          </a:p>
        </p:txBody>
      </p:sp>
      <p:pic>
        <p:nvPicPr>
          <p:cNvPr id="31748" name="Picture 4" descr="C:\Users\Owner\Administrator\Expla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727325"/>
            <a:ext cx="6858000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/>
          <a:lstStyle/>
          <a:p>
            <a:r>
              <a:rPr lang="en-US" dirty="0" smtClean="0"/>
              <a:t>Give valid reasons or evidence to support an answer or conclusion.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Justify</a:t>
            </a:r>
            <a:endParaRPr lang="en-US" u="sng" dirty="0"/>
          </a:p>
        </p:txBody>
      </p:sp>
      <p:sp>
        <p:nvSpPr>
          <p:cNvPr id="4" name="Rectangle 3"/>
          <p:cNvSpPr/>
          <p:nvPr/>
        </p:nvSpPr>
        <p:spPr>
          <a:xfrm>
            <a:off x="1371600" y="4267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Justify whether you believe that sustainable development is possible on Earth in the long term.</a:t>
            </a:r>
          </a:p>
        </p:txBody>
      </p:sp>
    </p:spTree>
    <p:extLst>
      <p:ext uri="{BB962C8B-B14F-4D97-AF65-F5344CB8AC3E}">
        <p14:creationId xmlns:p14="http://schemas.microsoft.com/office/powerpoint/2010/main" val="340927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Give an expected result.</a:t>
            </a:r>
          </a:p>
        </p:txBody>
      </p:sp>
      <p:sp>
        <p:nvSpPr>
          <p:cNvPr id="327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Predict</a:t>
            </a:r>
          </a:p>
        </p:txBody>
      </p:sp>
      <p:pic>
        <p:nvPicPr>
          <p:cNvPr id="32772" name="Picture 4" descr="C:\Users\Owner\Administrator\Predic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562225"/>
            <a:ext cx="65532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Obtain an answer using algebraic and/or numerical methods.</a:t>
            </a:r>
          </a:p>
        </p:txBody>
      </p:sp>
      <p:sp>
        <p:nvSpPr>
          <p:cNvPr id="368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Solve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Propose a solution, hypothesis or other possible answer.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378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Suggest</a:t>
            </a:r>
          </a:p>
        </p:txBody>
      </p:sp>
      <p:pic>
        <p:nvPicPr>
          <p:cNvPr id="37892" name="Picture 4" descr="C:\Users\Owner\Administrator\Sugges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819400"/>
            <a:ext cx="7010400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Give the precise meaning of a word, phrase or physical quantity.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Define</a:t>
            </a:r>
          </a:p>
        </p:txBody>
      </p:sp>
      <p:pic>
        <p:nvPicPr>
          <p:cNvPr id="5124" name="Picture 4" descr="C:\Users\Owner\Administrator\Defi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8788" y="3200400"/>
            <a:ext cx="5688012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Represent by means of pencil lines.</a:t>
            </a:r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Draw</a:t>
            </a:r>
          </a:p>
        </p:txBody>
      </p:sp>
      <p:pic>
        <p:nvPicPr>
          <p:cNvPr id="6148" name="Picture 4" descr="C:\Users\Owner\Administrator\Dra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8788" y="2819400"/>
            <a:ext cx="56864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 labels to a diagram.</a:t>
            </a:r>
          </a:p>
        </p:txBody>
      </p:sp>
      <p:sp>
        <p:nvSpPr>
          <p:cNvPr id="71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Label</a:t>
            </a:r>
          </a:p>
        </p:txBody>
      </p:sp>
      <p:pic>
        <p:nvPicPr>
          <p:cNvPr id="7172" name="Picture 4" descr="C:\Users\Owner\Administrator\Labe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8788" y="2667000"/>
            <a:ext cx="5688012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Give a sequence of names or other brief answers with no explanation.</a:t>
            </a:r>
          </a:p>
        </p:txBody>
      </p:sp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List</a:t>
            </a:r>
          </a:p>
        </p:txBody>
      </p:sp>
      <p:pic>
        <p:nvPicPr>
          <p:cNvPr id="8196" name="Picture 4" descr="C:\Users\Owner\Administrator\Lis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550" y="3124200"/>
            <a:ext cx="56769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 a value for a quantity.</a:t>
            </a:r>
          </a:p>
        </p:txBody>
      </p:sp>
      <p:sp>
        <p:nvSpPr>
          <p:cNvPr id="92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Measure</a:t>
            </a:r>
          </a:p>
        </p:txBody>
      </p:sp>
      <p:pic>
        <p:nvPicPr>
          <p:cNvPr id="9220" name="Picture 4" descr="C:\Users\Owner\Administrator\Meas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590800"/>
            <a:ext cx="7010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a specific name, Value, or other brief answer without </a:t>
            </a:r>
            <a:r>
              <a:rPr lang="en-US" dirty="0" smtClean="0"/>
              <a:t>explanation </a:t>
            </a:r>
            <a:r>
              <a:rPr lang="en-US" dirty="0" smtClean="0"/>
              <a:t>or calculation.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E3D2D"/>
      </a:dk2>
      <a:lt2>
        <a:srgbClr val="A9EA25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496</Words>
  <Application>Microsoft Office PowerPoint</Application>
  <PresentationFormat>On-screen Show (4:3)</PresentationFormat>
  <Paragraphs>85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       COMMAND TERMS</vt:lpstr>
      <vt:lpstr>PowerPoint Presentation</vt:lpstr>
      <vt:lpstr>       Objective 1</vt:lpstr>
      <vt:lpstr>Define</vt:lpstr>
      <vt:lpstr>Draw</vt:lpstr>
      <vt:lpstr>Label</vt:lpstr>
      <vt:lpstr>List</vt:lpstr>
      <vt:lpstr>Measure</vt:lpstr>
      <vt:lpstr>State</vt:lpstr>
      <vt:lpstr>PowerPoint Presentation</vt:lpstr>
      <vt:lpstr>Annotate</vt:lpstr>
      <vt:lpstr>Apply</vt:lpstr>
      <vt:lpstr>Calculate</vt:lpstr>
      <vt:lpstr>PowerPoint Presentation</vt:lpstr>
      <vt:lpstr>Describe</vt:lpstr>
      <vt:lpstr>Distinguish</vt:lpstr>
      <vt:lpstr>Estimate</vt:lpstr>
      <vt:lpstr>Identify</vt:lpstr>
      <vt:lpstr>Outline</vt:lpstr>
      <vt:lpstr>     Objective 3</vt:lpstr>
      <vt:lpstr>Analyse</vt:lpstr>
      <vt:lpstr>Comment</vt:lpstr>
      <vt:lpstr>Compare or Compare &amp; Contrast</vt:lpstr>
      <vt:lpstr>Construct</vt:lpstr>
      <vt:lpstr>Deduce</vt:lpstr>
      <vt:lpstr>Derive</vt:lpstr>
      <vt:lpstr>Design</vt:lpstr>
      <vt:lpstr>Determine</vt:lpstr>
      <vt:lpstr>Discuss</vt:lpstr>
      <vt:lpstr>Evaluate</vt:lpstr>
      <vt:lpstr>Explain</vt:lpstr>
      <vt:lpstr>Justify</vt:lpstr>
      <vt:lpstr>Predict</vt:lpstr>
      <vt:lpstr>Solve</vt:lpstr>
      <vt:lpstr>Suggest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COMMAND TERMS</dc:title>
  <dc:creator>Microsoft Office 2007</dc:creator>
  <cp:lastModifiedBy>jason-montgomery</cp:lastModifiedBy>
  <cp:revision>35</cp:revision>
  <dcterms:created xsi:type="dcterms:W3CDTF">2011-07-18T14:24:24Z</dcterms:created>
  <dcterms:modified xsi:type="dcterms:W3CDTF">2012-09-01T08:20:14Z</dcterms:modified>
</cp:coreProperties>
</file>