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8" r:id="rId3"/>
    <p:sldId id="257" r:id="rId4"/>
    <p:sldId id="260" r:id="rId5"/>
    <p:sldId id="259" r:id="rId6"/>
    <p:sldId id="268" r:id="rId7"/>
    <p:sldId id="263" r:id="rId8"/>
    <p:sldId id="264" r:id="rId9"/>
    <p:sldId id="265" r:id="rId10"/>
    <p:sldId id="266" r:id="rId11"/>
    <p:sldId id="261" r:id="rId12"/>
    <p:sldId id="262" r:id="rId13"/>
    <p:sldId id="267" r:id="rId14"/>
    <p:sldId id="269" r:id="rId15"/>
    <p:sldId id="271" r:id="rId16"/>
    <p:sldId id="272" r:id="rId17"/>
    <p:sldId id="273" r:id="rId18"/>
    <p:sldId id="270" r:id="rId19"/>
    <p:sldId id="275" r:id="rId20"/>
    <p:sldId id="276" r:id="rId21"/>
    <p:sldId id="277" r:id="rId22"/>
    <p:sldId id="278" r:id="rId23"/>
    <p:sldId id="280" r:id="rId24"/>
    <p:sldId id="274" r:id="rId25"/>
    <p:sldId id="281" r:id="rId26"/>
    <p:sldId id="284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2" r:id="rId37"/>
    <p:sldId id="294" r:id="rId38"/>
    <p:sldId id="295" r:id="rId39"/>
    <p:sldId id="282" r:id="rId40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FFFC4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785" autoAdjust="0"/>
  </p:normalViewPr>
  <p:slideViewPr>
    <p:cSldViewPr>
      <p:cViewPr varScale="1">
        <p:scale>
          <a:sx n="65" d="100"/>
          <a:sy n="65" d="100"/>
        </p:scale>
        <p:origin x="-6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EC63DA8E-8908-4593-ACFC-B4ECB48CA8F2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6FCF61E-6F99-46C3-97E8-8F11E093A6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6008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1C8C535-2D3E-4B52-9C7C-6C89CBB342A2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EFEF235E-4BD3-42C9-9B3D-F31B563FA0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536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1EC5B-4AB3-4A79-9B3F-5640936574B4}" type="slidenum">
              <a:rPr lang="en-US"/>
              <a:pPr/>
              <a:t>3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48513-A175-418A-A2C8-18D1DE2B14C5}" type="slidenum">
              <a:rPr lang="en-US"/>
              <a:pPr/>
              <a:t>35</a:t>
            </a:fld>
            <a:endParaRPr lang="en-US"/>
          </a:p>
        </p:txBody>
      </p:sp>
      <p:sp>
        <p:nvSpPr>
          <p:cNvPr id="482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7575" y="4415790"/>
            <a:ext cx="5046663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92D3C2-9BF9-4213-A154-60D94BDFA883}" type="slidenum">
              <a:rPr lang="en-US"/>
              <a:pPr/>
              <a:t>38</a:t>
            </a:fld>
            <a:endParaRPr 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D287C-F4EB-41D6-AFB4-71A3742C300C}" type="slidenum">
              <a:rPr lang="en-US"/>
              <a:pPr/>
              <a:t>39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45E95-BE24-45C3-8654-2C320C112D4A}" type="slidenum">
              <a:rPr lang="en-US"/>
              <a:pPr/>
              <a:t>12</a:t>
            </a:fld>
            <a:endParaRPr lang="en-US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70129-709E-41BA-9C0F-DB6EC2E8D302}" type="slidenum">
              <a:rPr lang="en-US"/>
              <a:pPr/>
              <a:t>16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A7231-1182-4A23-A2B6-BC5D2D1D8D17}" type="slidenum">
              <a:rPr lang="en-US"/>
              <a:pPr/>
              <a:t>17</a:t>
            </a:fld>
            <a:endParaRPr 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4F1571-8390-4C72-819C-3E5DE2C82276}" type="slidenum">
              <a:rPr lang="en-US"/>
              <a:pPr/>
              <a:t>18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94D72-A387-43A5-AD00-807799F0C83E}" type="slidenum">
              <a:rPr lang="en-US"/>
              <a:pPr/>
              <a:t>23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E99223-2587-4E79-9A0B-D6CBD508C2C1}" type="slidenum">
              <a:rPr lang="en-US"/>
              <a:pPr/>
              <a:t>24</a:t>
            </a:fld>
            <a:endParaRPr 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43579E-D5ED-4134-95F0-0DCD9FEC0D06}" type="slidenum">
              <a:rPr lang="en-US"/>
              <a:pPr/>
              <a:t>26</a:t>
            </a:fld>
            <a:endParaRPr lang="en-US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E56DC-FC8A-49FE-AF6B-D649D7EC5E7F}" type="slidenum">
              <a:rPr lang="en-US"/>
              <a:pPr/>
              <a:t>27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077A-1EBA-4161-80C1-6A77EC2AF591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99D4-93FB-4D99-8C96-F9064FBEC5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077A-1EBA-4161-80C1-6A77EC2AF591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99D4-93FB-4D99-8C96-F9064FBEC5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077A-1EBA-4161-80C1-6A77EC2AF591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99D4-93FB-4D99-8C96-F9064FBEC5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077A-1EBA-4161-80C1-6A77EC2AF591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99D4-93FB-4D99-8C96-F9064FBEC5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077A-1EBA-4161-80C1-6A77EC2AF591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99D4-93FB-4D99-8C96-F9064FBEC5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077A-1EBA-4161-80C1-6A77EC2AF591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99D4-93FB-4D99-8C96-F9064FBEC5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077A-1EBA-4161-80C1-6A77EC2AF591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99D4-93FB-4D99-8C96-F9064FBEC5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077A-1EBA-4161-80C1-6A77EC2AF591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99D4-93FB-4D99-8C96-F9064FBEC5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077A-1EBA-4161-80C1-6A77EC2AF591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99D4-93FB-4D99-8C96-F9064FBEC5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077A-1EBA-4161-80C1-6A77EC2AF591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99D4-93FB-4D99-8C96-F9064FBEC5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077A-1EBA-4161-80C1-6A77EC2AF591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B99D4-93FB-4D99-8C96-F9064FBEC5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2077A-1EBA-4161-80C1-6A77EC2AF591}" type="datetimeFigureOut">
              <a:rPr lang="en-US" smtClean="0"/>
              <a:pPr/>
              <a:t>3/6/2012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B99D4-93FB-4D99-8C96-F9064FBEC5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loratorium.edu/ronh/weight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rn_roller_coaster_prater_vienna_austria_20090605_145578144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457200"/>
            <a:ext cx="5029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C4E"/>
                </a:solidFill>
              </a:rPr>
              <a:t>E06    Motion &amp; </a:t>
            </a:r>
            <a:r>
              <a:rPr lang="en-US" sz="4400" dirty="0" smtClean="0">
                <a:solidFill>
                  <a:srgbClr val="FFFC4E"/>
                </a:solidFill>
              </a:rPr>
              <a:t>Forces</a:t>
            </a:r>
            <a:endParaRPr lang="en-US" sz="4000" dirty="0">
              <a:solidFill>
                <a:srgbClr val="FFFC4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0"/>
            <a:ext cx="8159513" cy="829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Calculating Acceleration</a:t>
            </a:r>
          </a:p>
          <a:p>
            <a:r>
              <a:rPr lang="en-US" sz="3200" dirty="0" smtClean="0"/>
              <a:t>Acceleration= Change in velocity/ total time</a:t>
            </a:r>
          </a:p>
          <a:p>
            <a:endParaRPr lang="en-US" sz="3200" dirty="0"/>
          </a:p>
          <a:p>
            <a:r>
              <a:rPr lang="en-US" sz="3200" dirty="0" smtClean="0"/>
              <a:t>Acceleration= </a:t>
            </a:r>
            <a:r>
              <a:rPr lang="en-US" sz="3200" u="sng" dirty="0" smtClean="0"/>
              <a:t>Final velocity- Initial Velocity</a:t>
            </a:r>
          </a:p>
          <a:p>
            <a:r>
              <a:rPr lang="en-US" sz="3200" dirty="0" smtClean="0"/>
              <a:t>				      Time</a:t>
            </a:r>
          </a:p>
          <a:p>
            <a:endParaRPr lang="en-US" sz="3200" dirty="0"/>
          </a:p>
          <a:p>
            <a:r>
              <a:rPr lang="en-US" sz="3200" dirty="0"/>
              <a:t>a</a:t>
            </a:r>
            <a:r>
              <a:rPr lang="en-US" sz="3200" dirty="0" smtClean="0"/>
              <a:t> = 	V</a:t>
            </a:r>
            <a:r>
              <a:rPr lang="en-US" sz="3200" baseline="-25000" dirty="0" smtClean="0"/>
              <a:t>F</a:t>
            </a:r>
            <a:r>
              <a:rPr lang="en-US" sz="3200" dirty="0" smtClean="0"/>
              <a:t> </a:t>
            </a:r>
            <a:r>
              <a:rPr lang="en-US" sz="3200" dirty="0"/>
              <a:t>– 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I</a:t>
            </a:r>
          </a:p>
          <a:p>
            <a:r>
              <a:rPr lang="en-US" sz="3200" baseline="-25000" dirty="0"/>
              <a:t>	</a:t>
            </a:r>
            <a:r>
              <a:rPr lang="en-US" sz="3200" dirty="0" smtClean="0"/>
              <a:t>_____			</a:t>
            </a:r>
          </a:p>
          <a:p>
            <a:r>
              <a:rPr lang="en-US" sz="3200" baseline="-25000" dirty="0"/>
              <a:t>	</a:t>
            </a:r>
            <a:r>
              <a:rPr lang="en-US" sz="3200" baseline="-25000" dirty="0" smtClean="0"/>
              <a:t>    Time</a:t>
            </a:r>
          </a:p>
          <a:p>
            <a:endParaRPr lang="en-US" sz="3200" dirty="0" smtClean="0"/>
          </a:p>
          <a:p>
            <a:r>
              <a:rPr lang="en-US" sz="3200" dirty="0" smtClean="0"/>
              <a:t>a = m/s/s</a:t>
            </a:r>
          </a:p>
          <a:p>
            <a:endParaRPr lang="en-US" sz="3200" dirty="0"/>
          </a:p>
          <a:p>
            <a:r>
              <a:rPr lang="en-US" sz="3200" dirty="0" smtClean="0"/>
              <a:t>a=m/s</a:t>
            </a:r>
            <a:r>
              <a:rPr lang="en-US" sz="3200" baseline="30000" dirty="0" smtClean="0"/>
              <a:t>2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baseline="-25000" dirty="0"/>
              <a:t>	</a:t>
            </a:r>
            <a:endParaRPr lang="en-US" sz="3200" dirty="0"/>
          </a:p>
          <a:p>
            <a:endParaRPr lang="en-US" sz="3200" dirty="0"/>
          </a:p>
          <a:p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3086100"/>
            <a:ext cx="502920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otion_Distance-graph_sx5944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3922428" cy="3962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3974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Graphs of Acceleration</a:t>
            </a:r>
            <a:endParaRPr lang="en-US" sz="3200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914" y="1752600"/>
            <a:ext cx="455366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5" name="Picture 7" descr="Motion_Speed-graph_sx5943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803"/>
            <a:ext cx="9144000" cy="69718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315200" y="3276600"/>
            <a:ext cx="167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Calculating speed from the slope.</a:t>
            </a:r>
          </a:p>
          <a:p>
            <a:endParaRPr lang="en-US" dirty="0" smtClean="0"/>
          </a:p>
          <a:p>
            <a:r>
              <a:rPr lang="en-US" dirty="0" smtClean="0"/>
              <a:t>Slope =  </a:t>
            </a:r>
          </a:p>
          <a:p>
            <a:r>
              <a:rPr lang="en-US" dirty="0" smtClean="0"/>
              <a:t> Y</a:t>
            </a:r>
            <a:r>
              <a:rPr lang="en-US" baseline="-25000" dirty="0" smtClean="0"/>
              <a:t>2</a:t>
            </a:r>
            <a:r>
              <a:rPr lang="en-US" dirty="0" smtClean="0"/>
              <a:t>-Y</a:t>
            </a:r>
            <a:r>
              <a:rPr lang="en-US" baseline="-25000" dirty="0" smtClean="0"/>
              <a:t>1</a:t>
            </a:r>
            <a:r>
              <a:rPr lang="en-US" dirty="0" smtClean="0"/>
              <a:t>/X</a:t>
            </a:r>
            <a:r>
              <a:rPr lang="en-US" baseline="-25000" dirty="0" smtClean="0"/>
              <a:t>2</a:t>
            </a:r>
            <a:r>
              <a:rPr lang="en-US" dirty="0" smtClean="0"/>
              <a:t>-X</a:t>
            </a:r>
            <a:r>
              <a:rPr lang="en-US" baseline="-25000" dirty="0" smtClean="0"/>
              <a:t>1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5029200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Acceleration due to gravity = 9.8 m/s</a:t>
            </a:r>
            <a:r>
              <a:rPr lang="en-US" sz="3200" baseline="30000" dirty="0" smtClean="0"/>
              <a:t>2</a:t>
            </a:r>
          </a:p>
          <a:p>
            <a:endParaRPr lang="en-US" sz="3200" baseline="30000" dirty="0"/>
          </a:p>
          <a:p>
            <a:r>
              <a:rPr lang="en-US" sz="3200" dirty="0" smtClean="0"/>
              <a:t>g =  9.8 m/s</a:t>
            </a:r>
            <a:r>
              <a:rPr lang="en-US" sz="3200" baseline="30000" dirty="0" smtClean="0"/>
              <a:t>2</a:t>
            </a:r>
            <a:endParaRPr lang="en-US" sz="3200" dirty="0"/>
          </a:p>
        </p:txBody>
      </p:sp>
      <p:pic>
        <p:nvPicPr>
          <p:cNvPr id="3" name="Picture 2" descr="Screen Shot 2012-02-26 at 2.46.5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914400"/>
            <a:ext cx="2209800" cy="2833894"/>
          </a:xfrm>
          <a:prstGeom prst="rect">
            <a:avLst/>
          </a:prstGeom>
        </p:spPr>
      </p:pic>
      <p:pic>
        <p:nvPicPr>
          <p:cNvPr id="4" name="Picture 3" descr="Screen Shot 2012-02-26 at 2.47.1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3705653"/>
            <a:ext cx="2133600" cy="31523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1" y="28194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Free fall- </a:t>
            </a:r>
            <a:r>
              <a:rPr lang="en-US" dirty="0" smtClean="0"/>
              <a:t>the movement of an object toward Earth where gravity is the only force acting on that object.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Force</a:t>
            </a:r>
            <a:r>
              <a:rPr lang="en-US" sz="4800" dirty="0" smtClean="0"/>
              <a:t> </a:t>
            </a:r>
            <a:r>
              <a:rPr lang="en-US" sz="3200" dirty="0" smtClean="0"/>
              <a:t>is a push or a pull that  acts on an object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371600"/>
            <a:ext cx="8991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Unit of Measurement =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Newton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A Newton is the force that causes a 1 kg mass to accelerate at a rate of 1 meter per second each second.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Newton (N) = 1 kg * m/s</a:t>
            </a:r>
            <a:r>
              <a:rPr lang="en-US" sz="2400" b="1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3733800"/>
            <a:ext cx="9372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sz="2400" dirty="0" smtClean="0"/>
              <a:t>Forces are represented by using  arrows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The direction of the arrow indicates the direction of the force.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The length of arrow indicates the strength or magnitude of the force.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990600" y="6019800"/>
            <a:ext cx="26670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 N</a:t>
            </a:r>
            <a:endParaRPr lang="en-US" b="1" dirty="0"/>
          </a:p>
        </p:txBody>
      </p:sp>
      <p:sp>
        <p:nvSpPr>
          <p:cNvPr id="6" name="Right Arrow 5"/>
          <p:cNvSpPr/>
          <p:nvPr/>
        </p:nvSpPr>
        <p:spPr>
          <a:xfrm>
            <a:off x="4953000" y="6019800"/>
            <a:ext cx="10668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 N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470" y="2514601"/>
            <a:ext cx="195942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838200" y="4114800"/>
            <a:ext cx="5638800" cy="2743200"/>
            <a:chOff x="1104" y="1344"/>
            <a:chExt cx="3552" cy="1728"/>
          </a:xfrm>
        </p:grpSpPr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1104" y="1344"/>
              <a:ext cx="3552" cy="17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8" descr="Forces_Combining3_sx6422b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5" y="1550"/>
              <a:ext cx="3389" cy="1220"/>
            </a:xfrm>
            <a:prstGeom prst="rect">
              <a:avLst/>
            </a:prstGeom>
            <a:noFill/>
          </p:spPr>
        </p:pic>
      </p:grp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762000" y="1295400"/>
            <a:ext cx="5638800" cy="2743200"/>
            <a:chOff x="1104" y="1344"/>
            <a:chExt cx="3552" cy="1728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1104" y="1344"/>
              <a:ext cx="3552" cy="17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13" descr="Forces_Combining2_sx6422b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5" y="1476"/>
              <a:ext cx="3389" cy="1367"/>
            </a:xfrm>
            <a:prstGeom prst="rect">
              <a:avLst/>
            </a:prstGeom>
            <a:noFill/>
          </p:spPr>
        </p:pic>
      </p:grp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3048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152400"/>
            <a:ext cx="8077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/>
              <a:t>Combining Forces-  </a:t>
            </a:r>
            <a:r>
              <a:rPr lang="en-US" sz="2400" dirty="0" smtClean="0"/>
              <a:t>The combination of all forces acting on an object is called the </a:t>
            </a:r>
            <a:r>
              <a:rPr lang="en-US" sz="2400" b="1" i="1" dirty="0" smtClean="0"/>
              <a:t>net force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ChangeArrowheads="1"/>
          </p:cNvSpPr>
          <p:nvPr/>
        </p:nvSpPr>
        <p:spPr bwMode="auto">
          <a:xfrm>
            <a:off x="1162050" y="23813"/>
            <a:ext cx="28543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 The Nature of Force</a:t>
            </a:r>
          </a:p>
        </p:txBody>
      </p:sp>
      <p:sp>
        <p:nvSpPr>
          <p:cNvPr id="49766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/>
              <a:t>Unbalanced Forces</a:t>
            </a:r>
          </a:p>
        </p:txBody>
      </p:sp>
      <p:sp>
        <p:nvSpPr>
          <p:cNvPr id="497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1"/>
            <a:ext cx="8229600" cy="1905000"/>
          </a:xfrm>
        </p:spPr>
        <p:txBody>
          <a:bodyPr>
            <a:normAutofit/>
          </a:bodyPr>
          <a:lstStyle/>
          <a:p>
            <a:r>
              <a:rPr lang="en-US" sz="2800" dirty="0"/>
              <a:t>Unbalanced forces acting on an object result in a net force and cause a change in the object’s </a:t>
            </a:r>
            <a:r>
              <a:rPr lang="en-US" sz="2800" dirty="0" smtClean="0"/>
              <a:t>motion;  acceleration.</a:t>
            </a:r>
            <a:endParaRPr lang="en-US" sz="2800" dirty="0"/>
          </a:p>
        </p:txBody>
      </p:sp>
      <p:pic>
        <p:nvPicPr>
          <p:cNvPr id="497669" name="Picture 5" descr="Forces_UnBsameD_sx6423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688" y="2286000"/>
            <a:ext cx="2953499" cy="4313238"/>
          </a:xfrm>
          <a:prstGeom prst="rect">
            <a:avLst/>
          </a:prstGeom>
          <a:noFill/>
        </p:spPr>
      </p:pic>
      <p:pic>
        <p:nvPicPr>
          <p:cNvPr id="497670" name="Picture 6" descr="Forces_UnBoppD_sx6424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047196"/>
            <a:ext cx="3629025" cy="44520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1162050" y="23813"/>
            <a:ext cx="28543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 The Nature of Force</a:t>
            </a: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Balanced Forces</a:t>
            </a:r>
          </a:p>
        </p:txBody>
      </p:sp>
      <p:pic>
        <p:nvPicPr>
          <p:cNvPr id="493576" name="Picture 8" descr="Forces_BnODir_sx6425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286000"/>
            <a:ext cx="3394075" cy="4343400"/>
          </a:xfrm>
          <a:prstGeom prst="rect">
            <a:avLst/>
          </a:prstGeom>
          <a:noFill/>
        </p:spPr>
      </p:pic>
      <p:sp>
        <p:nvSpPr>
          <p:cNvPr id="4935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/>
              <a:t>Balanced forces acting on an object do not change the object’s motion.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ChangeArrowheads="1"/>
          </p:cNvSpPr>
          <p:nvPr/>
        </p:nvSpPr>
        <p:spPr bwMode="auto">
          <a:xfrm>
            <a:off x="1162050" y="23813"/>
            <a:ext cx="28543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 The Nature of Force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3600" y="304800"/>
            <a:ext cx="25470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Friction</a:t>
            </a:r>
            <a:endParaRPr lang="en-US" sz="6000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1371600"/>
            <a:ext cx="84582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The force that opposes the motion of objects that touch as they move past each other.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The force that one surface exerts on another when the two rub against each other. 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The strength of the force of friction depends on two factors: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The type of surface involved.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How hard the surfaces push against each other.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429000"/>
            <a:ext cx="31813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0"/>
            <a:ext cx="3549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4 types of Friction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3886200" y="2209800"/>
            <a:ext cx="5257800" cy="4419600"/>
            <a:chOff x="838200" y="2362200"/>
            <a:chExt cx="4876800" cy="40386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438400"/>
              <a:ext cx="4876800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ight Arrow 6"/>
            <p:cNvSpPr/>
            <p:nvPr/>
          </p:nvSpPr>
          <p:spPr>
            <a:xfrm>
              <a:off x="2362200" y="2362200"/>
              <a:ext cx="1143000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Force</a:t>
              </a:r>
              <a:endParaRPr lang="en-US" dirty="0"/>
            </a:p>
          </p:txBody>
        </p:sp>
        <p:sp>
          <p:nvSpPr>
            <p:cNvPr id="8" name="Left Arrow 7"/>
            <p:cNvSpPr/>
            <p:nvPr/>
          </p:nvSpPr>
          <p:spPr>
            <a:xfrm>
              <a:off x="2438400" y="5791200"/>
              <a:ext cx="2438400" cy="4846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Static Friction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838200"/>
            <a:ext cx="403860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 Static Friction- </a:t>
            </a:r>
            <a:r>
              <a:rPr lang="en-US" sz="2800" dirty="0" smtClean="0"/>
              <a:t>is the friction force that acts on an object that is not moving.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Always act in the opposite direction to that of the applied force.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Once an object is in motion, static friction is no longer acting on it.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Every time you take a step, you experience static friction.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217693" cy="615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3211" y="0"/>
            <a:ext cx="9066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Frame of reference- </a:t>
            </a:r>
            <a:r>
              <a:rPr lang="en-US" sz="2000" dirty="0" smtClean="0"/>
              <a:t>a system of objects that are not moving with respect to another.</a:t>
            </a:r>
          </a:p>
          <a:p>
            <a:r>
              <a:rPr lang="en-US" sz="2000" dirty="0" smtClean="0"/>
              <a:t>Also called a </a:t>
            </a:r>
            <a:r>
              <a:rPr lang="en-US" sz="2000" b="1" dirty="0" smtClean="0"/>
              <a:t>Point of Reference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2373"/>
            <a:ext cx="6700994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1219200"/>
            <a:ext cx="3549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4 types of Friction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7849" y="4648200"/>
            <a:ext cx="868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2. Sliding Friction</a:t>
            </a:r>
            <a:r>
              <a:rPr lang="en-US" sz="2800" dirty="0" smtClean="0"/>
              <a:t>: The force that opposes the direction of motion of an object as it slides over a surface.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Because, sliding friction is less than static friction, less force is needed to keep an object moving than to start it moving.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0"/>
            <a:ext cx="3549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4 types of Friction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762000"/>
            <a:ext cx="8686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3. Rolling Friction- </a:t>
            </a:r>
            <a:r>
              <a:rPr lang="en-US" sz="2400" dirty="0" smtClean="0"/>
              <a:t>frictional force caused when one object rolls across the surface of another.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When one object rolls across another, both objects are bent slightly out of shape.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The change in shape at the point at the point of rolling contact is the cause of rolling friction.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Is about 100 </a:t>
            </a:r>
            <a:r>
              <a:rPr lang="en-US" sz="2000" smtClean="0"/>
              <a:t>to </a:t>
            </a:r>
            <a:r>
              <a:rPr lang="en-US" sz="2000" smtClean="0"/>
              <a:t>1000 </a:t>
            </a:r>
            <a:r>
              <a:rPr lang="en-US" sz="2000" dirty="0" smtClean="0"/>
              <a:t>times less than static or sliding friction.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4" y="3619500"/>
            <a:ext cx="34956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3147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0"/>
            <a:ext cx="3549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4 types of Friction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7620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</a:t>
            </a:r>
            <a:r>
              <a:rPr lang="en-US" sz="2400" b="1" dirty="0" smtClean="0"/>
              <a:t>Fluid</a:t>
            </a:r>
            <a:r>
              <a:rPr lang="en-US" sz="2400" dirty="0" smtClean="0"/>
              <a:t> </a:t>
            </a:r>
            <a:r>
              <a:rPr lang="en-US" sz="2400" b="1" dirty="0" smtClean="0"/>
              <a:t>Friction</a:t>
            </a:r>
            <a:r>
              <a:rPr lang="en-US" sz="2400" dirty="0" smtClean="0"/>
              <a:t>-the force that opposes the motion of an object through  a fluid.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Fluid is a liquid or a gas.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Increase speed= increase in Fluid friction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667000"/>
            <a:ext cx="47625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47625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867400" y="2286000"/>
            <a:ext cx="2690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(30,000 km/h; 18,000 mph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632460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Burj</a:t>
            </a:r>
            <a:r>
              <a:rPr lang="en-US" dirty="0" smtClean="0"/>
              <a:t> video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ChangeArrowheads="1"/>
          </p:cNvSpPr>
          <p:nvPr/>
        </p:nvSpPr>
        <p:spPr bwMode="auto">
          <a:xfrm>
            <a:off x="1162050" y="23813"/>
            <a:ext cx="27765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 Friction and Gravity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/>
              <a:t>Gravity</a:t>
            </a:r>
          </a:p>
        </p:txBody>
      </p:sp>
      <p:sp>
        <p:nvSpPr>
          <p:cNvPr id="5017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Gravity- attractive force that acts between two masses</a:t>
            </a:r>
          </a:p>
          <a:p>
            <a:r>
              <a:rPr lang="en-US" sz="2400" dirty="0" smtClean="0"/>
              <a:t>Two </a:t>
            </a:r>
            <a:r>
              <a:rPr lang="en-US" sz="2400" dirty="0"/>
              <a:t>factors affect the gravitational attraction between objects: mass and distance.</a:t>
            </a:r>
          </a:p>
        </p:txBody>
      </p:sp>
      <p:pic>
        <p:nvPicPr>
          <p:cNvPr id="501776" name="Picture 16" descr="Forces_Attrctn1_sx6434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71713"/>
            <a:ext cx="5638800" cy="1095375"/>
          </a:xfrm>
          <a:prstGeom prst="rect">
            <a:avLst/>
          </a:prstGeom>
          <a:noFill/>
        </p:spPr>
      </p:pic>
      <p:pic>
        <p:nvPicPr>
          <p:cNvPr id="501777" name="Picture 17" descr="Forces_Attrctn2_sx6434b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3886200"/>
            <a:ext cx="6276975" cy="1479550"/>
          </a:xfrm>
          <a:prstGeom prst="rect">
            <a:avLst/>
          </a:prstGeom>
          <a:noFill/>
        </p:spPr>
      </p:pic>
      <p:pic>
        <p:nvPicPr>
          <p:cNvPr id="501778" name="Picture 18" descr="Forces_Attrctn3_sx6434b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5562600"/>
            <a:ext cx="6276975" cy="1066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63" name="Picture 7" descr="Forces_AirRes2_sx7721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970212"/>
            <a:ext cx="5348288" cy="3887788"/>
          </a:xfrm>
          <a:prstGeom prst="rect">
            <a:avLst/>
          </a:prstGeom>
          <a:noFill/>
        </p:spPr>
      </p:pic>
      <p:sp>
        <p:nvSpPr>
          <p:cNvPr id="505858" name="Rectangle 2"/>
          <p:cNvSpPr>
            <a:spLocks noChangeArrowheads="1"/>
          </p:cNvSpPr>
          <p:nvPr/>
        </p:nvSpPr>
        <p:spPr bwMode="auto">
          <a:xfrm>
            <a:off x="1162050" y="23813"/>
            <a:ext cx="27765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 Friction and Gravity</a:t>
            </a:r>
          </a:p>
        </p:txBody>
      </p:sp>
      <p:sp>
        <p:nvSpPr>
          <p:cNvPr id="505867" name="Rectangle 11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5029200" cy="1066800"/>
          </a:xfrm>
        </p:spPr>
        <p:txBody>
          <a:bodyPr>
            <a:normAutofit/>
          </a:bodyPr>
          <a:lstStyle/>
          <a:p>
            <a:r>
              <a:rPr lang="en-US" dirty="0"/>
              <a:t>Air </a:t>
            </a:r>
            <a:r>
              <a:rPr lang="en-US" dirty="0" smtClean="0"/>
              <a:t>Resistance ( Drag)</a:t>
            </a:r>
            <a:endParaRPr lang="en-US" dirty="0"/>
          </a:p>
        </p:txBody>
      </p:sp>
      <p:sp>
        <p:nvSpPr>
          <p:cNvPr id="505868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Earth’s Gravity act downward towards the center of earth. </a:t>
            </a:r>
          </a:p>
          <a:p>
            <a:r>
              <a:rPr lang="en-US" sz="2400" dirty="0" smtClean="0"/>
              <a:t>Gravity causes objects to accelerate towards earth center, where as air resistance acts in the opposite direction and reduces acceleration. </a:t>
            </a:r>
          </a:p>
          <a:p>
            <a:r>
              <a:rPr lang="en-US" sz="2400" dirty="0" smtClean="0"/>
              <a:t>Falling </a:t>
            </a:r>
            <a:r>
              <a:rPr lang="en-US" sz="2400" dirty="0"/>
              <a:t>objects with a greater surface area experience more air resistance.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0"/>
            <a:ext cx="8763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Terminal Velocity- </a:t>
            </a:r>
            <a:r>
              <a:rPr lang="en-US" sz="2800" dirty="0" smtClean="0"/>
              <a:t>is the constant velocity of a falling object when the force of the air resistance is equal to the force of gravity.( equilibrium)</a:t>
            </a:r>
          </a:p>
          <a:p>
            <a:endParaRPr lang="en-US" sz="2800" dirty="0" smtClean="0"/>
          </a:p>
          <a:p>
            <a:r>
              <a:rPr lang="en-US" sz="2800" dirty="0" smtClean="0"/>
              <a:t>Maximum acceleration a falling object can have.</a:t>
            </a:r>
          </a:p>
          <a:p>
            <a:endParaRPr lang="en-US" sz="2800" dirty="0" smtClean="0"/>
          </a:p>
          <a:p>
            <a:r>
              <a:rPr lang="en-US" sz="2800" dirty="0" smtClean="0"/>
              <a:t>Video : </a:t>
            </a:r>
            <a:r>
              <a:rPr lang="en-US" sz="2800" dirty="0" err="1" smtClean="0"/>
              <a:t>Mythbusters</a:t>
            </a:r>
            <a:endParaRPr lang="en-US" sz="24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505200"/>
            <a:ext cx="30765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700" y="3505200"/>
            <a:ext cx="50673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ChangeArrowheads="1"/>
          </p:cNvSpPr>
          <p:nvPr/>
        </p:nvSpPr>
        <p:spPr bwMode="auto">
          <a:xfrm>
            <a:off x="1162050" y="23813"/>
            <a:ext cx="31194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 Rockets and Satellites</a:t>
            </a:r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Projectile</a:t>
            </a:r>
            <a:endParaRPr lang="en-US" dirty="0"/>
          </a:p>
        </p:txBody>
      </p:sp>
      <p:sp>
        <p:nvSpPr>
          <p:cNvPr id="4730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229600" cy="9906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Projectile – an object that is put into motion through the air</a:t>
            </a:r>
          </a:p>
          <a:p>
            <a:r>
              <a:rPr lang="en-US" sz="2800" dirty="0" smtClean="0"/>
              <a:t>A </a:t>
            </a:r>
            <a:r>
              <a:rPr lang="en-US" sz="2800" dirty="0"/>
              <a:t>projectile follows a curved path because the horizontal and vertical motions combine.</a:t>
            </a:r>
          </a:p>
        </p:txBody>
      </p:sp>
      <p:pic>
        <p:nvPicPr>
          <p:cNvPr id="473093" name="Picture 5" descr="Forces_Projectile1_sx6462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100" y="2667000"/>
            <a:ext cx="2806700" cy="2654300"/>
          </a:xfrm>
          <a:prstGeom prst="rect">
            <a:avLst/>
          </a:prstGeom>
          <a:noFill/>
        </p:spPr>
      </p:pic>
      <p:pic>
        <p:nvPicPr>
          <p:cNvPr id="473094" name="Picture 6" descr="Forces_Projectile2_sx6462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7038" y="2667000"/>
            <a:ext cx="1890712" cy="2654300"/>
          </a:xfrm>
          <a:prstGeom prst="rect">
            <a:avLst/>
          </a:prstGeom>
          <a:noFill/>
        </p:spPr>
      </p:pic>
      <p:pic>
        <p:nvPicPr>
          <p:cNvPr id="473095" name="Picture 7" descr="Forces_Projectile3_sx6462a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8225" y="2667000"/>
            <a:ext cx="1585913" cy="26543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1162050" y="23813"/>
            <a:ext cx="31194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 Rockets and Satellites</a:t>
            </a:r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4800600" cy="1295400"/>
          </a:xfrm>
        </p:spPr>
        <p:txBody>
          <a:bodyPr/>
          <a:lstStyle/>
          <a:p>
            <a:r>
              <a:rPr lang="en-US" dirty="0"/>
              <a:t>What Is a Satellite?</a:t>
            </a:r>
          </a:p>
        </p:txBody>
      </p:sp>
      <p:sp>
        <p:nvSpPr>
          <p:cNvPr id="5120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1"/>
            <a:ext cx="8229600" cy="1295400"/>
          </a:xfrm>
        </p:spPr>
        <p:txBody>
          <a:bodyPr>
            <a:noAutofit/>
          </a:bodyPr>
          <a:lstStyle/>
          <a:p>
            <a:r>
              <a:rPr lang="en-US" sz="2400" dirty="0"/>
              <a:t>The faster a projectile is thrown, the father it travels before it hits the ground. A projectile with enough velocity moves in a circular orbit</a:t>
            </a:r>
            <a:r>
              <a:rPr lang="en-US" sz="2400" dirty="0" smtClean="0"/>
              <a:t>. (30,000 km/h; 18,000 mph)</a:t>
            </a:r>
            <a:endParaRPr lang="en-US" sz="2400" dirty="0"/>
          </a:p>
        </p:txBody>
      </p:sp>
      <p:pic>
        <p:nvPicPr>
          <p:cNvPr id="512009" name="Picture 9" descr="Forces_Satellite_sx6463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590800"/>
            <a:ext cx="3676650" cy="4267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ason-montgomery\Dropbox\MY IB ESS\Pictures\nature\imagesiz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253673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43000" y="2286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Newton’s Laws of Motion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66800"/>
            <a:ext cx="8686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Newton’s 1</a:t>
            </a:r>
            <a:r>
              <a:rPr lang="en-US" sz="2800" baseline="30000" dirty="0" smtClean="0">
                <a:solidFill>
                  <a:schemeClr val="bg1"/>
                </a:solidFill>
              </a:rPr>
              <a:t>st</a:t>
            </a:r>
            <a:r>
              <a:rPr lang="en-US" sz="2800" dirty="0" smtClean="0">
                <a:solidFill>
                  <a:schemeClr val="bg1"/>
                </a:solidFill>
              </a:rPr>
              <a:t> Law of Motion- Law of Inertia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An object at rest will remain at rest unless acted on by an outside force.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An object in motion will remain in motion unless acted on by an outside force.</a:t>
            </a:r>
          </a:p>
          <a:p>
            <a:pPr>
              <a:buFont typeface="Arial" pitchFamily="34" charset="0"/>
              <a:buChar char="•"/>
            </a:pPr>
            <a:endParaRPr lang="en-US" sz="3600" b="1" dirty="0" smtClean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38" y="1066799"/>
            <a:ext cx="9150438" cy="609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2286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Inertia</a:t>
            </a:r>
            <a:r>
              <a:rPr lang="en-US" sz="2800" dirty="0" smtClean="0"/>
              <a:t>- the tendency of an object to resist change in motion.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80" name="Rectangle 4"/>
          <p:cNvSpPr>
            <a:spLocks noChangeArrowheads="1"/>
          </p:cNvSpPr>
          <p:nvPr/>
        </p:nvSpPr>
        <p:spPr bwMode="auto">
          <a:xfrm>
            <a:off x="1174750" y="23813"/>
            <a:ext cx="45164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 Describing and Measuring Motion</a:t>
            </a:r>
          </a:p>
        </p:txBody>
      </p:sp>
      <p:sp>
        <p:nvSpPr>
          <p:cNvPr id="331789" name="Rectangle 13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5029200" cy="1143000"/>
          </a:xfrm>
        </p:spPr>
        <p:txBody>
          <a:bodyPr/>
          <a:lstStyle/>
          <a:p>
            <a:r>
              <a:rPr lang="en-US" dirty="0"/>
              <a:t>Describing Motion</a:t>
            </a:r>
          </a:p>
        </p:txBody>
      </p:sp>
      <p:sp>
        <p:nvSpPr>
          <p:cNvPr id="331790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6553200" cy="1676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Whether or not an object is in motion depends on the reference point you choose</a:t>
            </a:r>
            <a:r>
              <a:rPr lang="en-US" sz="18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Relative Motion-movement in reference to the frame of reference/ reference point.</a:t>
            </a:r>
            <a:endParaRPr lang="en-US" sz="1800" dirty="0"/>
          </a:p>
        </p:txBody>
      </p:sp>
      <p:pic>
        <p:nvPicPr>
          <p:cNvPr id="331791" name="Picture 15" descr="Motion_SkyDiver1_sx5919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2993" y="2352445"/>
            <a:ext cx="4085393" cy="4505555"/>
          </a:xfrm>
          <a:prstGeom prst="rect">
            <a:avLst/>
          </a:prstGeom>
          <a:noFill/>
        </p:spPr>
      </p:pic>
      <p:pic>
        <p:nvPicPr>
          <p:cNvPr id="331792" name="Picture 16" descr="Motion_SkyDiver2_sx5919b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342605"/>
            <a:ext cx="5181600" cy="451539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381000"/>
            <a:ext cx="4419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Newton’s Laws of Motion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0" y="1066800"/>
            <a:ext cx="8915400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Newton’s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 Law of Motion-</a:t>
            </a:r>
          </a:p>
          <a:p>
            <a:endParaRPr lang="en-US" sz="2400" dirty="0" smtClean="0"/>
          </a:p>
          <a:p>
            <a:r>
              <a:rPr lang="en-US" sz="3200" dirty="0" smtClean="0"/>
              <a:t>Force is equal to the mass of an object multiplied by acceleration. </a:t>
            </a:r>
          </a:p>
          <a:p>
            <a:pPr algn="ctr"/>
            <a:r>
              <a:rPr lang="en-US" sz="3600" dirty="0" smtClean="0"/>
              <a:t>F=m*a</a:t>
            </a:r>
          </a:p>
          <a:p>
            <a:pPr algn="ctr"/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Newton (N) = 1 kg * m/s</a:t>
            </a:r>
            <a:r>
              <a:rPr lang="en-US" sz="3600" b="1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  <a:p>
            <a:pPr algn="ctr"/>
            <a:endParaRPr lang="en-US" sz="3600" dirty="0" smtClean="0"/>
          </a:p>
          <a:p>
            <a:r>
              <a:rPr lang="en-US" sz="3200" dirty="0" smtClean="0"/>
              <a:t>The acceleration of an object is equal to the net force acting on it divided by the object's mass.</a:t>
            </a:r>
          </a:p>
          <a:p>
            <a:pPr algn="ctr"/>
            <a:r>
              <a:rPr lang="en-US" sz="2400" dirty="0" smtClean="0"/>
              <a:t>a= Force(net)/mass</a:t>
            </a:r>
          </a:p>
          <a:p>
            <a:pPr algn="ctr"/>
            <a:r>
              <a:rPr lang="en-US" sz="2400" dirty="0" smtClean="0"/>
              <a:t>a =   </a:t>
            </a:r>
            <a:r>
              <a:rPr lang="en-US" sz="2400" u="sng" dirty="0" smtClean="0"/>
              <a:t>Kg*m/s</a:t>
            </a:r>
            <a:r>
              <a:rPr lang="en-US" sz="2400" u="sng" baseline="30000" dirty="0" smtClean="0"/>
              <a:t>2</a:t>
            </a:r>
            <a:endParaRPr lang="en-US" sz="2400" dirty="0" smtClean="0"/>
          </a:p>
          <a:p>
            <a:pPr algn="ctr"/>
            <a:r>
              <a:rPr lang="en-US" sz="2400" dirty="0" smtClean="0"/>
              <a:t>  kg</a:t>
            </a:r>
          </a:p>
          <a:p>
            <a:pPr algn="ctr"/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33400"/>
            <a:ext cx="9220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Calculation Force:</a:t>
            </a:r>
          </a:p>
          <a:p>
            <a:endParaRPr lang="en-US" sz="2400" dirty="0" smtClean="0"/>
          </a:p>
          <a:p>
            <a:r>
              <a:rPr lang="en-US" sz="3200" dirty="0" smtClean="0"/>
              <a:t>A speedboat pulls a 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</a:rPr>
              <a:t>55-kg </a:t>
            </a:r>
            <a:r>
              <a:rPr lang="en-US" sz="3200" dirty="0" smtClean="0"/>
              <a:t>water-skier. The force causes the skier to accelerate at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2.0 m/s</a:t>
            </a:r>
            <a:r>
              <a:rPr lang="en-US" sz="3200" baseline="30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3200" dirty="0" smtClean="0"/>
              <a:t>. Calculate the net force that causes this acceleration.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57200" y="4038600"/>
            <a:ext cx="5638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04800" algn="l"/>
              </a:tabLst>
            </a:pPr>
            <a:r>
              <a:rPr lang="en-US" sz="3200" dirty="0" smtClean="0"/>
              <a:t>F= </a:t>
            </a:r>
            <a:r>
              <a:rPr lang="en-US" sz="3200" b="1" dirty="0" smtClean="0">
                <a:solidFill>
                  <a:schemeClr val="folHlink"/>
                </a:solidFill>
              </a:rPr>
              <a:t>m</a:t>
            </a:r>
            <a:r>
              <a:rPr lang="en-US" sz="3200" dirty="0" smtClean="0">
                <a:solidFill>
                  <a:schemeClr val="folHlink"/>
                </a:solidFill>
              </a:rPr>
              <a:t> </a:t>
            </a:r>
            <a:r>
              <a:rPr lang="en-US" sz="3200" dirty="0" smtClean="0"/>
              <a:t>X</a:t>
            </a:r>
            <a:r>
              <a:rPr lang="en-US" sz="3200" dirty="0" smtClean="0">
                <a:solidFill>
                  <a:schemeClr val="folHlink"/>
                </a:solidFill>
              </a:rPr>
              <a:t> </a:t>
            </a:r>
            <a:r>
              <a:rPr lang="en-US" sz="3200" b="1" dirty="0" smtClean="0">
                <a:solidFill>
                  <a:schemeClr val="accent2"/>
                </a:solidFill>
              </a:rPr>
              <a:t>a</a:t>
            </a:r>
            <a:r>
              <a:rPr lang="en-US" sz="3200" dirty="0" smtClean="0">
                <a:solidFill>
                  <a:schemeClr val="accent2"/>
                </a:solidFill>
              </a:rPr>
              <a:t> </a:t>
            </a:r>
          </a:p>
          <a:p>
            <a:pPr>
              <a:tabLst>
                <a:tab pos="304800" algn="l"/>
              </a:tabLst>
            </a:pPr>
            <a:r>
              <a:rPr lang="en-US" sz="3200" dirty="0" smtClean="0"/>
              <a:t>F= </a:t>
            </a:r>
            <a:r>
              <a:rPr lang="en-US" sz="3200" b="1" dirty="0" smtClean="0">
                <a:solidFill>
                  <a:schemeClr val="folHlink"/>
                </a:solidFill>
              </a:rPr>
              <a:t>55 kg</a:t>
            </a:r>
            <a:r>
              <a:rPr lang="en-US" sz="3200" dirty="0" smtClean="0"/>
              <a:t> X </a:t>
            </a:r>
            <a:r>
              <a:rPr lang="en-US" sz="3200" b="1" dirty="0" smtClean="0"/>
              <a:t>2.0 </a:t>
            </a:r>
            <a:r>
              <a:rPr lang="en-US" sz="3200" b="1" dirty="0" smtClean="0">
                <a:solidFill>
                  <a:schemeClr val="accent2"/>
                </a:solidFill>
              </a:rPr>
              <a:t>m/s</a:t>
            </a:r>
            <a:r>
              <a:rPr lang="en-US" sz="3200" b="1" baseline="30000" dirty="0" smtClean="0">
                <a:solidFill>
                  <a:schemeClr val="accent2"/>
                </a:solidFill>
              </a:rPr>
              <a:t>2</a:t>
            </a:r>
            <a:endParaRPr lang="en-US" sz="3200" dirty="0" smtClean="0"/>
          </a:p>
          <a:p>
            <a:pPr>
              <a:tabLst>
                <a:tab pos="304800" algn="l"/>
              </a:tabLst>
            </a:pPr>
            <a:r>
              <a:rPr lang="en-US" sz="3200" dirty="0" smtClean="0"/>
              <a:t>F = 110 </a:t>
            </a:r>
            <a:r>
              <a:rPr lang="en-US" sz="3200" b="1" dirty="0" smtClean="0">
                <a:solidFill>
                  <a:schemeClr val="folHlink"/>
                </a:solidFill>
              </a:rPr>
              <a:t>kg</a:t>
            </a:r>
            <a:r>
              <a:rPr lang="en-US" sz="3200" dirty="0" smtClean="0"/>
              <a:t> • </a:t>
            </a:r>
            <a:r>
              <a:rPr lang="en-US" sz="3200" b="1" dirty="0" smtClean="0">
                <a:solidFill>
                  <a:schemeClr val="accent2"/>
                </a:solidFill>
              </a:rPr>
              <a:t>m/s</a:t>
            </a:r>
            <a:r>
              <a:rPr lang="en-US" sz="3200" b="1" baseline="30000" dirty="0" smtClean="0">
                <a:solidFill>
                  <a:schemeClr val="accent2"/>
                </a:solidFill>
              </a:rPr>
              <a:t>2</a:t>
            </a:r>
            <a:endParaRPr lang="en-US" sz="3200" dirty="0" smtClean="0"/>
          </a:p>
          <a:p>
            <a:pPr>
              <a:tabLst>
                <a:tab pos="304800" algn="l"/>
              </a:tabLst>
            </a:pPr>
            <a:r>
              <a:rPr lang="en-US" sz="3200" dirty="0" smtClean="0"/>
              <a:t>F = 110 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3-04 at 11.23.13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228600"/>
            <a:ext cx="5181600" cy="645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0"/>
            <a:ext cx="4419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Newton’s Laws of Motion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81000" y="609600"/>
            <a:ext cx="6899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Newton’s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 Law of Motion:  Action- Reaction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95400"/>
            <a:ext cx="8610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 every action, there is an equal  and opposite reaction.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Whenever one object exerts a force on a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 object, the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object  exerts an equal and opposite force on the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object.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57175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697480"/>
            <a:ext cx="2971800" cy="416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229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Momentum(p)</a:t>
            </a:r>
            <a:r>
              <a:rPr lang="en-US" sz="4000" dirty="0" smtClean="0"/>
              <a:t>- </a:t>
            </a:r>
            <a:r>
              <a:rPr lang="en-US" sz="2400" dirty="0" smtClean="0"/>
              <a:t>is the product of an objects mass and </a:t>
            </a:r>
            <a:r>
              <a:rPr lang="en-US" sz="3200" dirty="0" smtClean="0"/>
              <a:t>its velocity.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 p= </a:t>
            </a:r>
            <a:r>
              <a:rPr lang="en-US" sz="3200" dirty="0" err="1" smtClean="0"/>
              <a:t>mv</a:t>
            </a:r>
            <a:endParaRPr lang="en-US" sz="3200" dirty="0" smtClean="0"/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An object that has a large momentum is hard to stop.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Can be changed 2 ways: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Change in mass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Change in velocity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286000"/>
            <a:ext cx="52387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Calculating Momentum</a:t>
            </a:r>
          </a:p>
        </p:txBody>
      </p:sp>
      <p:sp>
        <p:nvSpPr>
          <p:cNvPr id="4812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7772400" cy="4267200"/>
          </a:xfrm>
        </p:spPr>
        <p:txBody>
          <a:bodyPr/>
          <a:lstStyle/>
          <a:p>
            <a:r>
              <a:rPr lang="en-US" sz="2800" dirty="0"/>
              <a:t>Which has more momentum: a 3.0-kg sledgehammer swung at 1.5 m/s or a 4.0-kg sledgehammer swung at 0.9 m/s</a:t>
            </a:r>
            <a:r>
              <a:rPr lang="en-US" sz="2800" dirty="0" smtClean="0"/>
              <a:t>?</a:t>
            </a:r>
            <a:endParaRPr lang="en-US" sz="2800" dirty="0"/>
          </a:p>
          <a:p>
            <a:pPr marL="0" indent="0">
              <a:buNone/>
            </a:pPr>
            <a:r>
              <a:rPr lang="en-US" sz="2000" dirty="0" smtClean="0"/>
              <a:t>   </a:t>
            </a:r>
          </a:p>
          <a:p>
            <a:r>
              <a:rPr lang="en-US" sz="2000" dirty="0" smtClean="0"/>
              <a:t>Mass </a:t>
            </a:r>
            <a:r>
              <a:rPr lang="en-US" sz="2000" dirty="0"/>
              <a:t>of smaller sledgehammer = </a:t>
            </a:r>
            <a:r>
              <a:rPr lang="en-US" sz="2000" b="1" dirty="0">
                <a:solidFill>
                  <a:schemeClr val="folHlink"/>
                </a:solidFill>
              </a:rPr>
              <a:t>3.0 kg</a:t>
            </a:r>
            <a:endParaRPr lang="en-US" sz="2000" dirty="0"/>
          </a:p>
          <a:p>
            <a:r>
              <a:rPr lang="en-US" sz="2000" dirty="0"/>
              <a:t>   Velocity of smaller sledgehammer = </a:t>
            </a:r>
            <a:r>
              <a:rPr lang="en-US" sz="2000" b="1" dirty="0">
                <a:solidFill>
                  <a:schemeClr val="accent2"/>
                </a:solidFill>
              </a:rPr>
              <a:t>1.5 m/s</a:t>
            </a:r>
            <a:endParaRPr lang="en-US" sz="2000" dirty="0"/>
          </a:p>
          <a:p>
            <a:r>
              <a:rPr lang="en-US" sz="2000" dirty="0"/>
              <a:t>   Mass of larger sledgehammer = </a:t>
            </a:r>
            <a:r>
              <a:rPr lang="en-US" sz="2000" b="1" dirty="0">
                <a:solidFill>
                  <a:schemeClr val="folHlink"/>
                </a:solidFill>
              </a:rPr>
              <a:t>4.0 kg</a:t>
            </a:r>
            <a:endParaRPr lang="en-US" sz="2000" dirty="0"/>
          </a:p>
          <a:p>
            <a:r>
              <a:rPr lang="en-US" sz="2000" dirty="0"/>
              <a:t>   Velocity of larger sledgehammer = </a:t>
            </a:r>
            <a:r>
              <a:rPr lang="en-US" sz="2000" b="1" dirty="0">
                <a:solidFill>
                  <a:schemeClr val="accent2"/>
                </a:solidFill>
              </a:rPr>
              <a:t>0.9 m/s</a:t>
            </a:r>
            <a:endParaRPr lang="en-US" sz="2000" dirty="0"/>
          </a:p>
          <a:p>
            <a:endParaRPr lang="en-US" sz="2000" baseline="30000" dirty="0"/>
          </a:p>
          <a:p>
            <a:endParaRPr lang="en-US" sz="2000" baseline="30000" dirty="0"/>
          </a:p>
        </p:txBody>
      </p:sp>
      <p:pic>
        <p:nvPicPr>
          <p:cNvPr id="4812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286" name="Rectangle 6"/>
          <p:cNvSpPr>
            <a:spLocks noChangeArrowheads="1"/>
          </p:cNvSpPr>
          <p:nvPr/>
        </p:nvSpPr>
        <p:spPr bwMode="auto">
          <a:xfrm>
            <a:off x="1162050" y="23813"/>
            <a:ext cx="280828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 Newton’s Third Law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4267200"/>
            <a:ext cx="716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04800" algn="l"/>
              </a:tabLst>
            </a:pPr>
            <a:r>
              <a:rPr lang="en-US" sz="2400" b="1" dirty="0" smtClean="0">
                <a:solidFill>
                  <a:schemeClr val="accent1"/>
                </a:solidFill>
              </a:rPr>
              <a:t>Momentum</a:t>
            </a:r>
            <a:r>
              <a:rPr lang="en-US" sz="2400" b="1" dirty="0" smtClean="0"/>
              <a:t> = </a:t>
            </a:r>
            <a:r>
              <a:rPr lang="en-US" sz="2400" b="1" dirty="0" smtClean="0">
                <a:solidFill>
                  <a:schemeClr val="folHlink"/>
                </a:solidFill>
              </a:rPr>
              <a:t>Mass</a:t>
            </a:r>
            <a:r>
              <a:rPr lang="en-US" sz="2400" b="1" dirty="0" smtClean="0"/>
              <a:t> X </a:t>
            </a:r>
            <a:r>
              <a:rPr lang="en-US" sz="2400" b="1" dirty="0" smtClean="0">
                <a:solidFill>
                  <a:schemeClr val="accent2"/>
                </a:solidFill>
              </a:rPr>
              <a:t>Velocity</a:t>
            </a:r>
          </a:p>
          <a:p>
            <a:pPr>
              <a:tabLst>
                <a:tab pos="304800" algn="l"/>
              </a:tabLst>
            </a:pPr>
            <a:r>
              <a:rPr lang="en-US" sz="2400" dirty="0" smtClean="0"/>
              <a:t>		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p=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</a:rPr>
              <a:t>m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v</a:t>
            </a:r>
            <a:endParaRPr lang="en-US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tabLst>
                <a:tab pos="304800" algn="l"/>
              </a:tabLst>
            </a:pPr>
            <a:r>
              <a:rPr lang="en-US" sz="2400" dirty="0" smtClean="0"/>
              <a:t>	Smaller sledgehammer = </a:t>
            </a:r>
          </a:p>
          <a:p>
            <a:pPr>
              <a:tabLst>
                <a:tab pos="304800" algn="l"/>
              </a:tabLst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2400" b="1" dirty="0" smtClean="0">
                <a:solidFill>
                  <a:schemeClr val="folHlink"/>
                </a:solidFill>
              </a:rPr>
              <a:t>= 3.0 km</a:t>
            </a:r>
            <a:r>
              <a:rPr lang="en-US" sz="2400" dirty="0" smtClean="0"/>
              <a:t> X </a:t>
            </a:r>
            <a:r>
              <a:rPr lang="en-US" sz="2400" b="1" dirty="0" smtClean="0">
                <a:solidFill>
                  <a:schemeClr val="accent2"/>
                </a:solidFill>
              </a:rPr>
              <a:t>1.5 m/s</a:t>
            </a:r>
            <a:r>
              <a:rPr lang="en-US" sz="2400" dirty="0" smtClean="0"/>
              <a:t> = </a:t>
            </a:r>
            <a:r>
              <a:rPr lang="en-US" sz="2400" b="1" dirty="0" smtClean="0">
                <a:solidFill>
                  <a:schemeClr val="accent1"/>
                </a:solidFill>
              </a:rPr>
              <a:t>4.5 </a:t>
            </a:r>
            <a:r>
              <a:rPr lang="en-US" sz="2400" b="1" dirty="0" err="1" smtClean="0">
                <a:solidFill>
                  <a:schemeClr val="accent1"/>
                </a:solidFill>
              </a:rPr>
              <a:t>kg•m</a:t>
            </a:r>
            <a:r>
              <a:rPr lang="en-US" sz="2400" b="1" dirty="0" smtClean="0">
                <a:solidFill>
                  <a:schemeClr val="accent1"/>
                </a:solidFill>
              </a:rPr>
              <a:t>/s</a:t>
            </a:r>
            <a:endParaRPr lang="en-US" sz="2400" dirty="0" smtClean="0"/>
          </a:p>
          <a:p>
            <a:pPr>
              <a:tabLst>
                <a:tab pos="304800" algn="l"/>
              </a:tabLst>
            </a:pPr>
            <a:r>
              <a:rPr lang="en-US" sz="2400" dirty="0" smtClean="0"/>
              <a:t>	Smaller sledgehammer =</a:t>
            </a:r>
          </a:p>
          <a:p>
            <a:pPr>
              <a:tabLst>
                <a:tab pos="304800" algn="l"/>
              </a:tabLst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2400" dirty="0" smtClean="0"/>
              <a:t> = </a:t>
            </a:r>
            <a:r>
              <a:rPr lang="en-US" sz="2400" b="1" dirty="0" smtClean="0">
                <a:solidFill>
                  <a:schemeClr val="folHlink"/>
                </a:solidFill>
              </a:rPr>
              <a:t>4.0 km</a:t>
            </a:r>
            <a:r>
              <a:rPr lang="en-US" sz="2400" dirty="0" smtClean="0"/>
              <a:t> X </a:t>
            </a:r>
            <a:r>
              <a:rPr lang="en-US" sz="2400" b="1" dirty="0" smtClean="0">
                <a:solidFill>
                  <a:schemeClr val="accent2"/>
                </a:solidFill>
              </a:rPr>
              <a:t>0.9 m/s</a:t>
            </a:r>
            <a:r>
              <a:rPr lang="en-US" sz="2400" dirty="0" smtClean="0"/>
              <a:t> = </a:t>
            </a:r>
            <a:r>
              <a:rPr lang="en-US" sz="2400" b="1" dirty="0" smtClean="0">
                <a:solidFill>
                  <a:schemeClr val="accent1"/>
                </a:solidFill>
              </a:rPr>
              <a:t>3.6 </a:t>
            </a:r>
            <a:r>
              <a:rPr lang="en-US" sz="2400" b="1" dirty="0" err="1" smtClean="0">
                <a:solidFill>
                  <a:schemeClr val="accent1"/>
                </a:solidFill>
              </a:rPr>
              <a:t>kg•m</a:t>
            </a:r>
            <a:r>
              <a:rPr lang="en-US" sz="2400" b="1" dirty="0" smtClean="0">
                <a:solidFill>
                  <a:schemeClr val="accent1"/>
                </a:solidFill>
              </a:rPr>
              <a:t>/s</a:t>
            </a:r>
            <a:endParaRPr lang="en-US" sz="2400" baseline="30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Law of Conservation of Momentum</a:t>
            </a:r>
            <a:r>
              <a:rPr lang="en-US" sz="2000" dirty="0" smtClean="0"/>
              <a:t>-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The total momentum of an object that interacts does not change.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The quantity of momentum is the same before and after they interact.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Total momentum stays the same unless outside forces act on the object.- Friction</a:t>
            </a:r>
            <a:endParaRPr lang="en-US" sz="2800" dirty="0"/>
          </a:p>
        </p:txBody>
      </p:sp>
      <p:pic>
        <p:nvPicPr>
          <p:cNvPr id="4" name="Picture 19" descr="Forces_Train1a_sx6454b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8255000" cy="1765300"/>
          </a:xfrm>
          <a:prstGeom prst="rect">
            <a:avLst/>
          </a:prstGeom>
          <a:noFill/>
        </p:spPr>
      </p:pic>
      <p:pic>
        <p:nvPicPr>
          <p:cNvPr id="5" name="Picture 20" descr="Forces_Train1b_sx6454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800600"/>
            <a:ext cx="8289786" cy="1617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28600" y="381000"/>
            <a:ext cx="8915400" cy="3200400"/>
            <a:chOff x="144" y="1536"/>
            <a:chExt cx="5616" cy="2016"/>
          </a:xfrm>
        </p:grpSpPr>
        <p:sp>
          <p:nvSpPr>
            <p:cNvPr id="6" name="Rectangle 21"/>
            <p:cNvSpPr>
              <a:spLocks noChangeArrowheads="1"/>
            </p:cNvSpPr>
            <p:nvPr/>
          </p:nvSpPr>
          <p:spPr bwMode="auto">
            <a:xfrm>
              <a:off x="240" y="1536"/>
              <a:ext cx="5280" cy="20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22" descr="Forces_Train2a_sx6455b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1680"/>
              <a:ext cx="5616" cy="1557"/>
            </a:xfrm>
            <a:prstGeom prst="rect">
              <a:avLst/>
            </a:prstGeom>
            <a:noFill/>
          </p:spPr>
        </p:pic>
      </p:grpSp>
      <p:pic>
        <p:nvPicPr>
          <p:cNvPr id="8" name="Picture 23" descr="Forces_Train2b_sx6455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9144000" cy="2123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1162050" y="23813"/>
            <a:ext cx="2778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50995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/>
              <a:t>Conservation of Momentum</a:t>
            </a:r>
          </a:p>
        </p:txBody>
      </p:sp>
      <p:sp>
        <p:nvSpPr>
          <p:cNvPr id="5099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229600" cy="1143000"/>
          </a:xfrm>
        </p:spPr>
        <p:txBody>
          <a:bodyPr/>
          <a:lstStyle/>
          <a:p>
            <a:r>
              <a:rPr lang="en-US" dirty="0"/>
              <a:t>In the absence of friction, momentum is conserved when two train cars collide.</a:t>
            </a:r>
          </a:p>
        </p:txBody>
      </p:sp>
      <p:sp>
        <p:nvSpPr>
          <p:cNvPr id="509968" name="Rectangle 16"/>
          <p:cNvSpPr>
            <a:spLocks noChangeArrowheads="1"/>
          </p:cNvSpPr>
          <p:nvPr/>
        </p:nvSpPr>
        <p:spPr bwMode="auto">
          <a:xfrm>
            <a:off x="1162050" y="23813"/>
            <a:ext cx="280828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 Newton’s Third Law</a:t>
            </a:r>
          </a:p>
        </p:txBody>
      </p:sp>
      <p:grpSp>
        <p:nvGrpSpPr>
          <p:cNvPr id="17" name="Group 28"/>
          <p:cNvGrpSpPr>
            <a:grpSpLocks/>
          </p:cNvGrpSpPr>
          <p:nvPr/>
        </p:nvGrpSpPr>
        <p:grpSpPr bwMode="auto">
          <a:xfrm>
            <a:off x="533400" y="2438400"/>
            <a:ext cx="8180388" cy="3200400"/>
            <a:chOff x="240" y="1536"/>
            <a:chExt cx="5153" cy="2016"/>
          </a:xfrm>
        </p:grpSpPr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>
              <a:off x="240" y="1536"/>
              <a:ext cx="5088" cy="20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9" name="Picture 26" descr="Forces_Train3a_sx6456b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0" y="1544"/>
              <a:ext cx="5113" cy="1122"/>
            </a:xfrm>
            <a:prstGeom prst="rect">
              <a:avLst/>
            </a:prstGeom>
            <a:noFill/>
          </p:spPr>
        </p:pic>
      </p:grpSp>
      <p:pic>
        <p:nvPicPr>
          <p:cNvPr id="509979" name="Picture 27" descr="Forces_Train3b_sx6456b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572000"/>
            <a:ext cx="7686452" cy="16764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ChangeArrowheads="1"/>
          </p:cNvSpPr>
          <p:nvPr/>
        </p:nvSpPr>
        <p:spPr bwMode="auto">
          <a:xfrm>
            <a:off x="1162050" y="23813"/>
            <a:ext cx="27765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 Friction and Gravity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6629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Gravity and Weight</a:t>
            </a:r>
            <a:endParaRPr lang="en-US" dirty="0"/>
          </a:p>
        </p:txBody>
      </p:sp>
      <p:sp>
        <p:nvSpPr>
          <p:cNvPr id="5038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"/>
            <a:ext cx="8229600" cy="18288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The force of gravity on a person or object at the surface of a planet is known as </a:t>
            </a:r>
            <a:r>
              <a:rPr lang="en-US" sz="2400" i="1" dirty="0" smtClean="0"/>
              <a:t>weight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Weight = mass * acceleration due to gravity</a:t>
            </a:r>
          </a:p>
          <a:p>
            <a:r>
              <a:rPr lang="en-US" sz="2400" dirty="0" smtClean="0"/>
              <a:t>w= m*g </a:t>
            </a:r>
          </a:p>
          <a:p>
            <a:r>
              <a:rPr lang="en-US" sz="2400" dirty="0" smtClean="0"/>
              <a:t> </a:t>
            </a:r>
            <a:r>
              <a:rPr lang="en-US" sz="2400" dirty="0" smtClean="0">
                <a:hlinkClick r:id="rId3"/>
              </a:rPr>
              <a:t>http://www.exploratorium.edu/ronh/weight/</a:t>
            </a:r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503817" name="Picture 9" descr="Forces_MassNWght_sx6435b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54" y="2514599"/>
            <a:ext cx="9130146" cy="43434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04800"/>
            <a:ext cx="8628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Speed= the distance traveled per unit of time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066800"/>
            <a:ext cx="2340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Speed = distance/ time</a:t>
            </a:r>
          </a:p>
          <a:p>
            <a:r>
              <a:rPr lang="en-US" dirty="0" smtClean="0"/>
              <a:t>Speed = 100m/20 sec</a:t>
            </a:r>
            <a:endParaRPr lang="en-US" dirty="0"/>
          </a:p>
          <a:p>
            <a:r>
              <a:rPr lang="en-US" dirty="0" smtClean="0"/>
              <a:t>Speed = 5 m/sec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590800"/>
            <a:ext cx="929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Average Speed=the total distance traveled divided by the total time traveled</a:t>
            </a:r>
          </a:p>
          <a:p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3886200"/>
            <a:ext cx="38075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distance = 23 km + 22km = 45 km</a:t>
            </a:r>
          </a:p>
          <a:p>
            <a:r>
              <a:rPr lang="en-US" dirty="0" smtClean="0"/>
              <a:t>Total time= 2 hr +1 hr =  3 hr</a:t>
            </a:r>
          </a:p>
          <a:p>
            <a:endParaRPr lang="en-US" dirty="0"/>
          </a:p>
          <a:p>
            <a:r>
              <a:rPr lang="en-US" dirty="0" smtClean="0"/>
              <a:t>Average speed= 45 km/3hr</a:t>
            </a:r>
          </a:p>
          <a:p>
            <a:endParaRPr lang="en-US" dirty="0" smtClean="0"/>
          </a:p>
          <a:p>
            <a:r>
              <a:rPr lang="en-US" dirty="0" smtClean="0"/>
              <a:t>Average speed = 15 km/hr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28600"/>
            <a:ext cx="62484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52400"/>
            <a:ext cx="2971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Instantaneous Speed</a:t>
            </a:r>
            <a:r>
              <a:rPr lang="en-US" sz="3600" dirty="0" smtClean="0"/>
              <a:t>= rate in which an object is moving in a given moment of time. 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2915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62400" y="5562600"/>
            <a:ext cx="442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Speedometer gives you instantaneous speed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533400"/>
            <a:ext cx="3556000" cy="2154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392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Fastest fish: Sailfish 68 </a:t>
            </a:r>
            <a:r>
              <a:rPr lang="en-US" dirty="0"/>
              <a:t>mph (110 km/h).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400" y="62032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Cheetah can </a:t>
            </a:r>
            <a:r>
              <a:rPr lang="en-US" dirty="0"/>
              <a:t>sprint up to 120 km/h, accelerate from 0 to 110 km/h in three seconds.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0"/>
            <a:ext cx="5036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peregrine </a:t>
            </a:r>
            <a:r>
              <a:rPr lang="en-US" dirty="0" smtClean="0"/>
              <a:t>falcon can dive </a:t>
            </a:r>
            <a:r>
              <a:rPr lang="en-US" dirty="0"/>
              <a:t>at almost 300km per hour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381000"/>
            <a:ext cx="2286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971800"/>
            <a:ext cx="3962400" cy="297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34000" y="6096000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Usain</a:t>
            </a:r>
            <a:r>
              <a:rPr lang="en-US" dirty="0"/>
              <a:t> </a:t>
            </a:r>
            <a:r>
              <a:rPr lang="en-US" dirty="0" smtClean="0"/>
              <a:t>Bolt 100 m in 9.58</a:t>
            </a:r>
            <a:r>
              <a:rPr lang="en-US" dirty="0"/>
              <a:t> 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3733800"/>
            <a:ext cx="2870539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1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1000" y="0"/>
            <a:ext cx="5867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Velocity (v) </a:t>
            </a:r>
            <a:r>
              <a:rPr lang="en-US" sz="2400" dirty="0" smtClean="0"/>
              <a:t>= speed in a given direction. </a:t>
            </a:r>
          </a:p>
          <a:p>
            <a:endParaRPr lang="en-US" sz="2400" dirty="0"/>
          </a:p>
          <a:p>
            <a:r>
              <a:rPr lang="en-US" sz="2400" dirty="0" smtClean="0"/>
              <a:t>This also called a </a:t>
            </a:r>
            <a:r>
              <a:rPr lang="en-US" sz="2400" b="1" dirty="0" smtClean="0"/>
              <a:t>vector.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Vector- </a:t>
            </a:r>
            <a:r>
              <a:rPr lang="en-US" sz="2400" dirty="0" smtClean="0"/>
              <a:t>a mathematical quantity that has both magnitude and direction</a:t>
            </a:r>
          </a:p>
          <a:p>
            <a:endParaRPr lang="en-US" sz="2400" dirty="0"/>
          </a:p>
          <a:p>
            <a:r>
              <a:rPr lang="en-US" sz="2400" b="1" dirty="0" smtClean="0"/>
              <a:t>V= d/t</a:t>
            </a:r>
          </a:p>
          <a:p>
            <a:endParaRPr lang="en-US" sz="2400" b="1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Change in velocity can be the result of a change in speed, change in direction, or both.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29400" y="3810000"/>
            <a:ext cx="22422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Pythagorean theorem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baseline="30000" dirty="0"/>
              <a:t>2</a:t>
            </a:r>
            <a:r>
              <a:rPr lang="en-US" dirty="0"/>
              <a:t> + b</a:t>
            </a:r>
            <a:r>
              <a:rPr lang="en-US" baseline="30000" dirty="0"/>
              <a:t>2 </a:t>
            </a:r>
            <a:r>
              <a:rPr lang="en-US" dirty="0"/>
              <a:t>= c</a:t>
            </a:r>
            <a:r>
              <a:rPr lang="en-US" baseline="30000" dirty="0"/>
              <a:t>2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2-02-26 at 1.48.3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52400"/>
            <a:ext cx="7239000" cy="3238500"/>
          </a:xfrm>
          <a:prstGeom prst="rect">
            <a:avLst/>
          </a:prstGeom>
        </p:spPr>
      </p:pic>
      <p:pic>
        <p:nvPicPr>
          <p:cNvPr id="5" name="Picture 4" descr="Screen Shot 2012-02-26 at 1.48.56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3581400"/>
            <a:ext cx="5664200" cy="287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90486339_f2c4979037_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7310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304800"/>
            <a:ext cx="9372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Acceleration</a:t>
            </a:r>
            <a:r>
              <a:rPr lang="en-US" sz="2800" dirty="0" smtClean="0">
                <a:solidFill>
                  <a:schemeClr val="bg1"/>
                </a:solidFill>
              </a:rPr>
              <a:t>- the rate in which velocity changes.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Acceleration can occur 3 different ways:</a:t>
            </a:r>
            <a:endParaRPr lang="en-US" sz="28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Speeding up – positive acceleration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Slowing down- negative acceleration (deceleration)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Changing direction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1425</Words>
  <Application>Microsoft Office PowerPoint</Application>
  <PresentationFormat>On-screen Show (4:3)</PresentationFormat>
  <Paragraphs>220</Paragraphs>
  <Slides>39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Slide 1</vt:lpstr>
      <vt:lpstr>Slide 2</vt:lpstr>
      <vt:lpstr>Describing Motion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Unbalanced Forces</vt:lpstr>
      <vt:lpstr>Balanced Forces</vt:lpstr>
      <vt:lpstr>Slide 18</vt:lpstr>
      <vt:lpstr>Slide 19</vt:lpstr>
      <vt:lpstr>Slide 20</vt:lpstr>
      <vt:lpstr>Slide 21</vt:lpstr>
      <vt:lpstr>Slide 22</vt:lpstr>
      <vt:lpstr>Gravity</vt:lpstr>
      <vt:lpstr>Air Resistance ( Drag)</vt:lpstr>
      <vt:lpstr>Slide 25</vt:lpstr>
      <vt:lpstr>Projectile</vt:lpstr>
      <vt:lpstr>What Is a Satellite?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Calculating Momentum</vt:lpstr>
      <vt:lpstr>Slide 36</vt:lpstr>
      <vt:lpstr>Slide 37</vt:lpstr>
      <vt:lpstr>Conservation of Momentum</vt:lpstr>
      <vt:lpstr>Gravity and Weight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jason-montgomery</dc:creator>
  <cp:lastModifiedBy>jason-montgomery</cp:lastModifiedBy>
  <cp:revision>164</cp:revision>
  <cp:lastPrinted>2012-03-04T15:34:34Z</cp:lastPrinted>
  <dcterms:created xsi:type="dcterms:W3CDTF">2012-02-26T01:29:46Z</dcterms:created>
  <dcterms:modified xsi:type="dcterms:W3CDTF">2012-03-06T05:57:02Z</dcterms:modified>
</cp:coreProperties>
</file>