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5" r:id="rId2"/>
    <p:sldId id="269" r:id="rId3"/>
    <p:sldId id="271" r:id="rId4"/>
    <p:sldId id="272" r:id="rId5"/>
    <p:sldId id="277" r:id="rId6"/>
    <p:sldId id="280" r:id="rId7"/>
    <p:sldId id="278" r:id="rId8"/>
    <p:sldId id="281" r:id="rId9"/>
    <p:sldId id="282" r:id="rId10"/>
    <p:sldId id="283" r:id="rId11"/>
    <p:sldId id="286" r:id="rId12"/>
    <p:sldId id="287" r:id="rId13"/>
    <p:sldId id="288" r:id="rId14"/>
    <p:sldId id="264" r:id="rId15"/>
    <p:sldId id="289" r:id="rId16"/>
    <p:sldId id="290" r:id="rId17"/>
    <p:sldId id="296" r:id="rId18"/>
    <p:sldId id="297" r:id="rId19"/>
    <p:sldId id="292" r:id="rId20"/>
    <p:sldId id="298" r:id="rId21"/>
    <p:sldId id="266" r:id="rId22"/>
    <p:sldId id="274" r:id="rId23"/>
    <p:sldId id="261" r:id="rId24"/>
    <p:sldId id="259" r:id="rId25"/>
    <p:sldId id="260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1DE"/>
    <a:srgbClr val="B1AEE4"/>
    <a:srgbClr val="B482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7CD89-BB3B-4FA7-B9E8-5F32DCBEEDB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7209-8E9E-45B1-BF36-6ECB2AB502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A7E48F-8115-45E7-884F-A0B877E3E5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F9D3B-54A8-454B-B6EC-5A69D1C0AB16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2E2B0-2B05-4B11-B14E-CC65EEECD699}" type="slidenum">
              <a:rPr lang="en-US"/>
              <a:pPr/>
              <a:t>23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82E8A-E017-4D18-BCED-E8226A5E3423}" type="slidenum">
              <a:rPr lang="en-US"/>
              <a:pPr/>
              <a:t>24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F306F-C7AE-45C4-AC0E-7600FFC896AC}" type="slidenum">
              <a:rPr lang="en-US"/>
              <a:pPr/>
              <a:t>25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F0354-0B82-4A01-8CC4-4D7E7370588C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DDD0A-2901-4C94-B1AD-B7C810C043C2}" type="slidenum">
              <a:rPr lang="en-US"/>
              <a:pPr/>
              <a:t>4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A91B1-4B32-4E0B-91E3-F03734CCBEBF}" type="slidenum">
              <a:rPr lang="en-US"/>
              <a:pPr/>
              <a:t>5</a:t>
            </a:fld>
            <a:endParaRPr lang="en-US"/>
          </a:p>
        </p:txBody>
      </p:sp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6BA09-4FC8-4EC6-A1DC-46C9C397EF62}" type="slidenum">
              <a:rPr lang="en-US"/>
              <a:pPr/>
              <a:t>7</a:t>
            </a:fld>
            <a:endParaRPr lang="en-US"/>
          </a:p>
        </p:txBody>
      </p:sp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80898-EEC5-49CF-8064-8E6A40DE94B9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78078-0822-4A73-9844-67C8AD64D5B7}" type="slidenum">
              <a:rPr lang="en-US"/>
              <a:pPr/>
              <a:t>19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1566E-7207-4BAB-A2FE-3CC644A45FB8}" type="slidenum">
              <a:rPr lang="en-US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96DEE-691A-494E-8480-4ADB032D9BFF}" type="slidenum">
              <a:rPr lang="en-US"/>
              <a:pPr/>
              <a:t>22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29185-163B-445B-B407-B4E7B082A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AA9B6-6504-4213-A87A-65B1CB827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27F65-7607-4154-BF2D-7DAB649B1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AF4D93-2151-493F-9231-50E066614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3FB86A-AE53-4CFA-A86D-88D4B2BDEC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BDA7-3B30-438F-B205-1F27D6F07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EFA6C-8F9D-4195-B065-4DACB2E04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93C12-0AB3-4C9E-AFA9-F86A99CF9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DC73D-74DD-48B8-946B-092FD808A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955ED-33F8-44F8-935A-1E87E6D3B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F7666-8F10-43BE-969E-5FEA61CF2B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5FC0B-848D-483A-A616-81386CD44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0134B-6AAD-4304-A1DD-9F4A94464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67D24E-C690-49BC-9C92-49124ECB09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arkansaselectricenergylaw.com/uploads/image/iStock_000003028312Medium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760117" cy="716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1329" y="838200"/>
            <a:ext cx="65533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4C1DE"/>
                </a:solidFill>
              </a:rPr>
              <a:t>E10 </a:t>
            </a:r>
          </a:p>
          <a:p>
            <a:r>
              <a:rPr lang="en-US" sz="4400" b="1" dirty="0" smtClean="0">
                <a:solidFill>
                  <a:srgbClr val="B4C1DE"/>
                </a:solidFill>
              </a:rPr>
              <a:t>Electricity &amp; Magnetism</a:t>
            </a:r>
            <a:endParaRPr lang="en-US" sz="4400" b="1" dirty="0">
              <a:solidFill>
                <a:srgbClr val="B4C1D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tricity_Resistance_sx7029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44925"/>
            <a:ext cx="8069263" cy="30130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7200" y="228600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Resistance</a:t>
            </a:r>
            <a:r>
              <a:rPr lang="en-US" sz="2400" dirty="0"/>
              <a:t>-</a:t>
            </a:r>
            <a:r>
              <a:rPr lang="en-US" sz="2000" dirty="0" smtClean="0"/>
              <a:t>The opposition to the movement of charges flowing through a material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Two factors that affect the resistance of water flowing in a pipe are diameter and length.</a:t>
            </a:r>
          </a:p>
          <a:p>
            <a:endParaRPr lang="en-US" sz="2400" dirty="0"/>
          </a:p>
          <a:p>
            <a:r>
              <a:rPr lang="en-US" sz="2400" dirty="0" smtClean="0"/>
              <a:t> The diameter and length of a wire also affect resistance in a circuit.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7467600" cy="4525963"/>
          </a:xfrm>
        </p:spPr>
        <p:txBody>
          <a:bodyPr/>
          <a:lstStyle/>
          <a:p>
            <a:r>
              <a:rPr lang="en-US" sz="2800" dirty="0"/>
              <a:t>Electrical Potential</a:t>
            </a:r>
          </a:p>
          <a:p>
            <a:pPr lvl="1"/>
            <a:r>
              <a:rPr lang="en-US" sz="2400" dirty="0"/>
              <a:t>The potential energy per unit of electric charge.</a:t>
            </a:r>
          </a:p>
          <a:p>
            <a:r>
              <a:rPr lang="en-US" sz="2800" dirty="0"/>
              <a:t>Voltage</a:t>
            </a:r>
          </a:p>
          <a:p>
            <a:pPr lvl="1"/>
            <a:r>
              <a:rPr lang="en-US" sz="2400" dirty="0" smtClean="0"/>
              <a:t>Potential Difference</a:t>
            </a:r>
          </a:p>
          <a:p>
            <a:pPr lvl="2"/>
            <a:r>
              <a:rPr lang="en-US" sz="2000" dirty="0" smtClean="0"/>
              <a:t>The difference in electrical potential between two places</a:t>
            </a:r>
            <a:endParaRPr lang="en-US" sz="2400" dirty="0" smtClean="0"/>
          </a:p>
          <a:p>
            <a:pPr lvl="1"/>
            <a:r>
              <a:rPr lang="en-US" sz="2400" dirty="0" smtClean="0"/>
              <a:t>Volt </a:t>
            </a:r>
            <a:r>
              <a:rPr lang="en-US" sz="2400" dirty="0"/>
              <a:t>(V</a:t>
            </a:r>
            <a:r>
              <a:rPr lang="en-US" sz="2400" dirty="0" smtClean="0"/>
              <a:t>)</a:t>
            </a:r>
            <a:r>
              <a:rPr lang="en-US" sz="2400" dirty="0" smtClean="0"/>
              <a:t>=The potential difference</a:t>
            </a:r>
            <a:endParaRPr lang="en-US" sz="2400" dirty="0"/>
          </a:p>
          <a:p>
            <a:pPr lvl="2"/>
            <a:r>
              <a:rPr lang="en-US" sz="2000" dirty="0"/>
              <a:t>The unit of measure of potential difference</a:t>
            </a:r>
          </a:p>
          <a:p>
            <a:pPr lvl="1"/>
            <a:r>
              <a:rPr lang="en-US" sz="2400" dirty="0" smtClean="0"/>
              <a:t>Voltage </a:t>
            </a:r>
            <a:r>
              <a:rPr lang="en-US" sz="2400" dirty="0"/>
              <a:t>causes current to flow through an electric circuit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Voltage Source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Creates a potential difference in an electric circuit. Ex. Batteries and generators</a:t>
            </a:r>
            <a:endParaRPr lang="el-GR" sz="2400" dirty="0" smtClean="0">
              <a:cs typeface="Arial" charset="0"/>
            </a:endParaRPr>
          </a:p>
          <a:p>
            <a:pPr lvl="1"/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24200" y="304800"/>
            <a:ext cx="2240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Voltage</a:t>
            </a:r>
            <a:endParaRPr lang="en-US" sz="4800" dirty="0"/>
          </a:p>
        </p:txBody>
      </p:sp>
      <p:pic>
        <p:nvPicPr>
          <p:cNvPr id="69634" name="Picture 2" descr="safety sign high vol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473" y="3429000"/>
            <a:ext cx="2508527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839200" cy="544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Resistance </a:t>
            </a:r>
            <a:r>
              <a:rPr lang="en-US" sz="2800" dirty="0"/>
              <a:t>(</a:t>
            </a:r>
            <a:r>
              <a:rPr lang="en-US" sz="2800" dirty="0" smtClean="0"/>
              <a:t>R)-</a:t>
            </a:r>
            <a:r>
              <a:rPr lang="en-US" sz="2800" dirty="0" smtClean="0"/>
              <a:t>A resistor uses electrical energy as it interferes with, or resists, the flow of charge. </a:t>
            </a:r>
            <a:r>
              <a:rPr lang="en-US" sz="2800" dirty="0" smtClean="0"/>
              <a:t>Any thing that uses electricity is a resistor.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 Measured in Ohms ( </a:t>
            </a:r>
            <a:r>
              <a:rPr lang="el-GR" sz="2800" dirty="0">
                <a:cs typeface="Arial" charset="0"/>
              </a:rPr>
              <a:t>Ω</a:t>
            </a:r>
            <a:r>
              <a:rPr lang="en-US" sz="2800" dirty="0">
                <a:cs typeface="Arial" charset="0"/>
              </a:rPr>
              <a:t> )</a:t>
            </a:r>
            <a:endParaRPr lang="el-GR" sz="28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The greater the resistance, the less current there is for a given voltage.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depends on the resistance offered by the material through which it travels.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resistance of a wire depends on the thickness and length of the wire.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Long wires have more resistance than short wires.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Thin wires have more resistance than thick wires</a:t>
            </a:r>
          </a:p>
        </p:txBody>
      </p:sp>
      <p:pic>
        <p:nvPicPr>
          <p:cNvPr id="3" name="Picture 2" descr="http://image.made-in-china.com/2f0j00peqaCtjKbscQ/Home-Lighting-PVC-Electric-W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0"/>
            <a:ext cx="3810000" cy="26202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tritec-inc.org/science-units/physics2011-electricity/images/Freeman/Web_Ohms_law_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3810000" cy="3724276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5445125"/>
          </a:xfrm>
        </p:spPr>
        <p:txBody>
          <a:bodyPr/>
          <a:lstStyle/>
          <a:p>
            <a:r>
              <a:rPr lang="en-US" sz="2400" dirty="0" smtClean="0"/>
              <a:t>Ohm’s </a:t>
            </a:r>
            <a:r>
              <a:rPr lang="en-US" sz="2400" dirty="0"/>
              <a:t>Law- </a:t>
            </a:r>
            <a:r>
              <a:rPr lang="en-US" sz="2400" i="1" dirty="0" smtClean="0"/>
              <a:t>Voltage (V) = Current (I) x Resistance (R) </a:t>
            </a:r>
            <a:endParaRPr lang="en-US" sz="2400" i="1" dirty="0"/>
          </a:p>
          <a:p>
            <a:pPr lvl="1"/>
            <a:r>
              <a:rPr lang="en-US" sz="2000" dirty="0" smtClean="0"/>
              <a:t>Remember your units: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Voltage (V)=Volts (v) </a:t>
            </a:r>
          </a:p>
          <a:p>
            <a:pPr lvl="1"/>
            <a:r>
              <a:rPr lang="en-US" sz="3200" dirty="0" smtClean="0"/>
              <a:t>Current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/>
              <a:t>) = </a:t>
            </a:r>
            <a:r>
              <a:rPr lang="en-US" sz="3200" dirty="0" smtClean="0"/>
              <a:t>amps (A)</a:t>
            </a:r>
          </a:p>
          <a:p>
            <a:pPr lvl="1"/>
            <a:r>
              <a:rPr lang="en-US" sz="3200" dirty="0" smtClean="0"/>
              <a:t>Resistance (R) = Ohms (</a:t>
            </a:r>
            <a:r>
              <a:rPr lang="el-GR" sz="3200" dirty="0" smtClean="0">
                <a:cs typeface="Arial" charset="0"/>
              </a:rPr>
              <a:t>Ω</a:t>
            </a:r>
            <a:r>
              <a:rPr lang="en-US" sz="3200" dirty="0" smtClean="0">
                <a:cs typeface="Arial" charset="0"/>
              </a:rPr>
              <a:t>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304800"/>
            <a:ext cx="3342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Ohm’s Law- 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tricity_DiaCircuit1_sx7035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74925"/>
            <a:ext cx="4267200" cy="3981450"/>
          </a:xfrm>
          <a:prstGeom prst="rect">
            <a:avLst/>
          </a:prstGeom>
          <a:noFill/>
        </p:spPr>
      </p:pic>
      <p:pic>
        <p:nvPicPr>
          <p:cNvPr id="21507" name="Picture 3" descr="Etricity_DiaCircuit2_sx7035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175" y="2286000"/>
            <a:ext cx="2460625" cy="38862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06550" y="23813"/>
            <a:ext cx="2279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Electric Circuits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5486400" y="304800"/>
            <a:ext cx="3276600" cy="1143000"/>
          </a:xfrm>
        </p:spPr>
        <p:txBody>
          <a:bodyPr/>
          <a:lstStyle/>
          <a:p>
            <a:r>
              <a:rPr lang="en-US" dirty="0"/>
              <a:t>Features of a Circuit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54563"/>
          </a:xfrm>
        </p:spPr>
        <p:txBody>
          <a:bodyPr/>
          <a:lstStyle/>
          <a:p>
            <a:r>
              <a:rPr lang="en-US" dirty="0"/>
              <a:t>Simple symbols are used to diagram a circuit.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Electric Circuit</a:t>
            </a:r>
            <a:r>
              <a:rPr lang="en-US" sz="2400" dirty="0" smtClean="0"/>
              <a:t>-An electric circuit is a complete, unbroken path through which electric charges can flow.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038600" cy="1143000"/>
          </a:xfrm>
        </p:spPr>
        <p:txBody>
          <a:bodyPr/>
          <a:lstStyle/>
          <a:p>
            <a:r>
              <a:rPr lang="en-US" dirty="0" smtClean="0"/>
              <a:t>Two Types of Circuits </a:t>
            </a:r>
            <a:endParaRPr lang="en-US" sz="1800" dirty="0">
              <a:latin typeface="Bookman Old Style" pitchFamily="18" charset="0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2590800" cy="4530725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Series Circuits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</a:t>
            </a:r>
            <a:r>
              <a:rPr lang="en-US" sz="2000" dirty="0"/>
              <a:t>the parts of an electric circuit are connected one after another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Only 1 path for the electricity to flow.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6023" name="Picture 7" descr="elec_ill7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524000"/>
            <a:ext cx="4038600" cy="3030537"/>
          </a:xfrm>
          <a:noFill/>
          <a:ln/>
        </p:spPr>
      </p:pic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6477000" y="1524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Parallel Circuits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/>
              <a:t>In a parallel circuit, there are several paths for current to take</a:t>
            </a:r>
            <a:r>
              <a:rPr lang="en-US" sz="2000" dirty="0" smtClean="0"/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If on path fails, there still is an alternate pathway.</a:t>
            </a:r>
            <a:endParaRPr lang="en-US" sz="2000" dirty="0" smtClean="0"/>
          </a:p>
          <a:p>
            <a:pPr lvl="1"/>
            <a:r>
              <a:rPr lang="en-US" sz="2000" b="1" dirty="0" smtClean="0"/>
              <a:t>Path of Least Resistance</a:t>
            </a:r>
          </a:p>
          <a:p>
            <a:pPr lvl="2"/>
            <a:r>
              <a:rPr lang="en-US" sz="1800" dirty="0" smtClean="0"/>
              <a:t>If an electrical current can travel through either of two paths, more of the current will travel through the path with lower resistance.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dirty="0"/>
          </a:p>
        </p:txBody>
      </p:sp>
      <p:pic>
        <p:nvPicPr>
          <p:cNvPr id="6" name="Picture 7" descr="Etricity_SeriesCircuit_sx7068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0125" y="3823928"/>
            <a:ext cx="2971800" cy="2181947"/>
          </a:xfrm>
          <a:prstGeom prst="rect">
            <a:avLst/>
          </a:prstGeom>
          <a:noFill/>
        </p:spPr>
      </p:pic>
      <p:pic>
        <p:nvPicPr>
          <p:cNvPr id="7" name="Picture 6" descr="Etricity_ParallelCircuit_sx7070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20758"/>
            <a:ext cx="3048000" cy="22372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733023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0"/>
            <a:ext cx="5493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Power &amp; Energy Calculations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800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Electric Power- </a:t>
            </a:r>
            <a:r>
              <a:rPr lang="en-US" dirty="0" smtClean="0"/>
              <a:t>Rate in which electrical energy is converted into other forms of energy.</a:t>
            </a:r>
          </a:p>
          <a:p>
            <a:r>
              <a:rPr lang="en-US" dirty="0" smtClean="0"/>
              <a:t>Measured on Watts (W) = J/s</a:t>
            </a:r>
          </a:p>
          <a:p>
            <a:endParaRPr lang="en-US" dirty="0"/>
          </a:p>
          <a:p>
            <a:r>
              <a:rPr lang="en-US" dirty="0" smtClean="0"/>
              <a:t>Power (W) = Current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I) x Voltage (V)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3962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Magnetism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Magnetite</a:t>
            </a:r>
            <a:r>
              <a:rPr lang="en-US" sz="2400" dirty="0"/>
              <a:t> or </a:t>
            </a:r>
            <a:r>
              <a:rPr lang="en-US" sz="2400" i="1" dirty="0"/>
              <a:t>Magnet</a:t>
            </a:r>
            <a:r>
              <a:rPr lang="en-US" sz="2400" dirty="0"/>
              <a:t> are derived from </a:t>
            </a:r>
            <a:r>
              <a:rPr lang="en-US" sz="2400" dirty="0" smtClean="0"/>
              <a:t>the Greek </a:t>
            </a:r>
            <a:r>
              <a:rPr lang="en-US" sz="2400" dirty="0"/>
              <a:t>word “Magnesia”. Magnetism is the attraction of a magnet for another object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Magnetic Pole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All magnets have two ends called magnetic poles, regardless of its shape.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pole is the area of a magnet </a:t>
            </a:r>
            <a:r>
              <a:rPr lang="en-US" sz="2400" dirty="0" smtClean="0"/>
              <a:t>where in </a:t>
            </a:r>
            <a:r>
              <a:rPr lang="en-US" sz="2400" dirty="0"/>
              <a:t>the magnet effect is at its peak.</a:t>
            </a:r>
          </a:p>
        </p:txBody>
      </p:sp>
      <p:pic>
        <p:nvPicPr>
          <p:cNvPr id="8" name="Picture 5" descr="28_01_Bar_mag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339725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419600" y="5105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Magnetic Poles that are unlike attract each </a:t>
            </a:r>
            <a:r>
              <a:rPr lang="en-US" sz="2000" dirty="0" smtClean="0"/>
              <a:t>other</a:t>
            </a:r>
            <a:endParaRPr lang="en-US" sz="2000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705600" y="49530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Magnetic Poles that are alike repel each </a:t>
            </a:r>
            <a:r>
              <a:rPr lang="en-US" sz="2000" dirty="0" smtClean="0"/>
              <a:t>other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28600"/>
            <a:ext cx="4038600" cy="4530725"/>
          </a:xfrm>
        </p:spPr>
        <p:txBody>
          <a:bodyPr/>
          <a:lstStyle/>
          <a:p>
            <a:r>
              <a:rPr lang="en-US" sz="2400" b="1" dirty="0"/>
              <a:t>Magnetic Field</a:t>
            </a:r>
          </a:p>
          <a:p>
            <a:pPr lvl="1"/>
            <a:r>
              <a:rPr lang="en-US" sz="2000" dirty="0"/>
              <a:t>Magnetic Forces are exerted all around the magnet. The Magnetic Field is the region of magnetic forces around a magnet.</a:t>
            </a:r>
          </a:p>
          <a:p>
            <a:endParaRPr lang="en-US" sz="2000" dirty="0"/>
          </a:p>
        </p:txBody>
      </p:sp>
      <p:pic>
        <p:nvPicPr>
          <p:cNvPr id="6" name="Picture 5" descr="Magnet_magfields_sx6716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3200400" cy="2190282"/>
          </a:xfrm>
          <a:prstGeom prst="rect">
            <a:avLst/>
          </a:prstGeom>
          <a:noFill/>
        </p:spPr>
      </p:pic>
      <p:pic>
        <p:nvPicPr>
          <p:cNvPr id="7" name="Picture 6" descr="Magnet_magfields-2_sx6717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17975"/>
            <a:ext cx="4003675" cy="27400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Magnetic Field Line</a:t>
            </a:r>
          </a:p>
          <a:p>
            <a:pPr lvl="1"/>
            <a:r>
              <a:rPr lang="en-US" sz="2000" dirty="0" smtClean="0"/>
              <a:t>Magnetic Field Lines map out the magnetic field around a magnet. They spread out from one pole, curve around a magnet, and return to the other pole.</a:t>
            </a:r>
            <a:endParaRPr lang="en-US" sz="2000" dirty="0"/>
          </a:p>
        </p:txBody>
      </p:sp>
      <p:pic>
        <p:nvPicPr>
          <p:cNvPr id="9" name="Picture 5" descr="Magnet_FieldLines_sx6709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3200"/>
            <a:ext cx="4038600" cy="314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52600" y="23813"/>
            <a:ext cx="2343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Inside a Magnet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Why are they Magnetized?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sz="2400" dirty="0" smtClean="0"/>
              <a:t>Magnetic Domain</a:t>
            </a:r>
          </a:p>
          <a:p>
            <a:pPr lvl="1"/>
            <a:r>
              <a:rPr lang="en-US" sz="2400" dirty="0" smtClean="0"/>
              <a:t>A cluster of billions of atoms that all have magnetic fields that are lined up in the same way.</a:t>
            </a:r>
          </a:p>
          <a:p>
            <a:pPr lvl="1"/>
            <a:r>
              <a:rPr lang="en-US" sz="2400" dirty="0" smtClean="0"/>
              <a:t>Ferro-magnet</a:t>
            </a:r>
            <a:r>
              <a:rPr lang="en-US" sz="2400" dirty="0" smtClean="0"/>
              <a:t>- Objects that can be magnetized due to there magnetic dolmans.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a magnetized material, all or most of the atoms are arranged in the same direction.</a:t>
            </a:r>
          </a:p>
        </p:txBody>
      </p:sp>
      <p:pic>
        <p:nvPicPr>
          <p:cNvPr id="17413" name="Picture 5" descr="Magnet_Domains1_sx6719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6276975" cy="1568450"/>
          </a:xfrm>
          <a:prstGeom prst="rect">
            <a:avLst/>
          </a:prstGeom>
          <a:noFill/>
        </p:spPr>
      </p:pic>
      <p:pic>
        <p:nvPicPr>
          <p:cNvPr id="17414" name="Picture 6" descr="Magnet_Domains2_sx6719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289550"/>
            <a:ext cx="6276975" cy="1568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gnet_Atom_sx6718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4" y="838200"/>
            <a:ext cx="9011184" cy="58674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52600" y="23813"/>
            <a:ext cx="2343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Inside a Magnet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The Atom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5791200" cy="1295400"/>
          </a:xfrm>
        </p:spPr>
        <p:txBody>
          <a:bodyPr/>
          <a:lstStyle/>
          <a:p>
            <a:r>
              <a:rPr lang="en-US" dirty="0"/>
              <a:t>Inside the atom, Negatively charged electrons move randomly throughout an atom.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4038600" cy="54451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Magnetic field around a moving Charge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An </a:t>
            </a:r>
            <a:r>
              <a:rPr lang="en-US" sz="2800" dirty="0"/>
              <a:t>electric current produces a magnetic field. The lines of the magnetic field produced by a current in a straight wire are in the shape of circles with the wire at their center.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 magnetism is caused by the movement of charges.</a:t>
            </a:r>
          </a:p>
        </p:txBody>
      </p:sp>
      <p:pic>
        <p:nvPicPr>
          <p:cNvPr id="52229" name="Picture 5" descr="electromagnetism_simple_651x70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33775" y="685800"/>
            <a:ext cx="4956175" cy="53990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876800" y="23813"/>
            <a:ext cx="377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What Is Electromagnetism?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4724400" cy="4525963"/>
          </a:xfrm>
        </p:spPr>
        <p:txBody>
          <a:bodyPr/>
          <a:lstStyle/>
          <a:p>
            <a:r>
              <a:rPr lang="en-US" dirty="0"/>
              <a:t>The magnetic field produced by a current has three distinct characteristics.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field can be turned on or off, have its direction reversed, or have its strength changed.</a:t>
            </a:r>
          </a:p>
        </p:txBody>
      </p:sp>
      <p:pic>
        <p:nvPicPr>
          <p:cNvPr id="25605" name="Picture 5" descr="UsingEnM_ControllingA_sx7082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4813853" cy="3533574"/>
          </a:xfrm>
          <a:prstGeom prst="rect">
            <a:avLst/>
          </a:prstGeom>
          <a:noFill/>
        </p:spPr>
      </p:pic>
      <p:pic>
        <p:nvPicPr>
          <p:cNvPr id="25606" name="Picture 6" descr="UsingEnM_ControllingB_sx7082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501844" cy="307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876800" y="23813"/>
            <a:ext cx="377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What Is Electromagnetism?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Electric Current and Magnetism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An electric current produces a magnetic field.</a:t>
            </a:r>
          </a:p>
        </p:txBody>
      </p:sp>
      <p:pic>
        <p:nvPicPr>
          <p:cNvPr id="43013" name="Picture 5" descr="UsingEnM_CurNField1_sx7081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75" y="2286000"/>
            <a:ext cx="4994013" cy="4186238"/>
          </a:xfrm>
          <a:prstGeom prst="rect">
            <a:avLst/>
          </a:prstGeom>
          <a:noFill/>
        </p:spPr>
      </p:pic>
      <p:pic>
        <p:nvPicPr>
          <p:cNvPr id="43014" name="Picture 6" descr="UsingEnM_CurNField2_sx7081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827" y="1948036"/>
            <a:ext cx="4192173" cy="44876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876800" y="23813"/>
            <a:ext cx="377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What Is Electromagnetism?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3200400" cy="762000"/>
          </a:xfrm>
        </p:spPr>
        <p:txBody>
          <a:bodyPr/>
          <a:lstStyle/>
          <a:p>
            <a:r>
              <a:rPr lang="en-US" dirty="0"/>
              <a:t>Solenoids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048000" cy="4525963"/>
          </a:xfrm>
        </p:spPr>
        <p:txBody>
          <a:bodyPr/>
          <a:lstStyle/>
          <a:p>
            <a:r>
              <a:rPr lang="en-US" dirty="0" smtClean="0"/>
              <a:t>Coil of current carrying wire around a bar magnet.</a:t>
            </a:r>
          </a:p>
          <a:p>
            <a:r>
              <a:rPr lang="en-US" dirty="0" smtClean="0"/>
              <a:t>The </a:t>
            </a:r>
            <a:r>
              <a:rPr lang="en-US" dirty="0"/>
              <a:t>magnetic field around a solenoid resembles that of a bar magnet.</a:t>
            </a:r>
          </a:p>
        </p:txBody>
      </p:sp>
      <p:pic>
        <p:nvPicPr>
          <p:cNvPr id="12293" name="Picture 5" descr="UsingEnM_Solenoid_sx7082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381000"/>
            <a:ext cx="6276975" cy="437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876800" y="23813"/>
            <a:ext cx="377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What Is Electromagnetism?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Solenoid with a ferromagnetic core.</a:t>
            </a:r>
          </a:p>
          <a:p>
            <a:r>
              <a:rPr lang="en-US" dirty="0" smtClean="0"/>
              <a:t>A </a:t>
            </a:r>
            <a:r>
              <a:rPr lang="en-US" dirty="0"/>
              <a:t>doorbell rings as the magnetic field of an electromagnet turns on and off.</a:t>
            </a:r>
          </a:p>
        </p:txBody>
      </p:sp>
      <p:pic>
        <p:nvPicPr>
          <p:cNvPr id="8197" name="Picture 5" descr="UsingEnM_Doorbell-2_sx7109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2" y="3165475"/>
            <a:ext cx="3976688" cy="3692525"/>
          </a:xfrm>
          <a:prstGeom prst="rect">
            <a:avLst/>
          </a:prstGeom>
          <a:noFill/>
        </p:spPr>
      </p:pic>
      <p:pic>
        <p:nvPicPr>
          <p:cNvPr id="8198" name="Picture 6" descr="UsingEnM_Doorbell-1_sx7109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87700"/>
            <a:ext cx="3976688" cy="3670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876800" y="23813"/>
            <a:ext cx="377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What Is Electromagnetism?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/>
              <a:t>Electromagnets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/>
              <a:t>Electromagnets are used to lift heavy objects. A switch is turned on in the crane so that a current is produced in the electromagnet.</a:t>
            </a:r>
          </a:p>
        </p:txBody>
      </p:sp>
      <p:pic>
        <p:nvPicPr>
          <p:cNvPr id="10245" name="Picture 5" descr="UsingEnM_Electromagnets2_sx7110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00400"/>
            <a:ext cx="2835275" cy="3657600"/>
          </a:xfrm>
          <a:prstGeom prst="rect">
            <a:avLst/>
          </a:prstGeom>
          <a:noFill/>
        </p:spPr>
      </p:pic>
      <p:pic>
        <p:nvPicPr>
          <p:cNvPr id="10251" name="Picture 11" descr="http://www.sciencephoto.com/image/445652/large/C0121651-Electromagnetic_Crane_Lifting_Scrap_Steel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1675" y="0"/>
            <a:ext cx="3362325" cy="5048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0"/>
            <a:ext cx="546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Generating Electrical Current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Electromagnetic Induction- </a:t>
            </a:r>
            <a:r>
              <a:rPr lang="en-US" sz="2400" dirty="0" smtClean="0"/>
              <a:t>is the process of generating a current by moving an electrical conductor ( wire) relative to a magnetic field. </a:t>
            </a:r>
            <a:endParaRPr lang="en-US" sz="2400" dirty="0"/>
          </a:p>
        </p:txBody>
      </p:sp>
      <p:pic>
        <p:nvPicPr>
          <p:cNvPr id="84994" name="Picture 2" descr="http://www.physics.uiowa.edu/%7Eumallik/adventure/nov_06-04/induct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5572125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334000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Faraday's Law-  </a:t>
            </a:r>
            <a:endParaRPr lang="en-US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52400"/>
            <a:ext cx="411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Generators</a:t>
            </a:r>
          </a:p>
          <a:p>
            <a:endParaRPr lang="en-US" sz="4000" dirty="0" smtClean="0"/>
          </a:p>
          <a:p>
            <a:r>
              <a:rPr lang="en-US" sz="2800" dirty="0" smtClean="0"/>
              <a:t>A devise that converts mechanical energy into electrical energy by rotating a coil of wire inside a magnetic field.</a:t>
            </a:r>
          </a:p>
          <a:p>
            <a:endParaRPr lang="en-US" sz="2800" dirty="0"/>
          </a:p>
          <a:p>
            <a:r>
              <a:rPr lang="en-US" sz="2800" dirty="0" smtClean="0"/>
              <a:t>  </a:t>
            </a:r>
          </a:p>
          <a:p>
            <a:endParaRPr lang="en-US" sz="3600" dirty="0"/>
          </a:p>
        </p:txBody>
      </p:sp>
      <p:pic>
        <p:nvPicPr>
          <p:cNvPr id="86018" name="Picture 2" descr="http://media.web.britannica.com/eb-media/36/99536-004-FE664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567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673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321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Transformers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0668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Devise that increases or decreases voltage and current.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 sets of coils around an iron core.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Primary- electricity coming 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Secondary- electricity going out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7044" name="Picture 4" descr="http://www.electricityforum.com/images/step-down-transform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33" y="3962400"/>
            <a:ext cx="4480767" cy="2634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lectricityforum.com/images/step-down-transform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4480767" cy="26346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449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turns in the primary and secondary coil loops determines the voltage and current.</a:t>
            </a:r>
          </a:p>
          <a:p>
            <a:endParaRPr lang="en-US" dirty="0" smtClean="0"/>
          </a:p>
          <a:p>
            <a:r>
              <a:rPr lang="en-US" dirty="0" smtClean="0"/>
              <a:t>Calculate:  divide the number of turns in the secondary coil by the number of turns in the primary </a:t>
            </a:r>
            <a:r>
              <a:rPr lang="en-US" dirty="0" smtClean="0"/>
              <a:t>coils. </a:t>
            </a:r>
          </a:p>
          <a:p>
            <a:endParaRPr lang="en-US" dirty="0"/>
          </a:p>
          <a:p>
            <a:r>
              <a:rPr lang="en-US" dirty="0" smtClean="0"/>
              <a:t>EX- 10 turns/50 turns= 1/5 ratio</a:t>
            </a:r>
          </a:p>
          <a:p>
            <a:r>
              <a:rPr lang="en-US" dirty="0" smtClean="0"/>
              <a:t>		So</a:t>
            </a:r>
            <a:endParaRPr lang="en-US" dirty="0"/>
          </a:p>
          <a:p>
            <a:r>
              <a:rPr lang="en-US" dirty="0" smtClean="0"/>
              <a:t>1000v/5= 200v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2911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Transformers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657600" cy="673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606550" y="23813"/>
            <a:ext cx="4857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Electric Charge and Static Electricity</a:t>
            </a:r>
          </a:p>
        </p:txBody>
      </p:sp>
      <p:pic>
        <p:nvPicPr>
          <p:cNvPr id="36867" name="Picture 3" descr="Etricity_RepOAttract1_sx6853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1927225" cy="3124200"/>
          </a:xfrm>
          <a:prstGeom prst="rect">
            <a:avLst/>
          </a:prstGeom>
          <a:noFill/>
        </p:spPr>
      </p:pic>
      <p:pic>
        <p:nvPicPr>
          <p:cNvPr id="36868" name="Picture 4" descr="Etricity_RepOAttract2_sx6853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33800"/>
            <a:ext cx="1866900" cy="3124200"/>
          </a:xfrm>
          <a:prstGeom prst="rect">
            <a:avLst/>
          </a:prstGeom>
          <a:noFill/>
        </p:spPr>
      </p:pic>
      <p:pic>
        <p:nvPicPr>
          <p:cNvPr id="36869" name="Picture 5" descr="Etricity_RepOAttract3_sx6853a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733800"/>
            <a:ext cx="1993900" cy="31242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/>
              <a:t>Electric </a:t>
            </a:r>
            <a:r>
              <a:rPr lang="en-US" dirty="0" smtClean="0"/>
              <a:t>Charge &amp; Force</a:t>
            </a: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1"/>
            <a:ext cx="8305800" cy="1447800"/>
          </a:xfrm>
        </p:spPr>
        <p:txBody>
          <a:bodyPr/>
          <a:lstStyle/>
          <a:p>
            <a:r>
              <a:rPr lang="en-US" sz="2800" dirty="0"/>
              <a:t>Charges that are the same repel each other. Charges that are different attract each other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attraction and repulsion cause </a:t>
            </a:r>
            <a:r>
              <a:rPr lang="en-US" sz="2800" b="1" dirty="0" smtClean="0"/>
              <a:t>Electric Force. </a:t>
            </a:r>
          </a:p>
          <a:p>
            <a:r>
              <a:rPr lang="en-US" sz="2800" dirty="0" smtClean="0"/>
              <a:t>An excess or storage of electrons  produce a net electrical charge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606550" y="23813"/>
            <a:ext cx="4857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>
                <a:solidFill>
                  <a:schemeClr val="bg1"/>
                </a:solidFill>
                <a:ea typeface="ＭＳ Ｐゴシック" pitchFamily="-9" charset="-128"/>
              </a:rPr>
              <a:t>- Electric Charge and Static Electricity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4572000" cy="685800"/>
          </a:xfrm>
        </p:spPr>
        <p:txBody>
          <a:bodyPr/>
          <a:lstStyle/>
          <a:p>
            <a:r>
              <a:rPr lang="en-US" dirty="0"/>
              <a:t>Electric </a:t>
            </a:r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7848600" cy="1676400"/>
          </a:xfrm>
        </p:spPr>
        <p:txBody>
          <a:bodyPr/>
          <a:lstStyle/>
          <a:p>
            <a:r>
              <a:rPr lang="en-US" dirty="0"/>
              <a:t>An electric field is a region around a charged object where the object’s electric force is exerted on other charged objects.</a:t>
            </a:r>
          </a:p>
        </p:txBody>
      </p:sp>
      <p:pic>
        <p:nvPicPr>
          <p:cNvPr id="38917" name="Picture 5" descr="Etricity_Charges1_sx7111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2641600" cy="2441575"/>
          </a:xfrm>
          <a:prstGeom prst="rect">
            <a:avLst/>
          </a:prstGeom>
          <a:noFill/>
        </p:spPr>
      </p:pic>
      <p:pic>
        <p:nvPicPr>
          <p:cNvPr id="38918" name="Picture 6" descr="Etricity_Charges2_sx7111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738" y="4114800"/>
            <a:ext cx="2608262" cy="2408238"/>
          </a:xfrm>
          <a:prstGeom prst="rect">
            <a:avLst/>
          </a:prstGeom>
          <a:noFill/>
        </p:spPr>
      </p:pic>
      <p:pic>
        <p:nvPicPr>
          <p:cNvPr id="38919" name="Picture 7" descr="Etricity_Charges3_sx7111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48000"/>
            <a:ext cx="24892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1606550" y="23813"/>
            <a:ext cx="4857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Electric Charge and Static Electricity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Static Electricity &amp; Charging</a:t>
            </a:r>
            <a:endParaRPr lang="en-US" dirty="0"/>
          </a:p>
        </p:txBody>
      </p:sp>
      <p:pic>
        <p:nvPicPr>
          <p:cNvPr id="378888" name="Picture 8" descr="Etricity_Static1_sx6862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3886200" cy="1687539"/>
          </a:xfrm>
          <a:prstGeom prst="rect">
            <a:avLst/>
          </a:prstGeom>
          <a:noFill/>
        </p:spPr>
      </p:pic>
      <p:pic>
        <p:nvPicPr>
          <p:cNvPr id="378889" name="Picture 9" descr="Etricity_Static2_sx6862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38763"/>
            <a:ext cx="2462213" cy="2319237"/>
          </a:xfrm>
          <a:prstGeom prst="rect">
            <a:avLst/>
          </a:prstGeom>
          <a:noFill/>
        </p:spPr>
      </p:pic>
      <p:pic>
        <p:nvPicPr>
          <p:cNvPr id="378890" name="Picture 10" descr="Etricity_Static3_sx6862a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519020"/>
            <a:ext cx="3581400" cy="33389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066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Static electricity</a:t>
            </a:r>
            <a:r>
              <a:rPr lang="en-US" sz="3200" dirty="0" smtClean="0"/>
              <a:t>-the study of how electric charges are transferred between objects.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There are three methods by which charges can be transferred to build up static electricity: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Friction: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blog.taser.com/wp-content/uploads/2011/08/Van-de-Graaff-gene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76154"/>
            <a:ext cx="5562600" cy="56437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435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Contact/ Conduction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1606550" y="23813"/>
            <a:ext cx="4857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- Electric Charge and Static Electricity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495800" cy="1066800"/>
          </a:xfrm>
        </p:spPr>
        <p:txBody>
          <a:bodyPr/>
          <a:lstStyle/>
          <a:p>
            <a:r>
              <a:rPr lang="en-US" dirty="0"/>
              <a:t>Transferring Charge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0"/>
            <a:ext cx="5257800" cy="1752600"/>
          </a:xfrm>
        </p:spPr>
        <p:txBody>
          <a:bodyPr/>
          <a:lstStyle/>
          <a:p>
            <a:r>
              <a:rPr lang="en-US" dirty="0" smtClean="0"/>
              <a:t>Induction-Transferring without contact. </a:t>
            </a:r>
          </a:p>
          <a:p>
            <a:r>
              <a:rPr lang="en-US" dirty="0" smtClean="0"/>
              <a:t>Discharge- occurs when a pathway through which the electrons can move forms</a:t>
            </a:r>
            <a:endParaRPr lang="en-US" dirty="0"/>
          </a:p>
        </p:txBody>
      </p:sp>
      <p:pic>
        <p:nvPicPr>
          <p:cNvPr id="380940" name="Picture 12" descr="Etricity_TranElectrons1_sx7112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35375"/>
            <a:ext cx="1954212" cy="3222625"/>
          </a:xfrm>
          <a:prstGeom prst="rect">
            <a:avLst/>
          </a:prstGeom>
          <a:noFill/>
        </p:spPr>
      </p:pic>
      <p:pic>
        <p:nvPicPr>
          <p:cNvPr id="380941" name="Picture 13" descr="Etricity_TranElectrons2_sx7112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2837"/>
            <a:ext cx="1938337" cy="3205163"/>
          </a:xfrm>
          <a:prstGeom prst="rect">
            <a:avLst/>
          </a:prstGeom>
          <a:noFill/>
        </p:spPr>
      </p:pic>
      <p:pic>
        <p:nvPicPr>
          <p:cNvPr id="380942" name="Picture 14" descr="Etricity_TranElectrons3_sx7112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663" y="3652837"/>
            <a:ext cx="1938337" cy="3205163"/>
          </a:xfrm>
          <a:prstGeom prst="rect">
            <a:avLst/>
          </a:prstGeom>
          <a:noFill/>
        </p:spPr>
      </p:pic>
      <p:pic>
        <p:nvPicPr>
          <p:cNvPr id="380944" name="Picture 16" descr="Etricity_TranElectrons0_sx7112b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7200" y="2286000"/>
            <a:ext cx="3677478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westosha.k12.wi.us/teachers/petersen/webdesign/acdc/images/acd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857500" cy="13020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Electric Current- </a:t>
            </a:r>
            <a:r>
              <a:rPr lang="en-US" sz="2000" dirty="0" smtClean="0"/>
              <a:t>the continuous flow of electrical charges.</a:t>
            </a:r>
            <a:endParaRPr lang="en-US" sz="2000" dirty="0"/>
          </a:p>
          <a:p>
            <a:r>
              <a:rPr lang="en-US" sz="2000" b="1" dirty="0" smtClean="0"/>
              <a:t>Current</a:t>
            </a:r>
            <a:r>
              <a:rPr lang="en-US" sz="2000" dirty="0" smtClean="0"/>
              <a:t> is measured in </a:t>
            </a:r>
            <a:r>
              <a:rPr lang="en-US" sz="2000" b="1" dirty="0" err="1" smtClean="0"/>
              <a:t>Ampers</a:t>
            </a:r>
            <a:r>
              <a:rPr lang="en-US" sz="2000" b="1" dirty="0" smtClean="0"/>
              <a:t> or Amps (A)</a:t>
            </a:r>
            <a:endParaRPr lang="en-US" sz="2000" b="1" dirty="0"/>
          </a:p>
          <a:p>
            <a:endParaRPr lang="en-US" sz="2000" dirty="0" smtClean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920827"/>
            <a:ext cx="3962400" cy="19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295400"/>
            <a:ext cx="894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Alternating Current (AC)- Flow of electrons that regularly reverses it direction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810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Direct Current (DC)- Charges flow in only one direction </a:t>
            </a:r>
            <a:endParaRPr lang="en-US" dirty="0"/>
          </a:p>
        </p:txBody>
      </p:sp>
      <p:pic>
        <p:nvPicPr>
          <p:cNvPr id="65541" name="Picture 5" descr="http://www.pcguide.com/ref/power/ext/z_a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5029200" cy="3044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9067800" cy="593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b="1" u="sng" dirty="0" smtClean="0"/>
              <a:t>Electrical Conductor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Some of the electrons are only loosely bound to their atoms.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These electrons are able to move throughout the conductor. As these electrons flow through a conductor, they form an electric current. 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b="1" u="sng" dirty="0" smtClean="0"/>
              <a:t>Electrical Insulator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Electrons in an insulator are bound tightly to their atoms and </a:t>
            </a:r>
            <a:r>
              <a:rPr lang="en-US" sz="2800" dirty="0"/>
              <a:t>d</a:t>
            </a:r>
            <a:r>
              <a:rPr lang="en-US" sz="2800" dirty="0" smtClean="0"/>
              <a:t>o not flow easily.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286000"/>
            <a:ext cx="4109022" cy="2558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1200</Words>
  <Application>Microsoft Office PowerPoint</Application>
  <PresentationFormat>On-screen Show (4:3)</PresentationFormat>
  <Paragraphs>162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ＭＳ Ｐゴシック</vt:lpstr>
      <vt:lpstr>Default Design</vt:lpstr>
      <vt:lpstr>Slide 1</vt:lpstr>
      <vt:lpstr>The Atom</vt:lpstr>
      <vt:lpstr>Electric Charge &amp; Force</vt:lpstr>
      <vt:lpstr>Electric Fields</vt:lpstr>
      <vt:lpstr>Static Electricity &amp; Charging</vt:lpstr>
      <vt:lpstr>Slide 6</vt:lpstr>
      <vt:lpstr>Transferring Charge</vt:lpstr>
      <vt:lpstr>Slide 8</vt:lpstr>
      <vt:lpstr>Slide 9</vt:lpstr>
      <vt:lpstr>Slide 10</vt:lpstr>
      <vt:lpstr>Slide 11</vt:lpstr>
      <vt:lpstr>Slide 12</vt:lpstr>
      <vt:lpstr>Slide 13</vt:lpstr>
      <vt:lpstr>Features of a Circuit</vt:lpstr>
      <vt:lpstr>Two Types of Circuits </vt:lpstr>
      <vt:lpstr>Slide 16</vt:lpstr>
      <vt:lpstr>Slide 17</vt:lpstr>
      <vt:lpstr>Slide 18</vt:lpstr>
      <vt:lpstr>Why are they Magnetized? </vt:lpstr>
      <vt:lpstr>Slide 20</vt:lpstr>
      <vt:lpstr>Slide 21</vt:lpstr>
      <vt:lpstr>Electric Current and Magnetism</vt:lpstr>
      <vt:lpstr>Solenoids</vt:lpstr>
      <vt:lpstr>Electromagnets</vt:lpstr>
      <vt:lpstr>Electromagnets</vt:lpstr>
      <vt:lpstr>Slide 26</vt:lpstr>
      <vt:lpstr>Slide 27</vt:lpstr>
      <vt:lpstr>Slide 28</vt:lpstr>
      <vt:lpstr>Slide 29</vt:lpstr>
    </vt:vector>
  </TitlesOfParts>
  <Company>WMSD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montgomery</dc:creator>
  <cp:lastModifiedBy>jason-montgomery</cp:lastModifiedBy>
  <cp:revision>39</cp:revision>
  <dcterms:created xsi:type="dcterms:W3CDTF">2007-01-04T23:59:41Z</dcterms:created>
  <dcterms:modified xsi:type="dcterms:W3CDTF">2012-05-17T09:12:25Z</dcterms:modified>
</cp:coreProperties>
</file>