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6" r:id="rId1"/>
  </p:sldMasterIdLst>
  <p:sldIdLst>
    <p:sldId id="298" r:id="rId2"/>
    <p:sldId id="300" r:id="rId3"/>
    <p:sldId id="256" r:id="rId4"/>
    <p:sldId id="258" r:id="rId5"/>
    <p:sldId id="259" r:id="rId6"/>
    <p:sldId id="260" r:id="rId7"/>
    <p:sldId id="261" r:id="rId8"/>
    <p:sldId id="262" r:id="rId9"/>
    <p:sldId id="263" r:id="rId10"/>
    <p:sldId id="264" r:id="rId11"/>
    <p:sldId id="265" r:id="rId12"/>
    <p:sldId id="266" r:id="rId13"/>
    <p:sldId id="299"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95" r:id="rId35"/>
    <p:sldId id="288" r:id="rId36"/>
    <p:sldId id="289" r:id="rId37"/>
    <p:sldId id="290" r:id="rId38"/>
    <p:sldId id="291" r:id="rId39"/>
    <p:sldId id="287" r:id="rId40"/>
    <p:sldId id="292" r:id="rId41"/>
    <p:sldId id="296" r:id="rId42"/>
    <p:sldId id="293" r:id="rId43"/>
    <p:sldId id="297"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6CD94E-BB54-604A-B2CF-A38B8D2B3740}" type="datetimeFigureOut">
              <a:rPr lang="en-US" smtClean="0"/>
              <a:pPr/>
              <a:t>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6CD94E-BB54-604A-B2CF-A38B8D2B3740}" type="datetimeFigureOut">
              <a:rPr lang="en-US" smtClean="0"/>
              <a:pPr/>
              <a:t>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ED25F-18A8-224F-A42A-2592CE3AF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6CD94E-BB54-604A-B2CF-A38B8D2B3740}" type="datetimeFigureOut">
              <a:rPr lang="en-US" smtClean="0"/>
              <a:pPr/>
              <a:t>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ED25F-18A8-224F-A42A-2592CE3AF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6CD94E-BB54-604A-B2CF-A38B8D2B3740}" type="datetimeFigureOut">
              <a:rPr lang="en-US" smtClean="0"/>
              <a:pPr/>
              <a:t>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ED25F-18A8-224F-A42A-2592CE3AF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6CD94E-BB54-604A-B2CF-A38B8D2B3740}" type="datetimeFigureOut">
              <a:rPr lang="en-US" smtClean="0"/>
              <a:pPr/>
              <a:t>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ED25F-18A8-224F-A42A-2592CE3AF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6CD94E-BB54-604A-B2CF-A38B8D2B3740}" type="datetimeFigureOut">
              <a:rPr lang="en-US" smtClean="0"/>
              <a:pPr/>
              <a:t>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ED25F-18A8-224F-A42A-2592CE3AF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6CD94E-BB54-604A-B2CF-A38B8D2B3740}" type="datetimeFigureOut">
              <a:rPr lang="en-US" smtClean="0"/>
              <a:pPr/>
              <a:t>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CED25F-18A8-224F-A42A-2592CE3AF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6CD94E-BB54-604A-B2CF-A38B8D2B3740}" type="datetimeFigureOut">
              <a:rPr lang="en-US" smtClean="0"/>
              <a:pPr/>
              <a:t>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CED25F-18A8-224F-A42A-2592CE3AF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6CD94E-BB54-604A-B2CF-A38B8D2B3740}" type="datetimeFigureOut">
              <a:rPr lang="en-US" smtClean="0"/>
              <a:pPr/>
              <a:t>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CED25F-18A8-224F-A42A-2592CE3AF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6CD94E-BB54-604A-B2CF-A38B8D2B3740}" type="datetimeFigureOut">
              <a:rPr lang="en-US" smtClean="0"/>
              <a:pPr/>
              <a:t>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ED25F-18A8-224F-A42A-2592CE3AF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6CD94E-BB54-604A-B2CF-A38B8D2B3740}" type="datetimeFigureOut">
              <a:rPr lang="en-US" smtClean="0"/>
              <a:pPr/>
              <a:t>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ED25F-18A8-224F-A42A-2592CE3AF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6CD94E-BB54-604A-B2CF-A38B8D2B3740}" type="datetimeFigureOut">
              <a:rPr lang="en-US" smtClean="0"/>
              <a:pPr/>
              <a:t>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CED25F-18A8-224F-A42A-2592CE3AF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www.saburchill.com/IBbiology/sci_invest/006.html"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www.saburchill.com/IBbiology/graphs/001.html"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hyperlink" Target="http://owl.english.purdue.edu/owl/resource/747/02/" TargetMode="External"/><Relationship Id="rId2" Type="http://schemas.openxmlformats.org/officeDocument/2006/relationships/hyperlink" Target="http://owl.english.purdue.edu/owl/resource/747/07/"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323557"/>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4000" b="1" i="0" u="none" strike="noStrike" cap="none" normalizeH="0" baseline="0" dirty="0" smtClean="0">
                <a:ln>
                  <a:noFill/>
                </a:ln>
                <a:solidFill>
                  <a:schemeClr val="tx2">
                    <a:lumMod val="60000"/>
                    <a:lumOff val="40000"/>
                  </a:schemeClr>
                </a:solidFill>
                <a:effectLst/>
                <a:latin typeface="Arial" pitchFamily="34" charset="0"/>
                <a:ea typeface="Marker Felt"/>
                <a:cs typeface="Times New Roman" pitchFamily="18" charset="0"/>
              </a:rPr>
              <a:t>WRITING A GOOD ESS</a:t>
            </a:r>
            <a:endParaRPr kumimoji="0" lang="en-US" sz="1100" b="0" i="0" u="none" strike="noStrike" cap="none" normalizeH="0" baseline="0" dirty="0" smtClean="0">
              <a:ln>
                <a:noFill/>
              </a:ln>
              <a:solidFill>
                <a:schemeClr val="tx2">
                  <a:lumMod val="60000"/>
                  <a:lumOff val="40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sz="4000" b="1" i="0" u="none" strike="noStrike" cap="none" normalizeH="0" baseline="0" dirty="0" smtClean="0">
                <a:ln>
                  <a:noFill/>
                </a:ln>
                <a:solidFill>
                  <a:schemeClr val="tx2">
                    <a:lumMod val="60000"/>
                    <a:lumOff val="40000"/>
                  </a:schemeClr>
                </a:solidFill>
                <a:effectLst/>
                <a:latin typeface="Arial" pitchFamily="34" charset="0"/>
                <a:ea typeface="Marker Felt"/>
                <a:cs typeface="Times New Roman" pitchFamily="18" charset="0"/>
              </a:rPr>
              <a:t> LAB REPORT</a:t>
            </a:r>
            <a:endParaRPr kumimoji="0" lang="en-AU" sz="1800" b="0" i="0" u="none" strike="noStrike" cap="none" normalizeH="0" baseline="0" dirty="0" smtClean="0">
              <a:ln>
                <a:noFill/>
              </a:ln>
              <a:solidFill>
                <a:schemeClr val="tx2">
                  <a:lumMod val="60000"/>
                  <a:lumOff val="40000"/>
                </a:schemeClr>
              </a:solidFill>
              <a:effectLst/>
              <a:latin typeface="Arial" pitchFamily="34" charset="0"/>
              <a:cs typeface="Arial" pitchFamily="34" charset="0"/>
            </a:endParaRPr>
          </a:p>
        </p:txBody>
      </p:sp>
      <p:pic>
        <p:nvPicPr>
          <p:cNvPr id="3" name="Picture 2" descr="ocean trash.jpg"/>
          <p:cNvPicPr>
            <a:picLocks noChangeAspect="1"/>
          </p:cNvPicPr>
          <p:nvPr/>
        </p:nvPicPr>
        <p:blipFill>
          <a:blip r:embed="rId2"/>
          <a:stretch>
            <a:fillRect/>
          </a:stretch>
        </p:blipFill>
        <p:spPr>
          <a:xfrm>
            <a:off x="0" y="2305050"/>
            <a:ext cx="9144000" cy="45529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0188" y="252648"/>
            <a:ext cx="5626271" cy="2769989"/>
          </a:xfrm>
          <a:prstGeom prst="rect">
            <a:avLst/>
          </a:prstGeom>
        </p:spPr>
        <p:txBody>
          <a:bodyPr wrap="square">
            <a:spAutoFit/>
          </a:bodyPr>
          <a:lstStyle/>
          <a:p>
            <a:pPr lvl="0"/>
            <a:r>
              <a:rPr lang="en-AU" sz="2400" b="1" dirty="0" smtClean="0"/>
              <a:t>ASPECT 3: Plan </a:t>
            </a:r>
            <a:r>
              <a:rPr lang="en-AU" sz="2400" b="1" dirty="0"/>
              <a:t>and write a method/procedure</a:t>
            </a:r>
            <a:endParaRPr lang="en-US" sz="2400" dirty="0"/>
          </a:p>
          <a:p>
            <a:endParaRPr lang="en-AU" u="sng" dirty="0" smtClean="0"/>
          </a:p>
          <a:p>
            <a:r>
              <a:rPr lang="en-AU" u="sng" dirty="0" smtClean="0"/>
              <a:t>Planning </a:t>
            </a:r>
            <a:r>
              <a:rPr lang="en-AU" u="sng" dirty="0"/>
              <a:t>a Method</a:t>
            </a:r>
            <a:endParaRPr lang="en-US" dirty="0"/>
          </a:p>
          <a:p>
            <a:endParaRPr lang="en-AU" dirty="0" smtClean="0"/>
          </a:p>
          <a:p>
            <a:r>
              <a:rPr lang="en-AU" b="1" dirty="0" smtClean="0"/>
              <a:t>Aspect </a:t>
            </a:r>
            <a:r>
              <a:rPr lang="en-AU" b="1" dirty="0"/>
              <a:t>3 </a:t>
            </a:r>
            <a:r>
              <a:rPr lang="en-AU" dirty="0"/>
              <a:t>of Planning assesses your ability to collect </a:t>
            </a:r>
            <a:r>
              <a:rPr lang="en-AU" i="1" dirty="0"/>
              <a:t>sufficient relevant</a:t>
            </a:r>
            <a:r>
              <a:rPr lang="en-AU" dirty="0"/>
              <a:t> data.  The following considerations are important to ensure that you collect enough data and that the data will help to answer your Aim- </a:t>
            </a:r>
            <a:endParaRPr lang="en-US" dirty="0"/>
          </a:p>
        </p:txBody>
      </p:sp>
      <p:sp>
        <p:nvSpPr>
          <p:cNvPr id="3" name="Rectangle 2"/>
          <p:cNvSpPr/>
          <p:nvPr/>
        </p:nvSpPr>
        <p:spPr>
          <a:xfrm>
            <a:off x="519607" y="3033999"/>
            <a:ext cx="4572000" cy="2585323"/>
          </a:xfrm>
          <a:prstGeom prst="rect">
            <a:avLst/>
          </a:prstGeom>
        </p:spPr>
        <p:txBody>
          <a:bodyPr>
            <a:spAutoFit/>
          </a:bodyPr>
          <a:lstStyle/>
          <a:p>
            <a:pPr marL="342900" lvl="0" indent="-342900">
              <a:buFont typeface="+mj-lt"/>
              <a:buAutoNum type="arabicPeriod"/>
            </a:pPr>
            <a:r>
              <a:rPr lang="en-AU" dirty="0" smtClean="0"/>
              <a:t>What </a:t>
            </a:r>
            <a:r>
              <a:rPr lang="en-AU" dirty="0"/>
              <a:t>values of the independent variable should you test?</a:t>
            </a:r>
            <a:endParaRPr lang="en-US" sz="2000" dirty="0"/>
          </a:p>
          <a:p>
            <a:pPr marL="742950" lvl="1" indent="-285750">
              <a:buFont typeface="Arial"/>
              <a:buChar char="•"/>
            </a:pPr>
            <a:r>
              <a:rPr lang="en-AU" i="1" dirty="0"/>
              <a:t>How many</a:t>
            </a:r>
            <a:r>
              <a:rPr lang="en-AU" dirty="0"/>
              <a:t> values should you test? Decide how many values will be needed to show any trend or pattern. Plan for an ideal situation – worry about time constraints later. Usually 5.</a:t>
            </a:r>
            <a:endParaRPr lang="en-US" sz="2000" dirty="0"/>
          </a:p>
          <a:p>
            <a:pPr marL="742950" lvl="1" indent="-285750">
              <a:buFont typeface="Arial"/>
              <a:buChar char="•"/>
            </a:pPr>
            <a:r>
              <a:rPr lang="en-AU" dirty="0"/>
              <a:t>What is an appropriate </a:t>
            </a:r>
            <a:r>
              <a:rPr lang="en-AU" i="1" dirty="0"/>
              <a:t>range</a:t>
            </a:r>
            <a:r>
              <a:rPr lang="en-AU" dirty="0"/>
              <a:t> of values?</a:t>
            </a:r>
            <a:endParaRPr lang="en-US" sz="2000" dirty="0"/>
          </a:p>
        </p:txBody>
      </p:sp>
      <p:sp>
        <p:nvSpPr>
          <p:cNvPr id="4" name="Text Box 1"/>
          <p:cNvSpPr txBox="1">
            <a:spLocks noChangeArrowheads="1"/>
          </p:cNvSpPr>
          <p:nvPr/>
        </p:nvSpPr>
        <p:spPr bwMode="auto">
          <a:xfrm>
            <a:off x="5547348" y="3430825"/>
            <a:ext cx="3227546" cy="3241034"/>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91440" rIns="91440" bIns="9144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0000"/>
                </a:solidFill>
                <a:effectLst/>
                <a:latin typeface="Comic Sans MS" charset="0"/>
                <a:ea typeface="ÇlÇr ñæí©" charset="0"/>
              </a:rPr>
              <a:t>Range of Values </a:t>
            </a:r>
            <a:endParaRPr kumimoji="0" lang="en-US" sz="1600" b="1" i="0" u="none" strike="noStrike" cap="none" normalizeH="0" baseline="0" dirty="0" smtClean="0">
              <a:ln>
                <a:noFill/>
              </a:ln>
              <a:solidFill>
                <a:srgbClr val="FF0000"/>
              </a:solidFill>
              <a:effectLst/>
              <a:latin typeface="Comic Sans MS"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rgbClr val="FF0000"/>
              </a:solidFill>
              <a:effectLst/>
              <a:latin typeface="Comic Sans MS"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Comic Sans MS" charset="0"/>
                <a:ea typeface="ÇlÇr ñæí©" charset="0"/>
              </a:rPr>
              <a:t>You may need to do some research to help you decide</a:t>
            </a:r>
            <a:r>
              <a:rPr kumimoji="0" lang="en-US" sz="1600" b="0" i="0" u="none" strike="noStrike" cap="none" normalizeH="0" baseline="0" dirty="0" smtClean="0">
                <a:ln>
                  <a:noFill/>
                </a:ln>
                <a:solidFill>
                  <a:srgbClr val="FF0000"/>
                </a:solidFill>
                <a:effectLst/>
                <a:latin typeface="Comic Sans MS"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FF0000"/>
              </a:solidFill>
              <a:effectLst/>
              <a:latin typeface="Comic Sans MS"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Comic Sans MS" charset="0"/>
                <a:ea typeface="ÇlÇr ñæí©" charset="0"/>
              </a:rPr>
              <a:t>e.g. if testing acidic rain solutions then you would want to test values around 5.6pH. If you are investigating chemical spills in you might want lower pH values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0"/>
            </a:endParaRPr>
          </a:p>
        </p:txBody>
      </p:sp>
      <p:sp>
        <p:nvSpPr>
          <p:cNvPr id="5" name="Text Box 2"/>
          <p:cNvSpPr txBox="1">
            <a:spLocks noChangeArrowheads="1"/>
          </p:cNvSpPr>
          <p:nvPr/>
        </p:nvSpPr>
        <p:spPr bwMode="auto">
          <a:xfrm>
            <a:off x="6530169" y="534702"/>
            <a:ext cx="2244725" cy="2720931"/>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91440" rIns="91440" bIns="9144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0000"/>
                </a:solidFill>
                <a:effectLst/>
                <a:latin typeface="Comic Sans MS" charset="0"/>
                <a:ea typeface="ÇlÇr ñæí©" charset="0"/>
              </a:rPr>
              <a:t>Number of </a:t>
            </a:r>
            <a:r>
              <a:rPr kumimoji="0" lang="en-US" sz="1400" b="1" i="0" u="none" strike="noStrike" cap="none" normalizeH="0" baseline="0" dirty="0" smtClean="0">
                <a:ln>
                  <a:noFill/>
                </a:ln>
                <a:solidFill>
                  <a:srgbClr val="FF0000"/>
                </a:solidFill>
                <a:effectLst/>
                <a:latin typeface="Comic Sans MS" charset="0"/>
                <a:ea typeface="ÇlÇr ñæí©" charset="0"/>
              </a:rPr>
              <a:t>Values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FF0000"/>
              </a:solidFill>
              <a:effectLst/>
              <a:latin typeface="Comic Sans MS"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Comic Sans MS" charset="0"/>
                <a:ea typeface="ÇlÇr ñæí©" charset="0"/>
              </a:rPr>
              <a:t>If you are looking for a correlation, at least 5 different values are needed (the more the better)</a:t>
            </a:r>
            <a:r>
              <a:rPr kumimoji="0" lang="en-US" sz="1400" b="0" i="0" u="none" strike="noStrike" cap="none" normalizeH="0" baseline="0" dirty="0" smtClean="0">
                <a:ln>
                  <a:noFill/>
                </a:ln>
                <a:solidFill>
                  <a:srgbClr val="FF0000"/>
                </a:solidFill>
                <a:effectLst/>
                <a:latin typeface="Comic Sans MS" charset="0"/>
                <a:ea typeface="ÇlÇr ñæí©" charset="0"/>
              </a:rPr>
              <a:t>.  </a:t>
            </a:r>
            <a:r>
              <a:rPr lang="en-US" sz="1400" dirty="0" smtClean="0">
                <a:solidFill>
                  <a:srgbClr val="FF0000"/>
                </a:solidFill>
                <a:latin typeface="Comic Sans MS" charset="0"/>
                <a:ea typeface="ÇlÇr ñæí©" charset="0"/>
              </a:rPr>
              <a:t>5 </a:t>
            </a:r>
            <a:r>
              <a:rPr kumimoji="0" lang="en-US" sz="1400" b="0" i="0" u="none" strike="noStrike" cap="none" normalizeH="0" baseline="0" dirty="0" smtClean="0">
                <a:ln>
                  <a:noFill/>
                </a:ln>
                <a:solidFill>
                  <a:srgbClr val="FF0000"/>
                </a:solidFill>
                <a:effectLst/>
                <a:latin typeface="Comic Sans MS" charset="0"/>
                <a:ea typeface="ÇlÇr ñæí©" charset="0"/>
              </a:rPr>
              <a:t>X 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FF0000"/>
              </a:solidFill>
              <a:effectLst/>
              <a:latin typeface="Comic Sans MS"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Comic Sans MS" charset="0"/>
                <a:ea typeface="ÇlÇr ñæí©" charset="0"/>
              </a:rPr>
              <a:t>If you are comparing two different situations, 3 values will be sufficient.</a:t>
            </a:r>
            <a:endParaRPr kumimoji="0" lang="en-US" sz="4000" b="0" i="0" u="none" strike="noStrike" cap="none" normalizeH="0" baseline="0" dirty="0">
              <a:ln>
                <a:noFill/>
              </a:ln>
              <a:solidFill>
                <a:schemeClr val="tx1"/>
              </a:solidFill>
              <a:effectLst/>
              <a:latin typeface="Arial" charset="0"/>
              <a:ea typeface="ＭＳ Ｐゴシック" charset="0"/>
            </a:endParaRPr>
          </a:p>
        </p:txBody>
      </p:sp>
      <p:sp>
        <p:nvSpPr>
          <p:cNvPr id="6" name="TextBox 5"/>
          <p:cNvSpPr txBox="1"/>
          <p:nvPr/>
        </p:nvSpPr>
        <p:spPr>
          <a:xfrm>
            <a:off x="0" y="0"/>
            <a:ext cx="3924886" cy="369332"/>
          </a:xfrm>
          <a:prstGeom prst="rect">
            <a:avLst/>
          </a:prstGeom>
          <a:noFill/>
        </p:spPr>
        <p:txBody>
          <a:bodyPr wrap="square" rtlCol="0">
            <a:spAutoFit/>
          </a:bodyPr>
          <a:lstStyle/>
          <a:p>
            <a:r>
              <a:rPr lang="en-US" dirty="0" smtClean="0"/>
              <a:t>Design and Planning (PL)</a:t>
            </a:r>
            <a:endParaRPr lang="en-US" dirty="0"/>
          </a:p>
        </p:txBody>
      </p:sp>
    </p:spTree>
    <p:extLst>
      <p:ext uri="{BB962C8B-B14F-4D97-AF65-F5344CB8AC3E}">
        <p14:creationId xmlns="" xmlns:p14="http://schemas.microsoft.com/office/powerpoint/2010/main" val="919671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7097"/>
            <a:ext cx="7539243" cy="646331"/>
          </a:xfrm>
          <a:prstGeom prst="rect">
            <a:avLst/>
          </a:prstGeom>
        </p:spPr>
        <p:txBody>
          <a:bodyPr wrap="none">
            <a:spAutoFit/>
          </a:bodyPr>
          <a:lstStyle/>
          <a:p>
            <a:r>
              <a:rPr lang="en-US" dirty="0" smtClean="0"/>
              <a:t>Design and Planning (PL) Aspect 3: Developing a Method for Collection of Data</a:t>
            </a:r>
          </a:p>
          <a:p>
            <a:r>
              <a:rPr lang="en-US" dirty="0" smtClean="0"/>
              <a:t> </a:t>
            </a:r>
            <a:endParaRPr lang="en-US" dirty="0"/>
          </a:p>
        </p:txBody>
      </p:sp>
      <p:sp>
        <p:nvSpPr>
          <p:cNvPr id="4" name="Rectangle 3"/>
          <p:cNvSpPr/>
          <p:nvPr/>
        </p:nvSpPr>
        <p:spPr>
          <a:xfrm>
            <a:off x="461215" y="1397675"/>
            <a:ext cx="4572000" cy="4555094"/>
          </a:xfrm>
          <a:prstGeom prst="rect">
            <a:avLst/>
          </a:prstGeom>
        </p:spPr>
        <p:txBody>
          <a:bodyPr>
            <a:spAutoFit/>
          </a:bodyPr>
          <a:lstStyle/>
          <a:p>
            <a:pPr lvl="0"/>
            <a:r>
              <a:rPr lang="en-AU" dirty="0" smtClean="0"/>
              <a:t>2.How </a:t>
            </a:r>
            <a:r>
              <a:rPr lang="en-AU" dirty="0"/>
              <a:t>will you measure your independent and dependent variables?  </a:t>
            </a:r>
            <a:endParaRPr lang="en-US" sz="2000" dirty="0"/>
          </a:p>
          <a:p>
            <a:pPr marL="800100" lvl="1" indent="-342900">
              <a:buFont typeface="+mj-lt"/>
              <a:buAutoNum type="arabicPeriod"/>
            </a:pPr>
            <a:r>
              <a:rPr lang="en-AU" dirty="0"/>
              <a:t>Can you measure it directly (raw data) or do you need measure other values (raw data) and use them to calculate values (processed data) for your independent variable? </a:t>
            </a:r>
            <a:endParaRPr lang="en-AU" dirty="0" smtClean="0"/>
          </a:p>
          <a:p>
            <a:pPr marL="800100" lvl="1" indent="-342900">
              <a:buFont typeface="+mj-lt"/>
              <a:buAutoNum type="arabicPeriod"/>
            </a:pPr>
            <a:r>
              <a:rPr lang="en-AU" dirty="0" smtClean="0"/>
              <a:t>What </a:t>
            </a:r>
            <a:r>
              <a:rPr lang="en-AU" dirty="0"/>
              <a:t>measuring instruments will be best to use? Do you know how to use them?</a:t>
            </a:r>
            <a:endParaRPr lang="en-US" dirty="0"/>
          </a:p>
          <a:p>
            <a:pPr marL="800100" lvl="1" indent="-342900">
              <a:buFont typeface="+mj-lt"/>
              <a:buAutoNum type="arabicPeriod"/>
            </a:pPr>
            <a:r>
              <a:rPr lang="en-AU" dirty="0"/>
              <a:t>What level of precision is required in your measurements?</a:t>
            </a:r>
            <a:endParaRPr lang="en-US" dirty="0"/>
          </a:p>
          <a:p>
            <a:pPr marL="800100" lvl="1" indent="-342900">
              <a:buFont typeface="+mj-lt"/>
              <a:buAutoNum type="arabicPeriod"/>
            </a:pPr>
            <a:r>
              <a:rPr lang="en-AU" dirty="0"/>
              <a:t>What units will you use to record your measurements?</a:t>
            </a:r>
            <a:endParaRPr lang="en-US" dirty="0"/>
          </a:p>
          <a:p>
            <a:pPr lvl="1"/>
            <a:endParaRPr lang="en-AU" dirty="0" smtClean="0"/>
          </a:p>
          <a:p>
            <a:pPr lvl="1"/>
            <a:endParaRPr lang="en-US" sz="2000" dirty="0"/>
          </a:p>
        </p:txBody>
      </p:sp>
    </p:spTree>
    <p:extLst>
      <p:ext uri="{BB962C8B-B14F-4D97-AF65-F5344CB8AC3E}">
        <p14:creationId xmlns="" xmlns:p14="http://schemas.microsoft.com/office/powerpoint/2010/main" val="1256731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7419" y="1203628"/>
            <a:ext cx="4572000" cy="2585323"/>
          </a:xfrm>
          <a:prstGeom prst="rect">
            <a:avLst/>
          </a:prstGeom>
        </p:spPr>
        <p:txBody>
          <a:bodyPr>
            <a:spAutoFit/>
          </a:bodyPr>
          <a:lstStyle/>
          <a:p>
            <a:pPr lvl="0"/>
            <a:r>
              <a:rPr lang="en-AU" dirty="0" smtClean="0"/>
              <a:t>3. How </a:t>
            </a:r>
            <a:r>
              <a:rPr lang="en-AU" dirty="0"/>
              <a:t>may trials or replicates need to be carried out? </a:t>
            </a:r>
            <a:endParaRPr lang="en-US" sz="2000" dirty="0"/>
          </a:p>
          <a:p>
            <a:pPr marL="742950" lvl="1" indent="-285750">
              <a:buFont typeface="Arial"/>
              <a:buChar char="•"/>
            </a:pPr>
            <a:r>
              <a:rPr lang="en-AU" dirty="0"/>
              <a:t>Consider how you are going to process your data </a:t>
            </a:r>
            <a:endParaRPr lang="en-US" sz="2000" dirty="0"/>
          </a:p>
          <a:p>
            <a:pPr marL="742950" lvl="1" indent="-285750">
              <a:buFont typeface="Arial"/>
              <a:buChar char="•"/>
            </a:pPr>
            <a:r>
              <a:rPr lang="en-AU" dirty="0"/>
              <a:t>Now go back and double check that you have collected enough of the right types of measurements. Plan for an ideal situation – worry about time constraints later.</a:t>
            </a:r>
            <a:endParaRPr lang="en-US" sz="2000" dirty="0"/>
          </a:p>
        </p:txBody>
      </p:sp>
      <p:sp>
        <p:nvSpPr>
          <p:cNvPr id="3" name="Text Box 1"/>
          <p:cNvSpPr txBox="1">
            <a:spLocks noChangeArrowheads="1"/>
          </p:cNvSpPr>
          <p:nvPr/>
        </p:nvSpPr>
        <p:spPr bwMode="auto">
          <a:xfrm>
            <a:off x="6170719" y="175191"/>
            <a:ext cx="2973281" cy="49891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91440" rIns="91440" bIns="9144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660066"/>
                </a:solidFill>
                <a:effectLst/>
                <a:latin typeface="Comic Sans MS" charset="0"/>
                <a:ea typeface="ÇlÇr ñæí©" charset="0"/>
              </a:rPr>
              <a:t>Number of Trials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660066"/>
                </a:solidFill>
                <a:effectLst/>
                <a:latin typeface="Comic Sans MS" charset="0"/>
                <a:ea typeface="ÇlÇr ñæí©" charset="0"/>
              </a:rPr>
              <a:t>All systems, because of their complexity and normal variability, require replicate observations and multiple samples of material. </a:t>
            </a:r>
            <a:endParaRPr kumimoji="0" lang="en-US" sz="1600" b="0" i="0" u="none" strike="noStrike" cap="none" normalizeH="0" baseline="0" dirty="0" smtClean="0">
              <a:ln>
                <a:noFill/>
              </a:ln>
              <a:solidFill>
                <a:srgbClr val="660066"/>
              </a:solidFill>
              <a:effectLst/>
              <a:latin typeface="Comic Sans MS"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a:solidFill>
                <a:srgbClr val="660066"/>
              </a:solidFill>
              <a:latin typeface="Comic Sans MS"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660066"/>
                </a:solidFill>
                <a:effectLst/>
                <a:latin typeface="Comic Sans MS" charset="0"/>
                <a:ea typeface="ÇlÇr ñæí©" charset="0"/>
              </a:rPr>
              <a:t>Remember </a:t>
            </a:r>
            <a:r>
              <a:rPr kumimoji="0" lang="en-US" sz="1600" b="0" i="0" u="none" strike="noStrike" cap="none" normalizeH="0" baseline="0" dirty="0">
                <a:ln>
                  <a:noFill/>
                </a:ln>
                <a:solidFill>
                  <a:srgbClr val="660066"/>
                </a:solidFill>
                <a:effectLst/>
                <a:latin typeface="Comic Sans MS" charset="0"/>
                <a:ea typeface="ÇlÇr ñæí©" charset="0"/>
              </a:rPr>
              <a:t>that a </a:t>
            </a:r>
            <a:r>
              <a:rPr kumimoji="0" lang="en-US" sz="1600" b="1" i="0" u="none" strike="noStrike" cap="none" normalizeH="0" baseline="0" dirty="0">
                <a:ln>
                  <a:noFill/>
                </a:ln>
                <a:solidFill>
                  <a:srgbClr val="660066"/>
                </a:solidFill>
                <a:effectLst/>
                <a:latin typeface="Comic Sans MS" charset="0"/>
                <a:ea typeface="ÇlÇr ñæí©" charset="0"/>
              </a:rPr>
              <a:t>minimum</a:t>
            </a:r>
            <a:r>
              <a:rPr kumimoji="0" lang="en-US" sz="1600" b="0" i="0" u="none" strike="noStrike" cap="none" normalizeH="0" baseline="0" dirty="0">
                <a:ln>
                  <a:noFill/>
                </a:ln>
                <a:solidFill>
                  <a:srgbClr val="660066"/>
                </a:solidFill>
                <a:effectLst/>
                <a:latin typeface="Comic Sans MS" charset="0"/>
                <a:ea typeface="ÇlÇr ñæí©" charset="0"/>
              </a:rPr>
              <a:t> of 5 values is needed for calculating means and standard deviations. </a:t>
            </a:r>
            <a:endParaRPr kumimoji="0" lang="en-US" sz="1600" b="0" i="0" u="none" strike="noStrike" cap="none" normalizeH="0" baseline="0" dirty="0" smtClean="0">
              <a:ln>
                <a:noFill/>
              </a:ln>
              <a:solidFill>
                <a:srgbClr val="660066"/>
              </a:solidFill>
              <a:effectLst/>
              <a:latin typeface="Comic Sans MS"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a:solidFill>
                <a:srgbClr val="660066"/>
              </a:solidFill>
              <a:latin typeface="Comic Sans MS"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ＭＳ Ｐゴシック" charset="0"/>
              </a:rPr>
              <a:t>WE</a:t>
            </a:r>
            <a:r>
              <a:rPr kumimoji="0" lang="en-US" sz="2400" b="0" i="0" u="none" strike="noStrike" cap="none" normalizeH="0" dirty="0" smtClean="0">
                <a:ln>
                  <a:noFill/>
                </a:ln>
                <a:solidFill>
                  <a:schemeClr val="tx1"/>
                </a:solidFill>
                <a:effectLst/>
                <a:latin typeface="Arial" charset="0"/>
                <a:ea typeface="ＭＳ Ｐゴシック" charset="0"/>
              </a:rPr>
              <a:t> CALL THIS THE 5 X 5</a:t>
            </a:r>
            <a:endParaRPr kumimoji="0" lang="en-US" sz="2400" b="0" i="0" u="none" strike="noStrike" cap="none" normalizeH="0" baseline="0" dirty="0">
              <a:ln>
                <a:noFill/>
              </a:ln>
              <a:solidFill>
                <a:schemeClr val="tx1"/>
              </a:solidFill>
              <a:effectLst/>
              <a:latin typeface="Arial" charset="0"/>
              <a:ea typeface="ＭＳ Ｐゴシック" charset="0"/>
            </a:endParaRPr>
          </a:p>
        </p:txBody>
      </p:sp>
      <p:sp>
        <p:nvSpPr>
          <p:cNvPr id="4" name="Rectangle 3"/>
          <p:cNvSpPr/>
          <p:nvPr/>
        </p:nvSpPr>
        <p:spPr>
          <a:xfrm>
            <a:off x="-1" y="3299"/>
            <a:ext cx="6170719" cy="1200329"/>
          </a:xfrm>
          <a:prstGeom prst="rect">
            <a:avLst/>
          </a:prstGeom>
        </p:spPr>
        <p:txBody>
          <a:bodyPr wrap="square">
            <a:spAutoFit/>
          </a:bodyPr>
          <a:lstStyle/>
          <a:p>
            <a:r>
              <a:rPr lang="en-US" dirty="0" smtClean="0"/>
              <a:t>Design and Planning (PL) Aspect 3: Developing a Method for Collection of Data</a:t>
            </a:r>
          </a:p>
          <a:p>
            <a:r>
              <a:rPr lang="en-US" dirty="0" smtClean="0"/>
              <a:t>	</a:t>
            </a:r>
          </a:p>
          <a:p>
            <a:r>
              <a:rPr lang="en-US" dirty="0" smtClean="0"/>
              <a:t>    </a:t>
            </a:r>
            <a:endParaRPr lang="en-US" dirty="0"/>
          </a:p>
        </p:txBody>
      </p:sp>
      <p:graphicFrame>
        <p:nvGraphicFramePr>
          <p:cNvPr id="6" name="Table 5"/>
          <p:cNvGraphicFramePr>
            <a:graphicFrameLocks noGrp="1"/>
          </p:cNvGraphicFramePr>
          <p:nvPr>
            <p:extLst>
              <p:ext uri="{D42A27DB-BD31-4B8C-83A1-F6EECF244321}">
                <p14:modId xmlns="" xmlns:p14="http://schemas.microsoft.com/office/powerpoint/2010/main" val="2884256632"/>
              </p:ext>
            </p:extLst>
          </p:nvPr>
        </p:nvGraphicFramePr>
        <p:xfrm>
          <a:off x="239350" y="4077269"/>
          <a:ext cx="6096000" cy="2489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en-US" dirty="0" smtClean="0"/>
                        <a:t>CONTROL GROUP</a:t>
                      </a:r>
                      <a:endParaRPr lang="en-US" dirty="0"/>
                    </a:p>
                  </a:txBody>
                  <a:tcPr/>
                </a:tc>
                <a:tc>
                  <a:txBody>
                    <a:bodyPr/>
                    <a:lstStyle/>
                    <a:p>
                      <a:r>
                        <a:rPr lang="en-US" dirty="0" smtClean="0"/>
                        <a:t>GROUP 1</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GROUP 2</a:t>
                      </a:r>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GROUP 3</a:t>
                      </a:r>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GROUP 4</a:t>
                      </a:r>
                    </a:p>
                    <a:p>
                      <a:endParaRPr lang="en-US" dirty="0"/>
                    </a:p>
                  </a:txBody>
                  <a:tcPr/>
                </a:tc>
              </a:tr>
              <a:tr h="370840">
                <a:tc>
                  <a:txBody>
                    <a:bodyPr/>
                    <a:lstStyle/>
                    <a:p>
                      <a:r>
                        <a:rPr lang="en-US" dirty="0" smtClean="0"/>
                        <a:t>SAMPLE 1</a:t>
                      </a:r>
                      <a:endParaRPr lang="en-US" dirty="0"/>
                    </a:p>
                  </a:txBody>
                  <a:tcPr/>
                </a:tc>
                <a:tc>
                  <a:txBody>
                    <a:bodyPr/>
                    <a:lstStyle/>
                    <a:p>
                      <a:r>
                        <a:rPr lang="en-US" dirty="0" smtClean="0"/>
                        <a:t>SAMPLE 1</a:t>
                      </a:r>
                      <a:endParaRPr lang="en-US" dirty="0"/>
                    </a:p>
                  </a:txBody>
                  <a:tcPr/>
                </a:tc>
                <a:tc>
                  <a:txBody>
                    <a:bodyPr/>
                    <a:lstStyle/>
                    <a:p>
                      <a:r>
                        <a:rPr lang="en-US" dirty="0" smtClean="0"/>
                        <a:t>SAMPLE 1</a:t>
                      </a:r>
                      <a:endParaRPr lang="en-US" dirty="0"/>
                    </a:p>
                  </a:txBody>
                  <a:tcPr/>
                </a:tc>
                <a:tc>
                  <a:txBody>
                    <a:bodyPr/>
                    <a:lstStyle/>
                    <a:p>
                      <a:r>
                        <a:rPr lang="en-US" dirty="0" smtClean="0"/>
                        <a:t>SAMPLE 1</a:t>
                      </a:r>
                      <a:endParaRPr lang="en-US" dirty="0"/>
                    </a:p>
                  </a:txBody>
                  <a:tcPr/>
                </a:tc>
                <a:tc>
                  <a:txBody>
                    <a:bodyPr/>
                    <a:lstStyle/>
                    <a:p>
                      <a:r>
                        <a:rPr lang="en-US" dirty="0" smtClean="0"/>
                        <a:t>SAMPLE 1</a:t>
                      </a:r>
                      <a:endParaRPr lang="en-US" dirty="0"/>
                    </a:p>
                  </a:txBody>
                  <a:tcPr/>
                </a:tc>
              </a:tr>
              <a:tr h="370840">
                <a:tc>
                  <a:txBody>
                    <a:bodyPr/>
                    <a:lstStyle/>
                    <a:p>
                      <a:r>
                        <a:rPr lang="en-US" dirty="0" smtClean="0"/>
                        <a:t>SAMPLE 2</a:t>
                      </a:r>
                      <a:endParaRPr lang="en-US" dirty="0"/>
                    </a:p>
                  </a:txBody>
                  <a:tcPr/>
                </a:tc>
                <a:tc>
                  <a:txBody>
                    <a:bodyPr/>
                    <a:lstStyle/>
                    <a:p>
                      <a:r>
                        <a:rPr lang="en-US" dirty="0" smtClean="0"/>
                        <a:t>SAMPLE 2</a:t>
                      </a:r>
                      <a:endParaRPr lang="en-US" dirty="0"/>
                    </a:p>
                  </a:txBody>
                  <a:tcPr/>
                </a:tc>
                <a:tc>
                  <a:txBody>
                    <a:bodyPr/>
                    <a:lstStyle/>
                    <a:p>
                      <a:r>
                        <a:rPr lang="en-US" dirty="0" smtClean="0"/>
                        <a:t>SAMPLE 2</a:t>
                      </a:r>
                      <a:endParaRPr lang="en-US" dirty="0"/>
                    </a:p>
                  </a:txBody>
                  <a:tcPr/>
                </a:tc>
                <a:tc>
                  <a:txBody>
                    <a:bodyPr/>
                    <a:lstStyle/>
                    <a:p>
                      <a:r>
                        <a:rPr lang="en-US" dirty="0" smtClean="0"/>
                        <a:t>SAMPLE 2</a:t>
                      </a:r>
                      <a:endParaRPr lang="en-US" dirty="0"/>
                    </a:p>
                  </a:txBody>
                  <a:tcPr/>
                </a:tc>
                <a:tc>
                  <a:txBody>
                    <a:bodyPr/>
                    <a:lstStyle/>
                    <a:p>
                      <a:r>
                        <a:rPr lang="en-US" dirty="0" smtClean="0"/>
                        <a:t>SAMPLE 2</a:t>
                      </a:r>
                      <a:endParaRPr lang="en-US" dirty="0"/>
                    </a:p>
                  </a:txBody>
                  <a:tcPr/>
                </a:tc>
              </a:tr>
              <a:tr h="370840">
                <a:tc>
                  <a:txBody>
                    <a:bodyPr/>
                    <a:lstStyle/>
                    <a:p>
                      <a:r>
                        <a:rPr lang="en-US" dirty="0" smtClean="0"/>
                        <a:t>SAMPLE 3</a:t>
                      </a:r>
                      <a:endParaRPr lang="en-US" dirty="0"/>
                    </a:p>
                  </a:txBody>
                  <a:tcPr/>
                </a:tc>
                <a:tc>
                  <a:txBody>
                    <a:bodyPr/>
                    <a:lstStyle/>
                    <a:p>
                      <a:r>
                        <a:rPr lang="en-US" dirty="0" smtClean="0"/>
                        <a:t>SAMPLE 3</a:t>
                      </a:r>
                      <a:endParaRPr lang="en-US" dirty="0"/>
                    </a:p>
                  </a:txBody>
                  <a:tcPr/>
                </a:tc>
                <a:tc>
                  <a:txBody>
                    <a:bodyPr/>
                    <a:lstStyle/>
                    <a:p>
                      <a:r>
                        <a:rPr lang="en-US" dirty="0" smtClean="0"/>
                        <a:t>SAMPLE 3</a:t>
                      </a:r>
                      <a:endParaRPr lang="en-US" dirty="0"/>
                    </a:p>
                  </a:txBody>
                  <a:tcPr/>
                </a:tc>
                <a:tc>
                  <a:txBody>
                    <a:bodyPr/>
                    <a:lstStyle/>
                    <a:p>
                      <a:r>
                        <a:rPr lang="en-US" dirty="0" smtClean="0"/>
                        <a:t>SAMPLE 3</a:t>
                      </a:r>
                      <a:endParaRPr lang="en-US" dirty="0"/>
                    </a:p>
                  </a:txBody>
                  <a:tcPr/>
                </a:tc>
                <a:tc>
                  <a:txBody>
                    <a:bodyPr/>
                    <a:lstStyle/>
                    <a:p>
                      <a:r>
                        <a:rPr lang="en-US" dirty="0" smtClean="0"/>
                        <a:t>SAMPLE 3</a:t>
                      </a:r>
                      <a:endParaRPr lang="en-US" dirty="0"/>
                    </a:p>
                  </a:txBody>
                  <a:tcPr/>
                </a:tc>
              </a:tr>
              <a:tr h="370840">
                <a:tc>
                  <a:txBody>
                    <a:bodyPr/>
                    <a:lstStyle/>
                    <a:p>
                      <a:r>
                        <a:rPr lang="en-US" dirty="0" smtClean="0"/>
                        <a:t>SAMPLE 4</a:t>
                      </a:r>
                    </a:p>
                  </a:txBody>
                  <a:tcPr/>
                </a:tc>
                <a:tc>
                  <a:txBody>
                    <a:bodyPr/>
                    <a:lstStyle/>
                    <a:p>
                      <a:r>
                        <a:rPr lang="en-US" dirty="0" smtClean="0"/>
                        <a:t>SAMPLE 4</a:t>
                      </a:r>
                    </a:p>
                  </a:txBody>
                  <a:tcPr/>
                </a:tc>
                <a:tc>
                  <a:txBody>
                    <a:bodyPr/>
                    <a:lstStyle/>
                    <a:p>
                      <a:r>
                        <a:rPr lang="en-US" dirty="0" smtClean="0"/>
                        <a:t>SAMPLE 4</a:t>
                      </a:r>
                    </a:p>
                  </a:txBody>
                  <a:tcPr/>
                </a:tc>
                <a:tc>
                  <a:txBody>
                    <a:bodyPr/>
                    <a:lstStyle/>
                    <a:p>
                      <a:r>
                        <a:rPr lang="en-US" dirty="0" smtClean="0"/>
                        <a:t>SAMPLE 4</a:t>
                      </a:r>
                    </a:p>
                  </a:txBody>
                  <a:tcPr/>
                </a:tc>
                <a:tc>
                  <a:txBody>
                    <a:bodyPr/>
                    <a:lstStyle/>
                    <a:p>
                      <a:r>
                        <a:rPr lang="en-US" dirty="0" smtClean="0"/>
                        <a:t>SAMPLE 4</a:t>
                      </a:r>
                    </a:p>
                  </a:txBody>
                  <a:tcPr/>
                </a:tc>
              </a:tr>
              <a:tr h="0">
                <a:tc>
                  <a:txBody>
                    <a:bodyPr/>
                    <a:lstStyle/>
                    <a:p>
                      <a:r>
                        <a:rPr lang="en-US" dirty="0" smtClean="0"/>
                        <a:t>SAMPLE 5</a:t>
                      </a:r>
                      <a:endParaRPr lang="en-US" dirty="0"/>
                    </a:p>
                  </a:txBody>
                  <a:tcPr/>
                </a:tc>
                <a:tc>
                  <a:txBody>
                    <a:bodyPr/>
                    <a:lstStyle/>
                    <a:p>
                      <a:r>
                        <a:rPr lang="en-US" dirty="0" smtClean="0"/>
                        <a:t>SAMPLE 5</a:t>
                      </a:r>
                      <a:endParaRPr lang="en-US" dirty="0"/>
                    </a:p>
                  </a:txBody>
                  <a:tcPr/>
                </a:tc>
                <a:tc>
                  <a:txBody>
                    <a:bodyPr/>
                    <a:lstStyle/>
                    <a:p>
                      <a:r>
                        <a:rPr lang="en-US" dirty="0" smtClean="0"/>
                        <a:t>SAMPLE 5</a:t>
                      </a:r>
                      <a:endParaRPr lang="en-US" dirty="0"/>
                    </a:p>
                  </a:txBody>
                  <a:tcPr/>
                </a:tc>
                <a:tc>
                  <a:txBody>
                    <a:bodyPr/>
                    <a:lstStyle/>
                    <a:p>
                      <a:r>
                        <a:rPr lang="en-US" dirty="0" smtClean="0"/>
                        <a:t>SAMPLE 5</a:t>
                      </a:r>
                      <a:endParaRPr lang="en-US" dirty="0"/>
                    </a:p>
                  </a:txBody>
                  <a:tcPr/>
                </a:tc>
                <a:tc>
                  <a:txBody>
                    <a:bodyPr/>
                    <a:lstStyle/>
                    <a:p>
                      <a:r>
                        <a:rPr lang="en-US" dirty="0" smtClean="0"/>
                        <a:t>SAMPLE 5</a:t>
                      </a:r>
                      <a:endParaRPr lang="en-US" dirty="0"/>
                    </a:p>
                  </a:txBody>
                  <a:tcPr/>
                </a:tc>
              </a:tr>
            </a:tbl>
          </a:graphicData>
        </a:graphic>
      </p:graphicFrame>
    </p:spTree>
    <p:extLst>
      <p:ext uri="{BB962C8B-B14F-4D97-AF65-F5344CB8AC3E}">
        <p14:creationId xmlns="" xmlns:p14="http://schemas.microsoft.com/office/powerpoint/2010/main" val="2071031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1"/>
          <p:cNvSpPr>
            <a:spLocks noChangeArrowheads="1"/>
          </p:cNvSpPr>
          <p:nvPr/>
        </p:nvSpPr>
        <p:spPr bwMode="auto">
          <a:xfrm>
            <a:off x="0" y="2192163"/>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buFontTx/>
              <a:buAutoNum type="romanUcPeriod"/>
              <a:tabLst>
                <a:tab pos="914400" algn="l"/>
              </a:tabLst>
            </a:pPr>
            <a:r>
              <a:rPr kumimoji="0" lang="en-US" sz="24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Experimental and Control Group (if appropriate)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_____The control group should have no changed variable and should be used to compare with the experimental group.</a:t>
            </a: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lang="en-US" sz="2400" i="1"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a:t>
            </a:r>
            <a:r>
              <a:rPr kumimoji="0" lang="en-US"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Experimental group should be the setup that has the changed variables (</a:t>
            </a:r>
            <a:r>
              <a:rPr kumimoji="0" lang="en-US" sz="24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mv</a:t>
            </a:r>
            <a:r>
              <a:rPr kumimoji="0" lang="en-US"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849441" y="464234"/>
            <a:ext cx="7225413" cy="1384995"/>
          </a:xfrm>
          <a:prstGeom prst="rect">
            <a:avLst/>
          </a:prstGeom>
        </p:spPr>
        <p:txBody>
          <a:bodyPr wrap="square">
            <a:spAutoFit/>
          </a:bodyPr>
          <a:lstStyle/>
          <a:p>
            <a:r>
              <a:rPr lang="en-US" sz="2800" dirty="0" smtClean="0"/>
              <a:t>Design and Planning (PL) 	Aspect 3: Developing a Method for Collection of Data</a:t>
            </a:r>
          </a:p>
          <a:p>
            <a:endParaRPr lang="en-US" sz="2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205" y="1354311"/>
            <a:ext cx="6604355" cy="2862323"/>
          </a:xfrm>
          <a:prstGeom prst="rect">
            <a:avLst/>
          </a:prstGeom>
        </p:spPr>
        <p:txBody>
          <a:bodyPr wrap="square">
            <a:spAutoFit/>
          </a:bodyPr>
          <a:lstStyle/>
          <a:p>
            <a:pPr lvl="0"/>
            <a:r>
              <a:rPr lang="en-AU" dirty="0" smtClean="0"/>
              <a:t>4. CALIBRATE YOUR INSTRAMENTS:</a:t>
            </a:r>
          </a:p>
          <a:p>
            <a:pPr lvl="0"/>
            <a:r>
              <a:rPr lang="en-AU" dirty="0" smtClean="0"/>
              <a:t>Will </a:t>
            </a:r>
            <a:r>
              <a:rPr lang="en-AU" dirty="0"/>
              <a:t>any calibration of equipment need to be carried out to avoid any errors and uncertainties in taking measurements? </a:t>
            </a:r>
            <a:endParaRPr lang="en-AU" dirty="0" smtClean="0"/>
          </a:p>
          <a:p>
            <a:pPr lvl="0"/>
            <a:endParaRPr lang="en-AU" dirty="0"/>
          </a:p>
          <a:p>
            <a:pPr lvl="0"/>
            <a:r>
              <a:rPr lang="en-AU" dirty="0" smtClean="0"/>
              <a:t>How </a:t>
            </a:r>
            <a:r>
              <a:rPr lang="en-AU" dirty="0"/>
              <a:t>will this be done</a:t>
            </a:r>
            <a:r>
              <a:rPr lang="en-AU" dirty="0" smtClean="0"/>
              <a:t>?</a:t>
            </a:r>
          </a:p>
          <a:p>
            <a:pPr lvl="0"/>
            <a:endParaRPr lang="en-AU" dirty="0"/>
          </a:p>
          <a:p>
            <a:pPr lvl="0"/>
            <a:r>
              <a:rPr lang="en-AU" dirty="0" smtClean="0"/>
              <a:t>ALL verier probes will need to be calibrated prior to any experiment.</a:t>
            </a:r>
          </a:p>
          <a:p>
            <a:pPr lvl="0"/>
            <a:endParaRPr lang="en-AU" dirty="0"/>
          </a:p>
          <a:p>
            <a:pPr lvl="0"/>
            <a:r>
              <a:rPr lang="en-AU" dirty="0" smtClean="0"/>
              <a:t>Furthermore, You have to set the data collection software to your specifications, manually.  You can not use the automatic scale.</a:t>
            </a:r>
            <a:endParaRPr lang="en-US" dirty="0"/>
          </a:p>
        </p:txBody>
      </p:sp>
      <p:sp>
        <p:nvSpPr>
          <p:cNvPr id="5" name="Rectangle 4"/>
          <p:cNvSpPr/>
          <p:nvPr/>
        </p:nvSpPr>
        <p:spPr>
          <a:xfrm>
            <a:off x="242239" y="200583"/>
            <a:ext cx="7776345" cy="1200329"/>
          </a:xfrm>
          <a:prstGeom prst="rect">
            <a:avLst/>
          </a:prstGeom>
        </p:spPr>
        <p:txBody>
          <a:bodyPr wrap="square">
            <a:spAutoFit/>
          </a:bodyPr>
          <a:lstStyle/>
          <a:p>
            <a:r>
              <a:rPr lang="en-US" dirty="0" smtClean="0"/>
              <a:t>Design and Planning (PL) 	Aspect 3: Developing a Method for Collection of Data</a:t>
            </a:r>
          </a:p>
          <a:p>
            <a:endParaRPr lang="en-US" dirty="0" smtClean="0"/>
          </a:p>
          <a:p>
            <a:r>
              <a:rPr lang="en-US" dirty="0" smtClean="0"/>
              <a:t>    </a:t>
            </a:r>
            <a:endParaRPr lang="en-US" dirty="0"/>
          </a:p>
        </p:txBody>
      </p:sp>
    </p:spTree>
    <p:extLst>
      <p:ext uri="{BB962C8B-B14F-4D97-AF65-F5344CB8AC3E}">
        <p14:creationId xmlns="" xmlns:p14="http://schemas.microsoft.com/office/powerpoint/2010/main" val="1934463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437" y="668486"/>
            <a:ext cx="6858000" cy="6057045"/>
          </a:xfrm>
          <a:prstGeom prst="rect">
            <a:avLst/>
          </a:prstGeom>
        </p:spPr>
        <p:txBody>
          <a:bodyPr wrap="square">
            <a:spAutoFit/>
          </a:bodyPr>
          <a:lstStyle/>
          <a:p>
            <a:r>
              <a:rPr lang="en-AU" u="sng" dirty="0"/>
              <a:t>Write the Procedure</a:t>
            </a:r>
            <a:endParaRPr lang="en-US" dirty="0"/>
          </a:p>
          <a:p>
            <a:r>
              <a:rPr lang="en-AU" b="1" dirty="0"/>
              <a:t>A clear, easy to follow method is necessary to achieve a “2” on Aspects 2 and 3. </a:t>
            </a:r>
            <a:endParaRPr lang="en-AU" b="1" dirty="0" smtClean="0"/>
          </a:p>
          <a:p>
            <a:endParaRPr lang="en-US" b="1" dirty="0"/>
          </a:p>
          <a:p>
            <a:r>
              <a:rPr lang="en-AU" dirty="0"/>
              <a:t>Think about method you have seen and what information </a:t>
            </a:r>
            <a:r>
              <a:rPr lang="en-AU" b="1" dirty="0"/>
              <a:t>you</a:t>
            </a:r>
            <a:r>
              <a:rPr lang="en-AU" dirty="0"/>
              <a:t> like to have! Someone (who has not done the experiment before) should be able to follow your procedure and obtain similar results. </a:t>
            </a:r>
            <a:endParaRPr lang="en-US" dirty="0"/>
          </a:p>
          <a:p>
            <a:r>
              <a:rPr lang="en-AU" dirty="0"/>
              <a:t> </a:t>
            </a:r>
            <a:endParaRPr lang="en-US" dirty="0"/>
          </a:p>
          <a:p>
            <a:r>
              <a:rPr lang="en-AU" dirty="0"/>
              <a:t>The following features contribute to writing a good method.</a:t>
            </a:r>
            <a:endParaRPr lang="en-US" dirty="0"/>
          </a:p>
          <a:p>
            <a:pPr marL="285750" lvl="0" indent="-285750">
              <a:lnSpc>
                <a:spcPct val="140000"/>
              </a:lnSpc>
              <a:buFont typeface="Arial"/>
              <a:buChar char="•"/>
            </a:pPr>
            <a:r>
              <a:rPr lang="en-AU" dirty="0"/>
              <a:t>The method can be written as instructions like a </a:t>
            </a:r>
            <a:r>
              <a:rPr lang="en-AU" dirty="0" smtClean="0"/>
              <a:t>recipe</a:t>
            </a:r>
            <a:endParaRPr lang="en-US" dirty="0"/>
          </a:p>
          <a:p>
            <a:pPr marL="285750" lvl="0" indent="-285750">
              <a:lnSpc>
                <a:spcPct val="140000"/>
              </a:lnSpc>
              <a:buFont typeface="Arial"/>
              <a:buChar char="•"/>
            </a:pPr>
            <a:r>
              <a:rPr lang="en-AU" dirty="0"/>
              <a:t>Do not begin with “Gather all of the materials” … it is kind of a given that you will do this!!</a:t>
            </a:r>
            <a:endParaRPr lang="en-US" dirty="0"/>
          </a:p>
          <a:p>
            <a:pPr marL="285750" lvl="0" indent="-285750">
              <a:lnSpc>
                <a:spcPct val="140000"/>
              </a:lnSpc>
              <a:buFont typeface="Arial"/>
              <a:buChar char="•"/>
            </a:pPr>
            <a:r>
              <a:rPr lang="en-AU" dirty="0"/>
              <a:t>Use numbered steps (rather than paragraphs). </a:t>
            </a:r>
            <a:endParaRPr lang="en-US" dirty="0"/>
          </a:p>
          <a:p>
            <a:pPr marL="285750" lvl="0" indent="-285750">
              <a:lnSpc>
                <a:spcPct val="140000"/>
              </a:lnSpc>
              <a:buFont typeface="Arial"/>
              <a:buChar char="•"/>
            </a:pPr>
            <a:r>
              <a:rPr lang="en-AU" dirty="0"/>
              <a:t>Use a diagram if possible to show how to set up any equipment. Then you can say “Set up the equipment as shown in the diagram”. This would save you writing a lot of words.</a:t>
            </a:r>
            <a:endParaRPr lang="en-US" dirty="0"/>
          </a:p>
          <a:p>
            <a:pPr marL="285750" lvl="0" indent="-285750">
              <a:lnSpc>
                <a:spcPct val="140000"/>
              </a:lnSpc>
              <a:buFont typeface="Arial"/>
              <a:buChar char="•"/>
            </a:pPr>
            <a:r>
              <a:rPr lang="en-AU" dirty="0"/>
              <a:t>Specify what will be measured (and the units to be used)</a:t>
            </a:r>
            <a:endParaRPr lang="en-US" dirty="0"/>
          </a:p>
          <a:p>
            <a:pPr marL="285750" lvl="0" indent="-285750">
              <a:lnSpc>
                <a:spcPct val="140000"/>
              </a:lnSpc>
              <a:buFont typeface="Arial"/>
              <a:buChar char="•"/>
            </a:pPr>
            <a:r>
              <a:rPr lang="en-AU" dirty="0"/>
              <a:t>Include details of how you will measure values </a:t>
            </a:r>
            <a:endParaRPr lang="en-US" dirty="0"/>
          </a:p>
        </p:txBody>
      </p:sp>
      <p:sp>
        <p:nvSpPr>
          <p:cNvPr id="3" name="Rectangle 2"/>
          <p:cNvSpPr/>
          <p:nvPr/>
        </p:nvSpPr>
        <p:spPr>
          <a:xfrm>
            <a:off x="0" y="0"/>
            <a:ext cx="7596554" cy="1200329"/>
          </a:xfrm>
          <a:prstGeom prst="rect">
            <a:avLst/>
          </a:prstGeom>
        </p:spPr>
        <p:txBody>
          <a:bodyPr wrap="square">
            <a:spAutoFit/>
          </a:bodyPr>
          <a:lstStyle/>
          <a:p>
            <a:r>
              <a:rPr lang="en-US" dirty="0" smtClean="0"/>
              <a:t>Design and Planning (PL) 	Aspect 3: Developing a Method for Collection of Data</a:t>
            </a:r>
          </a:p>
          <a:p>
            <a:endParaRPr lang="en-US" dirty="0" smtClean="0"/>
          </a:p>
          <a:p>
            <a:r>
              <a:rPr lang="en-US" dirty="0" smtClean="0"/>
              <a:t>    </a:t>
            </a:r>
            <a:endParaRPr lang="en-US" dirty="0"/>
          </a:p>
        </p:txBody>
      </p:sp>
    </p:spTree>
    <p:extLst>
      <p:ext uri="{BB962C8B-B14F-4D97-AF65-F5344CB8AC3E}">
        <p14:creationId xmlns="" xmlns:p14="http://schemas.microsoft.com/office/powerpoint/2010/main" val="2010904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2136148" y="178490"/>
            <a:ext cx="3733038" cy="369332"/>
          </a:xfrm>
          <a:prstGeom prst="rect">
            <a:avLst/>
          </a:prstGeom>
        </p:spPr>
        <p:txBody>
          <a:bodyPr wrap="none">
            <a:spAutoFit/>
          </a:bodyPr>
          <a:lstStyle/>
          <a:p>
            <a:r>
              <a:rPr lang="en-AU" b="1" dirty="0"/>
              <a:t>DATA COLLECTION AND PROCESSING</a:t>
            </a:r>
            <a:r>
              <a:rPr lang="en-US" dirty="0" smtClean="0">
                <a:effectLst/>
              </a:rPr>
              <a:t> </a:t>
            </a:r>
            <a:endParaRPr lang="en-US" dirty="0"/>
          </a:p>
        </p:txBody>
      </p:sp>
      <p:sp>
        <p:nvSpPr>
          <p:cNvPr id="3" name="Text Box 1"/>
          <p:cNvSpPr txBox="1">
            <a:spLocks noChangeArrowheads="1"/>
          </p:cNvSpPr>
          <p:nvPr/>
        </p:nvSpPr>
        <p:spPr bwMode="auto">
          <a:xfrm>
            <a:off x="1308100" y="1031875"/>
            <a:ext cx="6049435" cy="10223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91440" rIns="91440" bIns="9144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6600"/>
                </a:solidFill>
                <a:effectLst/>
                <a:latin typeface="Comic Sans MS" charset="0"/>
                <a:ea typeface="ÇlÇr ñæí©" charset="0"/>
              </a:rPr>
              <a:t>RAW DATA</a:t>
            </a:r>
            <a:r>
              <a:rPr kumimoji="0" lang="en-US" sz="1600" b="0" i="0" u="none" strike="noStrike" cap="none" normalizeH="0" baseline="0" dirty="0">
                <a:ln>
                  <a:noFill/>
                </a:ln>
                <a:solidFill>
                  <a:srgbClr val="FF6600"/>
                </a:solidFill>
                <a:effectLst/>
                <a:latin typeface="Comic Sans MS" charset="0"/>
                <a:ea typeface="ÇlÇr ñæí©" charset="0"/>
              </a:rPr>
              <a:t> refers to the values obtained from the measuring instruments exactly as they were shown. Once you do any addition, subtraction, multiplication or division then it becomes </a:t>
            </a:r>
            <a:r>
              <a:rPr kumimoji="0" lang="en-US" sz="1600" b="1" i="0" u="none" strike="noStrike" cap="none" normalizeH="0" baseline="0" dirty="0">
                <a:ln>
                  <a:noFill/>
                </a:ln>
                <a:solidFill>
                  <a:srgbClr val="FF6600"/>
                </a:solidFill>
                <a:effectLst/>
                <a:latin typeface="Comic Sans MS" charset="0"/>
                <a:ea typeface="ÇlÇr ñæí©" charset="0"/>
              </a:rPr>
              <a:t>PROCESSED DATA</a:t>
            </a:r>
            <a:r>
              <a:rPr kumimoji="0" lang="en-US" sz="1600" b="0" i="0" u="none" strike="noStrike" cap="none" normalizeH="0" baseline="0" dirty="0">
                <a:ln>
                  <a:noFill/>
                </a:ln>
                <a:solidFill>
                  <a:srgbClr val="FF6600"/>
                </a:solidFill>
                <a:effectLst/>
                <a:latin typeface="Comic Sans MS"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0"/>
            </a:endParaRPr>
          </a:p>
        </p:txBody>
      </p:sp>
      <p:sp>
        <p:nvSpPr>
          <p:cNvPr id="4" name="TextBox 3"/>
          <p:cNvSpPr txBox="1"/>
          <p:nvPr/>
        </p:nvSpPr>
        <p:spPr>
          <a:xfrm>
            <a:off x="452546" y="2098023"/>
            <a:ext cx="3584881" cy="369332"/>
          </a:xfrm>
          <a:prstGeom prst="rect">
            <a:avLst/>
          </a:prstGeom>
          <a:noFill/>
        </p:spPr>
        <p:txBody>
          <a:bodyPr wrap="square" rtlCol="0">
            <a:spAutoFit/>
          </a:bodyPr>
          <a:lstStyle/>
          <a:p>
            <a:r>
              <a:rPr lang="en-US" b="1" dirty="0" smtClean="0"/>
              <a:t>Aspect 1: Recording Data</a:t>
            </a:r>
            <a:endParaRPr lang="en-US" b="1" dirty="0"/>
          </a:p>
        </p:txBody>
      </p:sp>
      <p:sp>
        <p:nvSpPr>
          <p:cNvPr id="5" name="Rectangle 4"/>
          <p:cNvSpPr/>
          <p:nvPr/>
        </p:nvSpPr>
        <p:spPr>
          <a:xfrm>
            <a:off x="242240" y="2762945"/>
            <a:ext cx="4572000" cy="3970318"/>
          </a:xfrm>
          <a:prstGeom prst="rect">
            <a:avLst/>
          </a:prstGeom>
        </p:spPr>
        <p:txBody>
          <a:bodyPr>
            <a:spAutoFit/>
          </a:bodyPr>
          <a:lstStyle/>
          <a:p>
            <a:pPr lvl="0"/>
            <a:r>
              <a:rPr lang="en-AU" b="1" dirty="0"/>
              <a:t>Record you raw data</a:t>
            </a:r>
            <a:endParaRPr lang="en-US" dirty="0"/>
          </a:p>
          <a:p>
            <a:r>
              <a:rPr lang="en-AU" dirty="0"/>
              <a:t>The recording of raw data is necessary to address Aspect 1. If the data you record is not RAW data you will receive a “0” for this section.</a:t>
            </a:r>
            <a:r>
              <a:rPr lang="en-US" dirty="0" smtClean="0">
                <a:effectLst/>
              </a:rPr>
              <a:t> </a:t>
            </a:r>
          </a:p>
          <a:p>
            <a:r>
              <a:rPr lang="en-AU" dirty="0"/>
              <a:t>Raw data should include quantitative (always!) and qualitative (usually appropriate) data.</a:t>
            </a:r>
            <a:endParaRPr lang="en-US" dirty="0"/>
          </a:p>
          <a:p>
            <a:r>
              <a:rPr lang="en-AU" dirty="0"/>
              <a:t> </a:t>
            </a:r>
            <a:endParaRPr lang="en-US" dirty="0"/>
          </a:p>
          <a:p>
            <a:r>
              <a:rPr lang="en-AU" dirty="0"/>
              <a:t>Raw data should be displayed in a table (qualitative data may require some other format, but a table is still usually best). </a:t>
            </a:r>
            <a:endParaRPr lang="en-US" dirty="0"/>
          </a:p>
          <a:p>
            <a:r>
              <a:rPr lang="en-AU" dirty="0"/>
              <a:t>In constructing a data table you should consider the following features:</a:t>
            </a:r>
            <a:endParaRPr lang="en-US" dirty="0"/>
          </a:p>
          <a:p>
            <a:endParaRPr lang="en-US" dirty="0"/>
          </a:p>
        </p:txBody>
      </p:sp>
      <p:sp>
        <p:nvSpPr>
          <p:cNvPr id="6" name="Text Box 2"/>
          <p:cNvSpPr txBox="1">
            <a:spLocks noChangeArrowheads="1"/>
          </p:cNvSpPr>
          <p:nvPr/>
        </p:nvSpPr>
        <p:spPr bwMode="auto">
          <a:xfrm>
            <a:off x="5676682" y="2662238"/>
            <a:ext cx="3070225" cy="390742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91440" rIns="91440" bIns="9144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800000"/>
                </a:solidFill>
                <a:effectLst/>
                <a:latin typeface="Comic Sans MS" charset="0"/>
                <a:ea typeface="ÇlÇr ñæí©" charset="0"/>
              </a:rPr>
              <a:t>Quantitative data</a:t>
            </a:r>
            <a:r>
              <a:rPr kumimoji="0" lang="en-US" sz="1400" b="0" i="0" u="none" strike="noStrike" cap="none" normalizeH="0" baseline="0" dirty="0">
                <a:ln>
                  <a:noFill/>
                </a:ln>
                <a:solidFill>
                  <a:srgbClr val="800000"/>
                </a:solidFill>
                <a:effectLst/>
                <a:latin typeface="Comic Sans MS" charset="0"/>
                <a:ea typeface="ÇlÇr ñæí©" charset="0"/>
              </a:rPr>
              <a:t> – numerical values obtained from the measuring instruments (e.g. temperature, mass </a:t>
            </a:r>
            <a:r>
              <a:rPr kumimoji="0" lang="en-US" sz="1400" b="0" i="0" u="none" strike="noStrike" cap="none" normalizeH="0" baseline="0" dirty="0" err="1">
                <a:ln>
                  <a:noFill/>
                </a:ln>
                <a:solidFill>
                  <a:srgbClr val="800000"/>
                </a:solidFill>
                <a:effectLst/>
                <a:latin typeface="Comic Sans MS" charset="0"/>
                <a:ea typeface="ÇlÇr ñæí©" charset="0"/>
              </a:rPr>
              <a:t>etc</a:t>
            </a:r>
            <a:r>
              <a:rPr kumimoji="0" lang="en-US" sz="1400" b="0" i="0" u="none" strike="noStrike" cap="none" normalizeH="0" baseline="0" dirty="0">
                <a:ln>
                  <a:noFill/>
                </a:ln>
                <a:solidFill>
                  <a:srgbClr val="800000"/>
                </a:solidFill>
                <a:effectLst/>
                <a:latin typeface="Comic Sans MS" charset="0"/>
                <a:ea typeface="ÇlÇr ñæí©" charset="0"/>
              </a:rPr>
              <a:t>) or by other means e.g. counting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Comic Sans MS"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660066"/>
                </a:solidFill>
                <a:effectLst/>
                <a:latin typeface="Comic Sans MS" charset="0"/>
                <a:ea typeface="ÇlÇr ñæí©" charset="0"/>
              </a:rPr>
              <a:t>Qualitative data</a:t>
            </a:r>
            <a:r>
              <a:rPr kumimoji="0" lang="en-US" sz="1400" b="0" i="0" u="none" strike="noStrike" cap="none" normalizeH="0" baseline="0" dirty="0">
                <a:ln>
                  <a:noFill/>
                </a:ln>
                <a:solidFill>
                  <a:srgbClr val="660066"/>
                </a:solidFill>
                <a:effectLst/>
                <a:latin typeface="Comic Sans MS" charset="0"/>
                <a:ea typeface="ÇlÇr ñæí©" charset="0"/>
              </a:rPr>
              <a:t> – non-numerical observations. Other observations made during your experiment that may have a bearing on the conclusion or help to explain patterns and trends (or the lack of!). Examples include changes in </a:t>
            </a:r>
            <a:r>
              <a:rPr kumimoji="0" lang="en-US" sz="1400" b="0" i="0" u="none" strike="noStrike" cap="none" normalizeH="0" baseline="0" dirty="0" err="1">
                <a:ln>
                  <a:noFill/>
                </a:ln>
                <a:solidFill>
                  <a:srgbClr val="660066"/>
                </a:solidFill>
                <a:effectLst/>
                <a:latin typeface="Comic Sans MS" charset="0"/>
                <a:ea typeface="ÇlÇr ñæí©" charset="0"/>
              </a:rPr>
              <a:t>colour</a:t>
            </a:r>
            <a:r>
              <a:rPr kumimoji="0" lang="en-US" sz="1400" b="0" i="0" u="none" strike="noStrike" cap="none" normalizeH="0" baseline="0" dirty="0">
                <a:ln>
                  <a:noFill/>
                </a:ln>
                <a:solidFill>
                  <a:srgbClr val="660066"/>
                </a:solidFill>
                <a:effectLst/>
                <a:latin typeface="Comic Sans MS" charset="0"/>
                <a:ea typeface="ÇlÇr ñæí©" charset="0"/>
              </a:rPr>
              <a:t>, texture, size </a:t>
            </a:r>
            <a:r>
              <a:rPr kumimoji="0" lang="en-US" sz="1400" b="0" i="0" u="none" strike="noStrike" cap="none" normalizeH="0" baseline="0" dirty="0" err="1">
                <a:ln>
                  <a:noFill/>
                </a:ln>
                <a:solidFill>
                  <a:srgbClr val="660066"/>
                </a:solidFill>
                <a:effectLst/>
                <a:latin typeface="Comic Sans MS" charset="0"/>
                <a:ea typeface="ÇlÇr ñæí©" charset="0"/>
              </a:rPr>
              <a:t>etc</a:t>
            </a:r>
            <a:endParaRPr kumimoji="0" lang="en-US" sz="1400" b="0" i="0" u="none" strike="noStrike" cap="none" normalizeH="0" baseline="0" dirty="0">
              <a:ln>
                <a:noFill/>
              </a:ln>
              <a:solidFill>
                <a:srgbClr val="660066"/>
              </a:solidFill>
              <a:effectLst/>
              <a:latin typeface="Comic Sans MS"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660066"/>
                </a:solidFill>
                <a:effectLst/>
                <a:latin typeface="Comic Sans MS" charset="0"/>
                <a:ea typeface="ÇlÇr ñæí©" charset="0"/>
              </a:rPr>
              <a:t>Any other observed sources of error should also be recorded.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0"/>
            </a:endParaRPr>
          </a:p>
        </p:txBody>
      </p:sp>
    </p:spTree>
    <p:extLst>
      <p:ext uri="{BB962C8B-B14F-4D97-AF65-F5344CB8AC3E}">
        <p14:creationId xmlns="" xmlns:p14="http://schemas.microsoft.com/office/powerpoint/2010/main" val="25167460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108118" y="1025057"/>
            <a:ext cx="4572000" cy="3684086"/>
          </a:xfrm>
          <a:prstGeom prst="rect">
            <a:avLst/>
          </a:prstGeom>
        </p:spPr>
        <p:txBody>
          <a:bodyPr>
            <a:spAutoFit/>
          </a:bodyPr>
          <a:lstStyle/>
          <a:p>
            <a:pPr lvl="0"/>
            <a:r>
              <a:rPr lang="en-AU" u="sng" dirty="0" smtClean="0"/>
              <a:t>1. Structure</a:t>
            </a:r>
            <a:endParaRPr lang="en-US" sz="2000" dirty="0"/>
          </a:p>
          <a:p>
            <a:pPr marL="742950" lvl="1" indent="-285750">
              <a:lnSpc>
                <a:spcPct val="120000"/>
              </a:lnSpc>
              <a:buFont typeface="Arial"/>
              <a:buChar char="•"/>
            </a:pPr>
            <a:r>
              <a:rPr lang="en-AU" dirty="0"/>
              <a:t>When possible, the independent variable should come first in your columns followed by the dependent variable.</a:t>
            </a:r>
            <a:endParaRPr lang="en-US" sz="2000" dirty="0"/>
          </a:p>
          <a:p>
            <a:pPr marL="742950" lvl="1" indent="-285750">
              <a:lnSpc>
                <a:spcPct val="120000"/>
              </a:lnSpc>
              <a:buFont typeface="Arial"/>
              <a:buChar char="•"/>
            </a:pPr>
            <a:r>
              <a:rPr lang="en-AU" dirty="0"/>
              <a:t>Show lines around all rows and columns</a:t>
            </a:r>
            <a:endParaRPr lang="en-US" sz="2000" dirty="0"/>
          </a:p>
          <a:p>
            <a:pPr marL="742950" lvl="1" indent="-285750">
              <a:lnSpc>
                <a:spcPct val="120000"/>
              </a:lnSpc>
              <a:buFont typeface="Arial"/>
              <a:buChar char="•"/>
            </a:pPr>
            <a:r>
              <a:rPr lang="en-AU" dirty="0"/>
              <a:t>Make it clear. A good table should be able to be understood out of context (i.e. not embedded in a lab report describing the experiment)</a:t>
            </a:r>
            <a:endParaRPr lang="en-US" sz="2000" dirty="0"/>
          </a:p>
        </p:txBody>
      </p:sp>
      <p:sp>
        <p:nvSpPr>
          <p:cNvPr id="3" name="Rectangle 2"/>
          <p:cNvSpPr/>
          <p:nvPr/>
        </p:nvSpPr>
        <p:spPr>
          <a:xfrm>
            <a:off x="4572000" y="1117671"/>
            <a:ext cx="4572000" cy="2686890"/>
          </a:xfrm>
          <a:prstGeom prst="rect">
            <a:avLst/>
          </a:prstGeom>
        </p:spPr>
        <p:txBody>
          <a:bodyPr>
            <a:spAutoFit/>
          </a:bodyPr>
          <a:lstStyle/>
          <a:p>
            <a:pPr lvl="0"/>
            <a:r>
              <a:rPr lang="en-AU" u="sng" dirty="0" smtClean="0"/>
              <a:t>2. Title</a:t>
            </a:r>
            <a:endParaRPr lang="en-US" sz="2000" dirty="0"/>
          </a:p>
          <a:p>
            <a:pPr marL="742950" lvl="1" indent="-285750">
              <a:lnSpc>
                <a:spcPct val="120000"/>
              </a:lnSpc>
              <a:buFont typeface="Arial"/>
              <a:buChar char="•"/>
            </a:pPr>
            <a:r>
              <a:rPr lang="en-AU" dirty="0"/>
              <a:t>Title should be descriptive of the data contained in the table. It should include the key variables as well as any specific conditions of the experiment</a:t>
            </a:r>
            <a:endParaRPr lang="en-US" sz="2000" dirty="0"/>
          </a:p>
          <a:p>
            <a:pPr marL="742950" lvl="1" indent="-285750">
              <a:lnSpc>
                <a:spcPct val="120000"/>
              </a:lnSpc>
              <a:buFont typeface="Arial"/>
              <a:buChar char="•"/>
            </a:pPr>
            <a:r>
              <a:rPr lang="en-AU" dirty="0"/>
              <a:t>Should be </a:t>
            </a:r>
            <a:r>
              <a:rPr lang="en-AU" b="1" dirty="0"/>
              <a:t>numbered</a:t>
            </a:r>
            <a:r>
              <a:rPr lang="en-AU" dirty="0"/>
              <a:t> consecutively throughout the report with a specific identifying </a:t>
            </a:r>
            <a:r>
              <a:rPr lang="en-AU" b="1" dirty="0"/>
              <a:t>title</a:t>
            </a:r>
            <a:r>
              <a:rPr lang="en-AU" dirty="0"/>
              <a:t>.   </a:t>
            </a:r>
            <a:endParaRPr lang="en-US" sz="2000" dirty="0"/>
          </a:p>
        </p:txBody>
      </p:sp>
      <p:sp>
        <p:nvSpPr>
          <p:cNvPr id="4" name="Text Box 1"/>
          <p:cNvSpPr txBox="1">
            <a:spLocks noChangeArrowheads="1"/>
          </p:cNvSpPr>
          <p:nvPr/>
        </p:nvSpPr>
        <p:spPr bwMode="auto">
          <a:xfrm>
            <a:off x="1468361" y="4851011"/>
            <a:ext cx="6093549" cy="7556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91440" rIns="91440" bIns="9144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omic Sans MS" charset="0"/>
                <a:ea typeface="ÇlÇr ñæí©" charset="0"/>
              </a:rPr>
              <a:t>EXAMPLE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Comic Sans MS" charset="0"/>
                <a:ea typeface="ÇlÇr ñæí©" charset="0"/>
              </a:rPr>
              <a:t>Table 1: The relationship between temperature and water uptake in a leafy shoot of a geranium (</a:t>
            </a:r>
            <a:r>
              <a:rPr kumimoji="0" lang="en-US" sz="1400" b="0" i="1" u="none" strike="noStrike" cap="none" normalizeH="0" baseline="0" dirty="0">
                <a:ln>
                  <a:noFill/>
                </a:ln>
                <a:solidFill>
                  <a:srgbClr val="FF0000"/>
                </a:solidFill>
                <a:effectLst/>
                <a:latin typeface="Comic Sans MS" charset="0"/>
                <a:ea typeface="ÇlÇr ñæí©" charset="0"/>
              </a:rPr>
              <a:t>Geranium </a:t>
            </a:r>
            <a:r>
              <a:rPr kumimoji="0" lang="en-US" sz="1400" b="0" i="1" u="none" strike="noStrike" cap="none" normalizeH="0" baseline="0" dirty="0" err="1">
                <a:ln>
                  <a:noFill/>
                </a:ln>
                <a:solidFill>
                  <a:srgbClr val="FF0000"/>
                </a:solidFill>
                <a:effectLst/>
                <a:latin typeface="Comic Sans MS" charset="0"/>
                <a:ea typeface="ÇlÇr ñæí©" charset="0"/>
              </a:rPr>
              <a:t>carolinianum</a:t>
            </a:r>
            <a:r>
              <a:rPr kumimoji="0" lang="en-US" sz="1400" b="0" i="0" u="none" strike="noStrike" cap="none" normalizeH="0" baseline="0" dirty="0">
                <a:ln>
                  <a:noFill/>
                </a:ln>
                <a:solidFill>
                  <a:srgbClr val="FF0000"/>
                </a:solidFill>
                <a:effectLst/>
                <a:latin typeface="Comic Sans MS"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0"/>
            </a:endParaRPr>
          </a:p>
        </p:txBody>
      </p:sp>
      <p:sp>
        <p:nvSpPr>
          <p:cNvPr id="5" name="Rectangle 4"/>
          <p:cNvSpPr/>
          <p:nvPr/>
        </p:nvSpPr>
        <p:spPr>
          <a:xfrm>
            <a:off x="588730" y="149292"/>
            <a:ext cx="6966202" cy="369332"/>
          </a:xfrm>
          <a:prstGeom prst="rect">
            <a:avLst/>
          </a:prstGeom>
        </p:spPr>
        <p:txBody>
          <a:bodyPr wrap="none">
            <a:spAutoFit/>
          </a:bodyPr>
          <a:lstStyle/>
          <a:p>
            <a:r>
              <a:rPr lang="en-AU" b="1" dirty="0" smtClean="0"/>
              <a:t>DATA COLLECTION AND PROCESSING                 Aspect 1: Recording Data</a:t>
            </a:r>
            <a:endParaRPr lang="en-US" dirty="0"/>
          </a:p>
        </p:txBody>
      </p:sp>
    </p:spTree>
    <p:extLst>
      <p:ext uri="{BB962C8B-B14F-4D97-AF65-F5344CB8AC3E}">
        <p14:creationId xmlns="" xmlns:p14="http://schemas.microsoft.com/office/powerpoint/2010/main" val="24481521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169247" y="1458875"/>
            <a:ext cx="8750303" cy="2308324"/>
          </a:xfrm>
          <a:prstGeom prst="rect">
            <a:avLst/>
          </a:prstGeom>
        </p:spPr>
        <p:txBody>
          <a:bodyPr wrap="square">
            <a:spAutoFit/>
          </a:bodyPr>
          <a:lstStyle/>
          <a:p>
            <a:pPr lvl="0"/>
            <a:r>
              <a:rPr lang="en-AU" u="sng" dirty="0" smtClean="0"/>
              <a:t>3. Headings</a:t>
            </a:r>
            <a:endParaRPr lang="en-US" sz="2000" dirty="0"/>
          </a:p>
          <a:p>
            <a:pPr lvl="1"/>
            <a:r>
              <a:rPr lang="en-AU" dirty="0"/>
              <a:t>Columns should be clearly annotated with a </a:t>
            </a:r>
            <a:r>
              <a:rPr lang="en-AU" b="1" dirty="0"/>
              <a:t>heading</a:t>
            </a:r>
            <a:r>
              <a:rPr lang="en-AU" dirty="0"/>
              <a:t>, </a:t>
            </a:r>
            <a:r>
              <a:rPr lang="en-AU" b="1" dirty="0"/>
              <a:t>units </a:t>
            </a:r>
            <a:r>
              <a:rPr lang="en-AU" dirty="0"/>
              <a:t>(in heading not body) and uncertainties if relevant. Headings should indicate what the data is in the column below</a:t>
            </a:r>
            <a:endParaRPr lang="en-US" sz="2000" dirty="0"/>
          </a:p>
          <a:p>
            <a:pPr lvl="1"/>
            <a:r>
              <a:rPr lang="en-AU" dirty="0"/>
              <a:t>Headings are likely to be the name of a variable</a:t>
            </a:r>
            <a:endParaRPr lang="en-US" sz="2000" dirty="0"/>
          </a:p>
          <a:p>
            <a:r>
              <a:rPr lang="en-AU" dirty="0"/>
              <a:t> </a:t>
            </a:r>
            <a:endParaRPr lang="en-US" sz="2000" dirty="0"/>
          </a:p>
          <a:p>
            <a:pPr lvl="0"/>
            <a:r>
              <a:rPr lang="en-AU" u="sng" dirty="0" smtClean="0"/>
              <a:t>4.  Units</a:t>
            </a:r>
            <a:endParaRPr lang="en-US" sz="2000" dirty="0"/>
          </a:p>
          <a:p>
            <a:r>
              <a:rPr lang="en-AU" dirty="0"/>
              <a:t>Units should be included with a heading (not next to each data value in the table)</a:t>
            </a:r>
            <a:r>
              <a:rPr lang="en-US" dirty="0" smtClean="0">
                <a:effectLst/>
              </a:rPr>
              <a:t> </a:t>
            </a:r>
            <a:endParaRPr lang="en-US" dirty="0"/>
          </a:p>
        </p:txBody>
      </p:sp>
      <p:sp>
        <p:nvSpPr>
          <p:cNvPr id="6" name="Rectangle 5"/>
          <p:cNvSpPr/>
          <p:nvPr/>
        </p:nvSpPr>
        <p:spPr>
          <a:xfrm>
            <a:off x="575061" y="304712"/>
            <a:ext cx="7978096" cy="369332"/>
          </a:xfrm>
          <a:prstGeom prst="rect">
            <a:avLst/>
          </a:prstGeom>
        </p:spPr>
        <p:txBody>
          <a:bodyPr wrap="square">
            <a:spAutoFit/>
          </a:bodyPr>
          <a:lstStyle/>
          <a:p>
            <a:r>
              <a:rPr lang="en-AU" b="1" dirty="0" smtClean="0"/>
              <a:t>DATA COLLECTION AND PROCESSING                 Aspect 1: Recording Data</a:t>
            </a:r>
            <a:endParaRPr lang="en-US" dirty="0"/>
          </a:p>
        </p:txBody>
      </p:sp>
    </p:spTree>
    <p:extLst>
      <p:ext uri="{BB962C8B-B14F-4D97-AF65-F5344CB8AC3E}">
        <p14:creationId xmlns="" xmlns:p14="http://schemas.microsoft.com/office/powerpoint/2010/main" val="18868539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Rectangle 2"/>
          <p:cNvSpPr/>
          <p:nvPr/>
        </p:nvSpPr>
        <p:spPr>
          <a:xfrm>
            <a:off x="169247" y="326032"/>
            <a:ext cx="8633518" cy="5755422"/>
          </a:xfrm>
          <a:prstGeom prst="rect">
            <a:avLst/>
          </a:prstGeom>
        </p:spPr>
        <p:txBody>
          <a:bodyPr wrap="square">
            <a:spAutoFit/>
          </a:bodyPr>
          <a:lstStyle/>
          <a:p>
            <a:pPr lvl="0"/>
            <a:r>
              <a:rPr lang="en-AU" u="sng" dirty="0" smtClean="0"/>
              <a:t>5. Uncertainties</a:t>
            </a:r>
            <a:endParaRPr lang="en-US" sz="2000" dirty="0" smtClean="0"/>
          </a:p>
          <a:p>
            <a:pPr marL="742950" lvl="1" indent="-285750">
              <a:buFont typeface="Arial"/>
              <a:buChar char="•"/>
            </a:pPr>
            <a:r>
              <a:rPr lang="en-AU" dirty="0" smtClean="0"/>
              <a:t>These will only apply for controlled experiments that are carried out in the lab. In field work (and some lab based experiments) the uncertainties in measuring instruments are likely to be insignificant compared to the natural variability of the system you are working with.</a:t>
            </a:r>
          </a:p>
          <a:p>
            <a:pPr lvl="1"/>
            <a:endParaRPr lang="en-AU" dirty="0" smtClean="0"/>
          </a:p>
          <a:p>
            <a:pPr marL="742950" lvl="1" indent="-285750">
              <a:buFont typeface="Arial"/>
              <a:buChar char="•"/>
            </a:pPr>
            <a:r>
              <a:rPr lang="en-AU" sz="2000" dirty="0" smtClean="0"/>
              <a:t>All measurements have uncertainties and you should indicate them in your data tables. Uncertainties should be associated with all raw data and an attempt should always be made to quantify uncertainties. In IB ESS the accuracy of a measuring instrument is equal to the smallest unit of measurement. Plus or minus (</a:t>
            </a:r>
            <a:r>
              <a:rPr lang="en-AU" sz="2000" dirty="0" smtClean="0">
                <a:sym typeface="Symbol"/>
              </a:rPr>
              <a:t></a:t>
            </a:r>
            <a:r>
              <a:rPr lang="en-AU" sz="2000" dirty="0" smtClean="0"/>
              <a:t>) this value is what you should record as your uncertain</a:t>
            </a:r>
            <a:r>
              <a:rPr lang="en-US" sz="2000" dirty="0" smtClean="0"/>
              <a:t>.</a:t>
            </a:r>
          </a:p>
          <a:p>
            <a:pPr lvl="1"/>
            <a:endParaRPr lang="en-US" sz="2000" dirty="0" smtClean="0"/>
          </a:p>
          <a:p>
            <a:pPr marL="742950" lvl="1" indent="-285750">
              <a:buFont typeface="Arial"/>
              <a:buChar char="•"/>
            </a:pPr>
            <a:r>
              <a:rPr lang="en-AU" sz="2000" dirty="0" smtClean="0"/>
              <a:t>Remember that only </a:t>
            </a:r>
            <a:r>
              <a:rPr lang="en-AU" sz="2000" b="1" dirty="0" smtClean="0"/>
              <a:t>measurements</a:t>
            </a:r>
            <a:r>
              <a:rPr lang="en-AU" sz="2000" dirty="0" smtClean="0"/>
              <a:t> obtained with a measuring instrument have uncertainties. e.g. Counts do not have an uncertainty</a:t>
            </a:r>
          </a:p>
          <a:p>
            <a:pPr lvl="1"/>
            <a:endParaRPr lang="en-US" sz="2000" dirty="0" smtClean="0"/>
          </a:p>
          <a:p>
            <a:pPr marL="742950" lvl="1" indent="-285750">
              <a:buFont typeface="Arial"/>
              <a:buChar char="•"/>
            </a:pPr>
            <a:r>
              <a:rPr lang="en-AU" sz="2000" dirty="0" smtClean="0"/>
              <a:t>Uncertainties should appear with the units in the column heading</a:t>
            </a:r>
            <a:endParaRPr lang="en-US" sz="2000" dirty="0" smtClean="0"/>
          </a:p>
          <a:p>
            <a:pPr marL="742950" lvl="1" indent="-285750">
              <a:buFont typeface="Arial"/>
              <a:buChar char="•"/>
            </a:pPr>
            <a:endParaRPr lang="en-US" sz="2000" dirty="0" smtClean="0"/>
          </a:p>
          <a:p>
            <a:pPr marL="742950" lvl="1" indent="-285750">
              <a:buFont typeface="Arial"/>
              <a:buChar char="•"/>
            </a:pPr>
            <a:endParaRPr lang="en-US" sz="2000" dirty="0"/>
          </a:p>
        </p:txBody>
      </p:sp>
      <p:sp>
        <p:nvSpPr>
          <p:cNvPr id="4" name="Text Box 1"/>
          <p:cNvSpPr txBox="1">
            <a:spLocks noChangeArrowheads="1"/>
          </p:cNvSpPr>
          <p:nvPr/>
        </p:nvSpPr>
        <p:spPr bwMode="auto">
          <a:xfrm>
            <a:off x="1070445" y="5521860"/>
            <a:ext cx="7732320" cy="1119188"/>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91440" rIns="91440" bIns="9144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FF"/>
                </a:solidFill>
                <a:effectLst/>
                <a:latin typeface="Comic Sans MS" charset="0"/>
                <a:ea typeface="ÇlÇr ñæí©" charset="0"/>
              </a:rPr>
              <a:t>Uncertainties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FF"/>
                </a:solidFill>
                <a:effectLst/>
                <a:latin typeface="Comic Sans MS" charset="0"/>
                <a:ea typeface="ÇlÇr ñæí©" charset="0"/>
              </a:rPr>
              <a:t>The smallest division on a particular ruler is 1mm. The uncertainty could be recorded as </a:t>
            </a:r>
            <a:r>
              <a:rPr kumimoji="0" lang="en-US" sz="1800" b="0" i="0" u="none" strike="noStrike" cap="none" normalizeH="0" baseline="0" dirty="0">
                <a:ln>
                  <a:noFill/>
                </a:ln>
                <a:solidFill>
                  <a:srgbClr val="0000FF"/>
                </a:solidFill>
                <a:effectLst/>
                <a:latin typeface="Comic Sans MS" charset="0"/>
                <a:ea typeface="ÇlÇr ñæí©" charset="0"/>
                <a:sym typeface="Symbol" charset="0"/>
              </a:rPr>
              <a:t></a:t>
            </a:r>
            <a:r>
              <a:rPr kumimoji="0" lang="en-US" sz="1800" b="0" i="0" u="none" strike="noStrike" cap="none" normalizeH="0" baseline="0" dirty="0">
                <a:ln>
                  <a:noFill/>
                </a:ln>
                <a:solidFill>
                  <a:srgbClr val="0000FF"/>
                </a:solidFill>
                <a:effectLst/>
                <a:latin typeface="Comic Sans MS" charset="0"/>
                <a:ea typeface="ÇlÇr ñæí©" charset="0"/>
              </a:rPr>
              <a:t>1mm or </a:t>
            </a:r>
            <a:r>
              <a:rPr kumimoji="0" lang="en-US" sz="1800" b="0" i="0" u="none" strike="noStrike" cap="none" normalizeH="0" baseline="0" dirty="0">
                <a:ln>
                  <a:noFill/>
                </a:ln>
                <a:solidFill>
                  <a:srgbClr val="0000FF"/>
                </a:solidFill>
                <a:effectLst/>
                <a:latin typeface="Comic Sans MS" charset="0"/>
                <a:ea typeface="ÇlÇr ñæí©" charset="0"/>
                <a:sym typeface="Symbol" charset="0"/>
              </a:rPr>
              <a:t></a:t>
            </a:r>
            <a:r>
              <a:rPr kumimoji="0" lang="en-US" sz="1800" b="0" i="0" u="none" strike="noStrike" cap="none" normalizeH="0" baseline="0" dirty="0" smtClean="0">
                <a:ln>
                  <a:noFill/>
                </a:ln>
                <a:solidFill>
                  <a:srgbClr val="0000FF"/>
                </a:solidFill>
                <a:effectLst/>
                <a:latin typeface="Comic Sans MS" charset="0"/>
                <a:ea typeface="ÇlÇr ñæí©" charset="0"/>
              </a:rPr>
              <a:t>0.1cm. </a:t>
            </a:r>
            <a:r>
              <a:rPr kumimoji="0" lang="en-US" sz="1800" b="0" i="0" u="none" strike="noStrike" cap="none" normalizeH="0" baseline="0" dirty="0" err="1" smtClean="0">
                <a:ln>
                  <a:noFill/>
                </a:ln>
                <a:solidFill>
                  <a:srgbClr val="0000FF"/>
                </a:solidFill>
                <a:effectLst/>
                <a:latin typeface="Comic Sans MS" charset="0"/>
                <a:ea typeface="ÇlÇr ñæí©" charset="0"/>
              </a:rPr>
              <a:t>Vernier</a:t>
            </a:r>
            <a:r>
              <a:rPr kumimoji="0" lang="en-US" sz="1800" b="0" i="0" u="none" strike="noStrike" cap="none" normalizeH="0" baseline="0" dirty="0" smtClean="0">
                <a:ln>
                  <a:noFill/>
                </a:ln>
                <a:solidFill>
                  <a:srgbClr val="0000FF"/>
                </a:solidFill>
                <a:effectLst/>
                <a:latin typeface="Comic Sans MS" charset="0"/>
                <a:ea typeface="ÇlÇr ñæí©" charset="0"/>
              </a:rPr>
              <a:t> probes uncertainties are listed in the manuals</a:t>
            </a:r>
            <a:endParaRPr kumimoji="0" lang="en-US" sz="1800" b="0" i="0" u="none" strike="noStrike" cap="none" normalizeH="0" baseline="0" dirty="0">
              <a:ln>
                <a:noFill/>
              </a:ln>
              <a:solidFill>
                <a:srgbClr val="0000FF"/>
              </a:solidFill>
              <a:effectLst/>
              <a:latin typeface="Comic Sans MS"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0"/>
            </a:endParaRPr>
          </a:p>
        </p:txBody>
      </p:sp>
      <p:sp>
        <p:nvSpPr>
          <p:cNvPr id="5" name="Rectangle 4"/>
          <p:cNvSpPr/>
          <p:nvPr/>
        </p:nvSpPr>
        <p:spPr>
          <a:xfrm>
            <a:off x="1772530" y="0"/>
            <a:ext cx="7030236" cy="369332"/>
          </a:xfrm>
          <a:prstGeom prst="rect">
            <a:avLst/>
          </a:prstGeom>
        </p:spPr>
        <p:txBody>
          <a:bodyPr wrap="square">
            <a:spAutoFit/>
          </a:bodyPr>
          <a:lstStyle/>
          <a:p>
            <a:r>
              <a:rPr lang="en-AU" b="1" dirty="0" smtClean="0"/>
              <a:t>DATA COLLECTION AND PROCESSING                 Aspect 1: Recording Data</a:t>
            </a:r>
            <a:endParaRPr lang="en-US" dirty="0"/>
          </a:p>
        </p:txBody>
      </p:sp>
    </p:spTree>
    <p:extLst>
      <p:ext uri="{BB962C8B-B14F-4D97-AF65-F5344CB8AC3E}">
        <p14:creationId xmlns="" xmlns:p14="http://schemas.microsoft.com/office/powerpoint/2010/main" val="2345620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cstate="print"/>
          <a:srcRect/>
          <a:stretch>
            <a:fillRect/>
          </a:stretch>
        </p:blipFill>
        <p:spPr bwMode="auto">
          <a:xfrm>
            <a:off x="689317" y="168811"/>
            <a:ext cx="7652825" cy="6471139"/>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402821" y="1012535"/>
            <a:ext cx="5991227" cy="3785652"/>
          </a:xfrm>
          <a:prstGeom prst="rect">
            <a:avLst/>
          </a:prstGeom>
        </p:spPr>
        <p:txBody>
          <a:bodyPr wrap="square">
            <a:spAutoFit/>
          </a:bodyPr>
          <a:lstStyle/>
          <a:p>
            <a:pPr lvl="0"/>
            <a:r>
              <a:rPr lang="en-AU" u="sng" dirty="0" smtClean="0"/>
              <a:t>6. Precision </a:t>
            </a:r>
            <a:r>
              <a:rPr lang="en-AU" u="sng" dirty="0"/>
              <a:t>of data</a:t>
            </a:r>
            <a:endParaRPr lang="en-US" sz="2000" dirty="0"/>
          </a:p>
          <a:p>
            <a:pPr lvl="1"/>
            <a:r>
              <a:rPr lang="en-AU" dirty="0"/>
              <a:t>There is no variation in the precision of raw data; the same number of decimal places (significant figures) should be used</a:t>
            </a:r>
            <a:r>
              <a:rPr lang="en-AU" dirty="0" smtClean="0"/>
              <a:t>.</a:t>
            </a:r>
          </a:p>
          <a:p>
            <a:pPr lvl="1"/>
            <a:endParaRPr lang="en-AU" sz="2000" dirty="0"/>
          </a:p>
          <a:p>
            <a:pPr lvl="1"/>
            <a:endParaRPr lang="en-AU" sz="2000" dirty="0" smtClean="0"/>
          </a:p>
          <a:p>
            <a:pPr lvl="1"/>
            <a:endParaRPr lang="en-US" sz="2000" dirty="0"/>
          </a:p>
          <a:p>
            <a:pPr lvl="0"/>
            <a:r>
              <a:rPr lang="en-AU" u="sng" dirty="0" smtClean="0"/>
              <a:t>7.Anomalous </a:t>
            </a:r>
            <a:r>
              <a:rPr lang="en-AU" u="sng" dirty="0"/>
              <a:t>results</a:t>
            </a:r>
            <a:r>
              <a:rPr lang="en-AU" dirty="0"/>
              <a:t> – any results that are particularly different from the others need to be identified and excluded from any processing. You must clearly state this.</a:t>
            </a:r>
            <a:endParaRPr lang="en-US" sz="2000" dirty="0"/>
          </a:p>
          <a:p>
            <a:r>
              <a:rPr lang="en-AU" dirty="0"/>
              <a:t> </a:t>
            </a:r>
            <a:endParaRPr lang="en-US" sz="2000" dirty="0"/>
          </a:p>
          <a:p>
            <a:r>
              <a:rPr lang="en-AU" dirty="0"/>
              <a:t>Further advice on drawing data tables can be found at: </a:t>
            </a:r>
            <a:endParaRPr lang="en-US" sz="2000" dirty="0"/>
          </a:p>
          <a:p>
            <a:r>
              <a:rPr lang="en-AU" u="sng" dirty="0">
                <a:hlinkClick r:id="rId2"/>
              </a:rPr>
              <a:t>http://www.saburchill.com/IBbiology/sci_invest/006.html</a:t>
            </a:r>
            <a:r>
              <a:rPr lang="en-AU" dirty="0"/>
              <a:t> </a:t>
            </a:r>
            <a:endParaRPr lang="en-US" sz="2000" dirty="0"/>
          </a:p>
        </p:txBody>
      </p:sp>
      <p:sp>
        <p:nvSpPr>
          <p:cNvPr id="3" name="Rectangle 2"/>
          <p:cNvSpPr/>
          <p:nvPr/>
        </p:nvSpPr>
        <p:spPr>
          <a:xfrm>
            <a:off x="402821" y="0"/>
            <a:ext cx="8385346" cy="369332"/>
          </a:xfrm>
          <a:prstGeom prst="rect">
            <a:avLst/>
          </a:prstGeom>
        </p:spPr>
        <p:txBody>
          <a:bodyPr wrap="square">
            <a:spAutoFit/>
          </a:bodyPr>
          <a:lstStyle/>
          <a:p>
            <a:r>
              <a:rPr lang="en-AU" b="1" dirty="0" smtClean="0"/>
              <a:t>DATA COLLECTION AND PROCESSING                 Aspect 1: Recording Data</a:t>
            </a:r>
            <a:endParaRPr lang="en-US" dirty="0"/>
          </a:p>
        </p:txBody>
      </p:sp>
    </p:spTree>
    <p:extLst>
      <p:ext uri="{BB962C8B-B14F-4D97-AF65-F5344CB8AC3E}">
        <p14:creationId xmlns="" xmlns:p14="http://schemas.microsoft.com/office/powerpoint/2010/main" val="23602628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2" name="Picture 1" descr="Screen Shot 2012-01-14 at 5.50.40 PM.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350382"/>
            <a:ext cx="9144000" cy="6131305"/>
          </a:xfrm>
          <a:prstGeom prst="rect">
            <a:avLst/>
          </a:prstGeom>
        </p:spPr>
      </p:pic>
      <p:sp>
        <p:nvSpPr>
          <p:cNvPr id="3" name="Rectangle 2"/>
          <p:cNvSpPr/>
          <p:nvPr/>
        </p:nvSpPr>
        <p:spPr>
          <a:xfrm>
            <a:off x="1646890" y="0"/>
            <a:ext cx="2530244" cy="369332"/>
          </a:xfrm>
          <a:prstGeom prst="rect">
            <a:avLst/>
          </a:prstGeom>
        </p:spPr>
        <p:txBody>
          <a:bodyPr wrap="none">
            <a:spAutoFit/>
          </a:bodyPr>
          <a:lstStyle/>
          <a:p>
            <a:r>
              <a:rPr lang="en-US" dirty="0" smtClean="0"/>
              <a:t>Aspect 1: Recording Data</a:t>
            </a:r>
            <a:endParaRPr lang="en-US" dirty="0"/>
          </a:p>
        </p:txBody>
      </p:sp>
    </p:spTree>
    <p:extLst>
      <p:ext uri="{BB962C8B-B14F-4D97-AF65-F5344CB8AC3E}">
        <p14:creationId xmlns="" xmlns:p14="http://schemas.microsoft.com/office/powerpoint/2010/main" val="40821035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942838" y="1244236"/>
            <a:ext cx="6299785" cy="2585323"/>
          </a:xfrm>
          <a:prstGeom prst="rect">
            <a:avLst/>
          </a:prstGeom>
        </p:spPr>
        <p:txBody>
          <a:bodyPr wrap="square">
            <a:spAutoFit/>
          </a:bodyPr>
          <a:lstStyle/>
          <a:p>
            <a:r>
              <a:rPr lang="en-AU" b="1" dirty="0" smtClean="0"/>
              <a:t>2.  Process </a:t>
            </a:r>
            <a:r>
              <a:rPr lang="en-AU" b="1" dirty="0"/>
              <a:t>your D</a:t>
            </a:r>
            <a:r>
              <a:rPr lang="en-AU" b="1" dirty="0" smtClean="0"/>
              <a:t>ata </a:t>
            </a:r>
          </a:p>
          <a:p>
            <a:endParaRPr lang="en-AU" b="1" dirty="0"/>
          </a:p>
          <a:p>
            <a:endParaRPr lang="en-AU" b="1" dirty="0" smtClean="0"/>
          </a:p>
          <a:p>
            <a:r>
              <a:rPr lang="en-AU" dirty="0" smtClean="0"/>
              <a:t>Data processing </a:t>
            </a:r>
            <a:r>
              <a:rPr lang="en-AU" dirty="0"/>
              <a:t>involves combining and manipulating raw data to determine the value of a physical quantity (adding, subtracting, squaring, dividing), and taking the average of several measurements and transforming the data into a form suitable for the graphical representation. </a:t>
            </a:r>
            <a:endParaRPr lang="en-US" dirty="0"/>
          </a:p>
          <a:p>
            <a:pPr lvl="0"/>
            <a:r>
              <a:rPr lang="en-AU" b="1" dirty="0" smtClean="0"/>
              <a:t> </a:t>
            </a:r>
            <a:endParaRPr lang="en-US" dirty="0"/>
          </a:p>
        </p:txBody>
      </p:sp>
      <p:sp>
        <p:nvSpPr>
          <p:cNvPr id="3" name="Rectangle 2"/>
          <p:cNvSpPr/>
          <p:nvPr/>
        </p:nvSpPr>
        <p:spPr>
          <a:xfrm>
            <a:off x="0" y="112988"/>
            <a:ext cx="8948747" cy="646331"/>
          </a:xfrm>
          <a:prstGeom prst="rect">
            <a:avLst/>
          </a:prstGeom>
        </p:spPr>
        <p:txBody>
          <a:bodyPr wrap="square">
            <a:spAutoFit/>
          </a:bodyPr>
          <a:lstStyle/>
          <a:p>
            <a:r>
              <a:rPr lang="en-AU" b="1" dirty="0" smtClean="0"/>
              <a:t>DATA COLLECTION AND PROCESSING                 </a:t>
            </a:r>
            <a:r>
              <a:rPr lang="en-US" b="1" dirty="0" smtClean="0"/>
              <a:t>Aspect 2: Evaluating Procedure(s)an Suggesting Improvements</a:t>
            </a:r>
            <a:endParaRPr lang="en-US" dirty="0"/>
          </a:p>
        </p:txBody>
      </p:sp>
      <p:sp>
        <p:nvSpPr>
          <p:cNvPr id="4" name="Text Box 1"/>
          <p:cNvSpPr txBox="1">
            <a:spLocks noChangeArrowheads="1"/>
          </p:cNvSpPr>
          <p:nvPr/>
        </p:nvSpPr>
        <p:spPr bwMode="auto">
          <a:xfrm>
            <a:off x="4284282" y="3680193"/>
            <a:ext cx="4664465" cy="2555653"/>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91440" rIns="91440" bIns="9144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0000"/>
                </a:solidFill>
                <a:effectLst/>
                <a:latin typeface="Comic Sans MS" charset="0"/>
              </a:rPr>
              <a:t>Simply plotting raw data is not considered processing.</a:t>
            </a:r>
            <a:r>
              <a:rPr kumimoji="0" lang="en-US" sz="2000" b="0" i="0" u="none" strike="noStrike" cap="none" normalizeH="0" baseline="0" dirty="0">
                <a:ln>
                  <a:noFill/>
                </a:ln>
                <a:solidFill>
                  <a:srgbClr val="FF0000"/>
                </a:solidFill>
                <a:effectLst/>
                <a:latin typeface="Comic Sans MS" charset="0"/>
              </a:rPr>
              <a:t> </a:t>
            </a:r>
            <a:endParaRPr kumimoji="0" lang="en-US" sz="2000" b="0" i="0" u="none" strike="noStrike" cap="none" normalizeH="0" baseline="0" dirty="0" smtClean="0">
              <a:ln>
                <a:noFill/>
              </a:ln>
              <a:solidFill>
                <a:srgbClr val="FF0000"/>
              </a:solidFill>
              <a:effectLst/>
              <a:latin typeface="Comic Sans MS"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a:solidFill>
                <a:srgbClr val="FF0000"/>
              </a:solidFill>
              <a:latin typeface="Comic Sans MS"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Comic Sans MS" charset="0"/>
              </a:rPr>
              <a:t>If </a:t>
            </a:r>
            <a:r>
              <a:rPr kumimoji="0" lang="en-US" sz="2000" b="0" i="0" u="none" strike="noStrike" cap="none" normalizeH="0" baseline="0" dirty="0">
                <a:ln>
                  <a:noFill/>
                </a:ln>
                <a:solidFill>
                  <a:srgbClr val="FF0000"/>
                </a:solidFill>
                <a:effectLst/>
                <a:latin typeface="Comic Sans MS" charset="0"/>
              </a:rPr>
              <a:t>the raw data is already in a form suitable for graphical presentation, it is not considered processing unless a line of best fit/trend line is drawn.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0"/>
            </a:endParaRPr>
          </a:p>
        </p:txBody>
      </p:sp>
    </p:spTree>
    <p:extLst>
      <p:ext uri="{BB962C8B-B14F-4D97-AF65-F5344CB8AC3E}">
        <p14:creationId xmlns="" xmlns:p14="http://schemas.microsoft.com/office/powerpoint/2010/main" val="7451504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621796" y="646331"/>
            <a:ext cx="4259693" cy="2862322"/>
          </a:xfrm>
          <a:prstGeom prst="rect">
            <a:avLst/>
          </a:prstGeom>
        </p:spPr>
        <p:txBody>
          <a:bodyPr wrap="square">
            <a:spAutoFit/>
          </a:bodyPr>
          <a:lstStyle/>
          <a:p>
            <a:r>
              <a:rPr lang="x-none" dirty="0"/>
              <a:t>a)	</a:t>
            </a:r>
            <a:r>
              <a:rPr lang="x-none" u="sng" dirty="0"/>
              <a:t>Look at Your Aim</a:t>
            </a:r>
            <a:endParaRPr lang="en-US" i="1" dirty="0"/>
          </a:p>
          <a:p>
            <a:r>
              <a:rPr lang="x-none" dirty="0"/>
              <a:t>ALWAYS CONSIDER YOUR </a:t>
            </a:r>
            <a:r>
              <a:rPr lang="x-none" dirty="0" smtClean="0"/>
              <a:t>AIM</a:t>
            </a:r>
            <a:r>
              <a:rPr lang="en-US" dirty="0" smtClean="0"/>
              <a:t>/ RESEARCH QUESTION</a:t>
            </a:r>
            <a:r>
              <a:rPr lang="x-none" dirty="0" smtClean="0"/>
              <a:t>.</a:t>
            </a:r>
            <a:endParaRPr lang="en-US" dirty="0" smtClean="0"/>
          </a:p>
          <a:p>
            <a:r>
              <a:rPr lang="x-none" dirty="0" smtClean="0"/>
              <a:t> </a:t>
            </a:r>
            <a:endParaRPr lang="en-US" i="1" dirty="0"/>
          </a:p>
          <a:p>
            <a:r>
              <a:rPr lang="x-none" dirty="0"/>
              <a:t>The purpose of processing data is to show patterns in the data that help you draw a conclusion that answers your Aim (not to pad out a lab report!). Aspect 2 requires that any processing helps in answering the Aim.</a:t>
            </a:r>
            <a:endParaRPr lang="en-US" i="1" dirty="0"/>
          </a:p>
        </p:txBody>
      </p:sp>
      <p:sp>
        <p:nvSpPr>
          <p:cNvPr id="3" name="Rectangle 2"/>
          <p:cNvSpPr/>
          <p:nvPr/>
        </p:nvSpPr>
        <p:spPr>
          <a:xfrm>
            <a:off x="1209822" y="3238389"/>
            <a:ext cx="3983973" cy="2308324"/>
          </a:xfrm>
          <a:prstGeom prst="rect">
            <a:avLst/>
          </a:prstGeom>
        </p:spPr>
        <p:txBody>
          <a:bodyPr wrap="square">
            <a:spAutoFit/>
          </a:bodyPr>
          <a:lstStyle/>
          <a:p>
            <a:r>
              <a:rPr lang="x-none" dirty="0"/>
              <a:t>b)	</a:t>
            </a:r>
            <a:r>
              <a:rPr lang="x-none" u="sng" dirty="0"/>
              <a:t>Choose Your Processing Technique</a:t>
            </a:r>
            <a:endParaRPr lang="en-US" i="1" dirty="0"/>
          </a:p>
          <a:p>
            <a:r>
              <a:rPr lang="x-none" dirty="0"/>
              <a:t>In Aspect 2 you will be assessed on your ability to choose appropriate processing techniques (types of calculations) and to carry out those calculations correctly.</a:t>
            </a:r>
            <a:endParaRPr lang="en-US" i="1" dirty="0"/>
          </a:p>
          <a:p>
            <a:r>
              <a:rPr lang="x-none" dirty="0"/>
              <a:t> </a:t>
            </a:r>
            <a:endParaRPr lang="en-US" i="1" dirty="0"/>
          </a:p>
          <a:p>
            <a:r>
              <a:rPr lang="x-none" dirty="0"/>
              <a:t>Some appropriate options for data processing in biology are:  </a:t>
            </a:r>
            <a:endParaRPr lang="en-US" i="1" dirty="0"/>
          </a:p>
        </p:txBody>
      </p:sp>
      <p:sp>
        <p:nvSpPr>
          <p:cNvPr id="5" name="Rectangle 4"/>
          <p:cNvSpPr/>
          <p:nvPr/>
        </p:nvSpPr>
        <p:spPr>
          <a:xfrm>
            <a:off x="1994034" y="5546713"/>
            <a:ext cx="4572000" cy="1200329"/>
          </a:xfrm>
          <a:prstGeom prst="rect">
            <a:avLst/>
          </a:prstGeom>
        </p:spPr>
        <p:txBody>
          <a:bodyPr>
            <a:spAutoFit/>
          </a:bodyPr>
          <a:lstStyle/>
          <a:p>
            <a:pPr lvl="0"/>
            <a:r>
              <a:rPr lang="en-US" i="1" dirty="0" err="1" smtClean="0"/>
              <a:t>i</a:t>
            </a:r>
            <a:r>
              <a:rPr lang="en-US" i="1" dirty="0" smtClean="0"/>
              <a:t>) Cha</a:t>
            </a:r>
            <a:r>
              <a:rPr lang="x-none" i="1" dirty="0" smtClean="0"/>
              <a:t>nge </a:t>
            </a:r>
            <a:r>
              <a:rPr lang="x-none" i="1" dirty="0"/>
              <a:t>in quantities</a:t>
            </a:r>
            <a:r>
              <a:rPr lang="x-none" dirty="0"/>
              <a:t> (initial </a:t>
            </a:r>
            <a:r>
              <a:rPr lang="x-none" dirty="0">
                <a:sym typeface="Wingdings"/>
              </a:rPr>
              <a:t></a:t>
            </a:r>
            <a:r>
              <a:rPr lang="x-none" dirty="0"/>
              <a:t> final)  </a:t>
            </a:r>
            <a:endParaRPr lang="en-US" sz="2000" i="1" dirty="0"/>
          </a:p>
          <a:p>
            <a:pPr lvl="1"/>
            <a:r>
              <a:rPr lang="x-none" dirty="0"/>
              <a:t>This is a very basic processing technique and should be used in combination with other methods.  </a:t>
            </a:r>
            <a:endParaRPr lang="en-US" sz="2000" i="1" dirty="0"/>
          </a:p>
        </p:txBody>
      </p:sp>
      <p:sp>
        <p:nvSpPr>
          <p:cNvPr id="6" name="Rectangle 5"/>
          <p:cNvSpPr/>
          <p:nvPr/>
        </p:nvSpPr>
        <p:spPr>
          <a:xfrm>
            <a:off x="0" y="0"/>
            <a:ext cx="8947051" cy="646331"/>
          </a:xfrm>
          <a:prstGeom prst="rect">
            <a:avLst/>
          </a:prstGeom>
        </p:spPr>
        <p:txBody>
          <a:bodyPr wrap="square">
            <a:spAutoFit/>
          </a:bodyPr>
          <a:lstStyle/>
          <a:p>
            <a:r>
              <a:rPr lang="en-AU" b="1" dirty="0" smtClean="0"/>
              <a:t>DATA COLLECTION AND PROCESSING                 </a:t>
            </a:r>
            <a:r>
              <a:rPr lang="en-US" b="1" dirty="0" smtClean="0"/>
              <a:t>Aspect 2: Evaluating Procedure(s)and Suggesting Improvements</a:t>
            </a:r>
            <a:endParaRPr lang="en-US" dirty="0"/>
          </a:p>
        </p:txBody>
      </p:sp>
    </p:spTree>
    <p:extLst>
      <p:ext uri="{BB962C8B-B14F-4D97-AF65-F5344CB8AC3E}">
        <p14:creationId xmlns="" xmlns:p14="http://schemas.microsoft.com/office/powerpoint/2010/main" val="12032023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335190" y="1631852"/>
            <a:ext cx="8343861" cy="3416320"/>
          </a:xfrm>
          <a:prstGeom prst="rect">
            <a:avLst/>
          </a:prstGeom>
        </p:spPr>
        <p:txBody>
          <a:bodyPr wrap="square">
            <a:spAutoFit/>
          </a:bodyPr>
          <a:lstStyle/>
          <a:p>
            <a:r>
              <a:rPr lang="en-AU" dirty="0" smtClean="0"/>
              <a:t>ii) Percentage </a:t>
            </a:r>
            <a:r>
              <a:rPr lang="en-AU" dirty="0"/>
              <a:t>change in </a:t>
            </a:r>
            <a:r>
              <a:rPr lang="en-AU" dirty="0" smtClean="0"/>
              <a:t>quantities</a:t>
            </a:r>
          </a:p>
          <a:p>
            <a:endParaRPr lang="en-AU" i="1" dirty="0"/>
          </a:p>
          <a:p>
            <a:pPr marL="742950" lvl="1" indent="-285750">
              <a:buFont typeface="Arial"/>
              <a:buChar char="•"/>
            </a:pPr>
            <a:r>
              <a:rPr lang="en-AU" i="1" dirty="0" smtClean="0"/>
              <a:t> This</a:t>
            </a:r>
            <a:r>
              <a:rPr lang="x-none" dirty="0" smtClean="0"/>
              <a:t> </a:t>
            </a:r>
            <a:r>
              <a:rPr lang="x-none" dirty="0"/>
              <a:t>also allows you to compare quantities that have different initial and final </a:t>
            </a:r>
            <a:r>
              <a:rPr lang="x-none" dirty="0" smtClean="0"/>
              <a:t>quantities</a:t>
            </a:r>
            <a:r>
              <a:rPr lang="en-US" dirty="0" smtClean="0"/>
              <a:t>.</a:t>
            </a:r>
            <a:endParaRPr lang="en-US" sz="2000" i="1" dirty="0"/>
          </a:p>
          <a:p>
            <a:pPr marL="742950" lvl="1" indent="-285750">
              <a:buFont typeface="Arial"/>
              <a:buChar char="•"/>
            </a:pPr>
            <a:r>
              <a:rPr lang="x-none" dirty="0"/>
              <a:t>This often more appropriate than change in quantity as it helps to eliminate some of the error.  </a:t>
            </a:r>
            <a:endParaRPr lang="en-US" sz="2000" i="1" dirty="0"/>
          </a:p>
          <a:p>
            <a:pPr marL="742950" lvl="1" indent="-285750">
              <a:buFont typeface="Arial"/>
              <a:buChar char="•"/>
            </a:pPr>
            <a:r>
              <a:rPr lang="x-none" dirty="0"/>
              <a:t>For example, since it is almost impossible to obtain slices of potato that are the same dimensions, same consistency throughout, and the same mass to the degree of precision that your instruments allow, it is more appropriate to do a percentage change in quantity rather than simple change in quantity calculations. </a:t>
            </a:r>
            <a:endParaRPr lang="en-US" sz="2000" i="1" dirty="0"/>
          </a:p>
          <a:p>
            <a:endParaRPr lang="en-US" dirty="0"/>
          </a:p>
        </p:txBody>
      </p:sp>
      <p:sp>
        <p:nvSpPr>
          <p:cNvPr id="3" name="Rectangle 2"/>
          <p:cNvSpPr/>
          <p:nvPr/>
        </p:nvSpPr>
        <p:spPr>
          <a:xfrm>
            <a:off x="335190" y="196948"/>
            <a:ext cx="8639997" cy="646331"/>
          </a:xfrm>
          <a:prstGeom prst="rect">
            <a:avLst/>
          </a:prstGeom>
        </p:spPr>
        <p:txBody>
          <a:bodyPr wrap="square">
            <a:spAutoFit/>
          </a:bodyPr>
          <a:lstStyle/>
          <a:p>
            <a:r>
              <a:rPr lang="en-AU" b="1" dirty="0" smtClean="0"/>
              <a:t>DATA COLLECTION AND PROCESSING                </a:t>
            </a:r>
            <a:r>
              <a:rPr lang="en-US" b="1" dirty="0" smtClean="0"/>
              <a:t>Aspect 2: Evaluating Procedure(s)and Suggesting Improvements</a:t>
            </a:r>
            <a:endParaRPr lang="en-US" dirty="0"/>
          </a:p>
        </p:txBody>
      </p:sp>
    </p:spTree>
    <p:extLst>
      <p:ext uri="{BB962C8B-B14F-4D97-AF65-F5344CB8AC3E}">
        <p14:creationId xmlns="" xmlns:p14="http://schemas.microsoft.com/office/powerpoint/2010/main" val="38450997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342964" y="412078"/>
            <a:ext cx="5314275" cy="1200329"/>
          </a:xfrm>
          <a:prstGeom prst="rect">
            <a:avLst/>
          </a:prstGeom>
        </p:spPr>
        <p:txBody>
          <a:bodyPr wrap="none">
            <a:spAutoFit/>
          </a:bodyPr>
          <a:lstStyle/>
          <a:p>
            <a:r>
              <a:rPr lang="en-AU" b="1" dirty="0" smtClean="0"/>
              <a:t>iii) Rate</a:t>
            </a:r>
          </a:p>
          <a:p>
            <a:endParaRPr lang="en-AU" dirty="0"/>
          </a:p>
          <a:p>
            <a:pPr marL="285750" lvl="1" indent="-285750">
              <a:buFont typeface="Arial"/>
              <a:buChar char="•"/>
            </a:pPr>
            <a:r>
              <a:rPr lang="x-none" dirty="0"/>
              <a:t>Rate is a measure of how quickly a variable changes</a:t>
            </a:r>
            <a:endParaRPr lang="en-US" sz="2000" i="1" dirty="0"/>
          </a:p>
          <a:p>
            <a:r>
              <a:rPr lang="en-US" dirty="0" smtClean="0"/>
              <a:t> </a:t>
            </a:r>
            <a:endParaRPr lang="en-US" dirty="0"/>
          </a:p>
        </p:txBody>
      </p:sp>
      <p:sp>
        <p:nvSpPr>
          <p:cNvPr id="3" name="Rectangle 2"/>
          <p:cNvSpPr/>
          <p:nvPr/>
        </p:nvSpPr>
        <p:spPr>
          <a:xfrm>
            <a:off x="342964" y="1612407"/>
            <a:ext cx="4572000" cy="5109092"/>
          </a:xfrm>
          <a:prstGeom prst="rect">
            <a:avLst/>
          </a:prstGeom>
        </p:spPr>
        <p:txBody>
          <a:bodyPr>
            <a:spAutoFit/>
          </a:bodyPr>
          <a:lstStyle/>
          <a:p>
            <a:pPr marL="400050" lvl="0" indent="-400050">
              <a:buAutoNum type="romanLcParenR" startAt="4"/>
            </a:pPr>
            <a:r>
              <a:rPr lang="x-none" b="1" i="1" dirty="0" smtClean="0"/>
              <a:t>Mean </a:t>
            </a:r>
            <a:r>
              <a:rPr lang="x-none" b="1" i="1" dirty="0"/>
              <a:t>and Standard </a:t>
            </a:r>
            <a:r>
              <a:rPr lang="x-none" b="1" i="1" dirty="0" smtClean="0"/>
              <a:t>Deviation</a:t>
            </a:r>
            <a:endParaRPr lang="en-US" b="1" i="1" dirty="0" smtClean="0"/>
          </a:p>
          <a:p>
            <a:pPr lvl="0"/>
            <a:endParaRPr lang="en-US" sz="2000" b="1" i="1" dirty="0"/>
          </a:p>
          <a:p>
            <a:pPr marL="742950" lvl="1" indent="-285750">
              <a:buFont typeface="Arial"/>
              <a:buChar char="•"/>
            </a:pPr>
            <a:r>
              <a:rPr lang="x-none" dirty="0"/>
              <a:t>Whenever you have multiple trials in an experiment, it is good practice to calculate the mean and standard deviation.  </a:t>
            </a:r>
            <a:endParaRPr lang="en-US" sz="2000" i="1" dirty="0"/>
          </a:p>
          <a:p>
            <a:pPr marL="742950" lvl="1" indent="-285750">
              <a:buFont typeface="Arial"/>
              <a:buChar char="•"/>
            </a:pPr>
            <a:r>
              <a:rPr lang="x-none" dirty="0"/>
              <a:t>Using the mean as opposed to individual values helps to minimize the error in your experiment.  </a:t>
            </a:r>
            <a:endParaRPr lang="en-US" sz="2000" i="1" dirty="0"/>
          </a:p>
          <a:p>
            <a:pPr marL="742950" lvl="1" indent="-285750">
              <a:buFont typeface="Arial"/>
              <a:buChar char="•"/>
            </a:pPr>
            <a:r>
              <a:rPr lang="x-none" dirty="0"/>
              <a:t>Standard deviation also helps to indicate the spread of your values around the mean.  </a:t>
            </a:r>
            <a:r>
              <a:rPr lang="x-none" b="1" u="sng" dirty="0"/>
              <a:t>A smaller standard deviation</a:t>
            </a:r>
            <a:r>
              <a:rPr lang="x-none" dirty="0"/>
              <a:t> indicates that the values are clustered closely around the mean (and therefore possibly more reliable); a </a:t>
            </a:r>
            <a:r>
              <a:rPr lang="x-none" b="1" u="sng" dirty="0"/>
              <a:t>larger standard deviation </a:t>
            </a:r>
            <a:r>
              <a:rPr lang="x-none" dirty="0"/>
              <a:t>indicates a wider spread (values are possibly less reliable).  </a:t>
            </a:r>
            <a:endParaRPr lang="en-US" sz="2000" i="1" dirty="0"/>
          </a:p>
        </p:txBody>
      </p:sp>
      <p:sp>
        <p:nvSpPr>
          <p:cNvPr id="4" name="Rectangle 3"/>
          <p:cNvSpPr/>
          <p:nvPr/>
        </p:nvSpPr>
        <p:spPr>
          <a:xfrm>
            <a:off x="1793630" y="88912"/>
            <a:ext cx="7350370" cy="646331"/>
          </a:xfrm>
          <a:prstGeom prst="rect">
            <a:avLst/>
          </a:prstGeom>
        </p:spPr>
        <p:txBody>
          <a:bodyPr wrap="square">
            <a:spAutoFit/>
          </a:bodyPr>
          <a:lstStyle/>
          <a:p>
            <a:r>
              <a:rPr lang="en-AU" b="1" dirty="0" smtClean="0"/>
              <a:t>DATA COLLECTION AND PROCESSING                 </a:t>
            </a:r>
            <a:r>
              <a:rPr lang="en-US" b="1" dirty="0" smtClean="0"/>
              <a:t>Aspect 2: Evaluating Procedure(s)and Suggesting Improvements</a:t>
            </a:r>
            <a:endParaRPr lang="en-US" dirty="0"/>
          </a:p>
        </p:txBody>
      </p:sp>
    </p:spTree>
    <p:extLst>
      <p:ext uri="{BB962C8B-B14F-4D97-AF65-F5344CB8AC3E}">
        <p14:creationId xmlns="" xmlns:p14="http://schemas.microsoft.com/office/powerpoint/2010/main" val="33510331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388223" y="751343"/>
            <a:ext cx="4572000" cy="3416320"/>
          </a:xfrm>
          <a:prstGeom prst="rect">
            <a:avLst/>
          </a:prstGeom>
        </p:spPr>
        <p:txBody>
          <a:bodyPr>
            <a:spAutoFit/>
          </a:bodyPr>
          <a:lstStyle/>
          <a:p>
            <a:pPr lvl="0"/>
            <a:r>
              <a:rPr lang="en-AU" i="1" dirty="0" smtClean="0"/>
              <a:t>v) </a:t>
            </a:r>
            <a:r>
              <a:rPr lang="x-none" smtClean="0"/>
              <a:t>Percentage error </a:t>
            </a:r>
            <a:endParaRPr lang="en-US" i="1" dirty="0" smtClean="0"/>
          </a:p>
          <a:p>
            <a:endParaRPr lang="en-AU" dirty="0" smtClean="0"/>
          </a:p>
          <a:p>
            <a:r>
              <a:rPr lang="en-AU" dirty="0" smtClean="0"/>
              <a:t>This </a:t>
            </a:r>
            <a:r>
              <a:rPr lang="en-AU" i="1" dirty="0" smtClean="0"/>
              <a:t>is </a:t>
            </a:r>
            <a:r>
              <a:rPr lang="en-AU" i="1" dirty="0"/>
              <a:t>used when comparing your actual measurements to a theoretical measurement.  Percentage error describes the accuracy of measurements.  You should always use percentage calculations as opposed to the numerical difference.  This is because 10 cm error means nothing if you are measuring the distance between Shanghai and Beijing, but it is a huge error if you are measuring the length of a piece of paper. </a:t>
            </a:r>
            <a:endParaRPr lang="en-US" dirty="0"/>
          </a:p>
        </p:txBody>
      </p:sp>
      <p:sp>
        <p:nvSpPr>
          <p:cNvPr id="4" name="Rectangle 3"/>
          <p:cNvSpPr/>
          <p:nvPr/>
        </p:nvSpPr>
        <p:spPr>
          <a:xfrm>
            <a:off x="388223" y="4490829"/>
            <a:ext cx="4914738" cy="1754327"/>
          </a:xfrm>
          <a:prstGeom prst="rect">
            <a:avLst/>
          </a:prstGeom>
        </p:spPr>
        <p:txBody>
          <a:bodyPr wrap="square">
            <a:spAutoFit/>
          </a:bodyPr>
          <a:lstStyle/>
          <a:p>
            <a:pPr lvl="0"/>
            <a:r>
              <a:rPr lang="en-US" dirty="0" smtClean="0"/>
              <a:t>vi) </a:t>
            </a:r>
            <a:r>
              <a:rPr lang="en-US" dirty="0" err="1" smtClean="0"/>
              <a:t>pe</a:t>
            </a:r>
            <a:r>
              <a:rPr lang="x-none" dirty="0" smtClean="0"/>
              <a:t>rcentage deviation</a:t>
            </a:r>
            <a:endParaRPr lang="en-US" dirty="0" smtClean="0"/>
          </a:p>
          <a:p>
            <a:pPr lvl="0"/>
            <a:endParaRPr lang="en-US" i="1" dirty="0"/>
          </a:p>
          <a:p>
            <a:r>
              <a:rPr lang="x-none" dirty="0"/>
              <a:t>A measure of precision when a theoretical value is not known.  This informs how reproducible your experiment is.  </a:t>
            </a:r>
            <a:endParaRPr lang="en-US" i="1" dirty="0"/>
          </a:p>
          <a:p>
            <a:pPr lvl="0"/>
            <a:endParaRPr lang="en-US" i="1" dirty="0"/>
          </a:p>
        </p:txBody>
      </p:sp>
      <p:sp>
        <p:nvSpPr>
          <p:cNvPr id="5" name="Rectangle 4"/>
          <p:cNvSpPr/>
          <p:nvPr/>
        </p:nvSpPr>
        <p:spPr>
          <a:xfrm>
            <a:off x="1146516" y="105012"/>
            <a:ext cx="6717323" cy="646331"/>
          </a:xfrm>
          <a:prstGeom prst="rect">
            <a:avLst/>
          </a:prstGeom>
        </p:spPr>
        <p:txBody>
          <a:bodyPr wrap="square">
            <a:spAutoFit/>
          </a:bodyPr>
          <a:lstStyle/>
          <a:p>
            <a:r>
              <a:rPr lang="en-AU" b="1" dirty="0" smtClean="0"/>
              <a:t>DATA COLLECTION AND PROCESSING                 </a:t>
            </a:r>
            <a:r>
              <a:rPr lang="en-US" b="1" dirty="0" smtClean="0"/>
              <a:t>Aspect 2: Evaluating Procedure(s)and Suggesting Improvements</a:t>
            </a:r>
            <a:endParaRPr lang="en-US" dirty="0"/>
          </a:p>
        </p:txBody>
      </p:sp>
    </p:spTree>
    <p:extLst>
      <p:ext uri="{BB962C8B-B14F-4D97-AF65-F5344CB8AC3E}">
        <p14:creationId xmlns="" xmlns:p14="http://schemas.microsoft.com/office/powerpoint/2010/main" val="4281721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432018" y="1378634"/>
            <a:ext cx="8020388" cy="4524316"/>
          </a:xfrm>
          <a:prstGeom prst="rect">
            <a:avLst/>
          </a:prstGeom>
        </p:spPr>
        <p:txBody>
          <a:bodyPr wrap="square">
            <a:spAutoFit/>
          </a:bodyPr>
          <a:lstStyle/>
          <a:p>
            <a:r>
              <a:rPr lang="en-AU" dirty="0"/>
              <a:t>c)	</a:t>
            </a:r>
            <a:r>
              <a:rPr lang="en-AU" u="sng" dirty="0"/>
              <a:t>Carry out your Calculations</a:t>
            </a:r>
            <a:endParaRPr lang="en-US" dirty="0"/>
          </a:p>
          <a:p>
            <a:r>
              <a:rPr lang="en-AU" b="1" dirty="0"/>
              <a:t>	</a:t>
            </a:r>
            <a:r>
              <a:rPr lang="en-AU" dirty="0"/>
              <a:t>Make sure you go back and double-check your calculations.</a:t>
            </a:r>
            <a:endParaRPr lang="en-US" dirty="0"/>
          </a:p>
          <a:p>
            <a:r>
              <a:rPr lang="en-AU" dirty="0"/>
              <a:t>	See section 3a to make sure that you have presented you work correctly</a:t>
            </a:r>
            <a:endParaRPr lang="en-US" dirty="0"/>
          </a:p>
          <a:p>
            <a:r>
              <a:rPr lang="en-AU" dirty="0"/>
              <a:t> </a:t>
            </a:r>
            <a:endParaRPr lang="en-US" dirty="0"/>
          </a:p>
          <a:p>
            <a:pPr marL="342900" indent="-342900">
              <a:buAutoNum type="alphaLcParenR" startAt="4"/>
            </a:pPr>
            <a:r>
              <a:rPr lang="en-AU" u="sng" dirty="0" smtClean="0"/>
              <a:t>Treatment </a:t>
            </a:r>
            <a:r>
              <a:rPr lang="en-AU" u="sng" dirty="0"/>
              <a:t>of </a:t>
            </a:r>
            <a:r>
              <a:rPr lang="en-AU" u="sng" dirty="0" smtClean="0"/>
              <a:t>Uncertainties</a:t>
            </a:r>
          </a:p>
          <a:p>
            <a:endParaRPr lang="en-US" dirty="0"/>
          </a:p>
          <a:p>
            <a:pPr marL="285750" lvl="0" indent="-285750">
              <a:buFont typeface="Arial"/>
              <a:buChar char="•"/>
            </a:pPr>
            <a:r>
              <a:rPr lang="en-AU" dirty="0"/>
              <a:t>The uncertainties associated with the raw data should be taken into account. </a:t>
            </a:r>
            <a:endParaRPr lang="en-AU" dirty="0" smtClean="0"/>
          </a:p>
          <a:p>
            <a:pPr lvl="0"/>
            <a:endParaRPr lang="en-US" dirty="0"/>
          </a:p>
          <a:p>
            <a:pPr marL="285750" lvl="0" indent="-285750">
              <a:buFont typeface="Arial"/>
              <a:buChar char="•"/>
            </a:pPr>
            <a:r>
              <a:rPr lang="en-AU" dirty="0"/>
              <a:t>Mean and standard deviation are acceptable ways of showing this in graphs with error bars. The mean should be the plotted point or height of the bar. For each point an error bar can be drawn that extends above the point/bar 1 SD and below the point/bar 1 SD. The size of the error bar is also an indication of the reliability of you data (and therefore any conclusion you draw from it</a:t>
            </a:r>
            <a:r>
              <a:rPr lang="en-AU" dirty="0" smtClean="0"/>
              <a:t>)</a:t>
            </a:r>
          </a:p>
          <a:p>
            <a:pPr lvl="0"/>
            <a:endParaRPr lang="en-US" dirty="0"/>
          </a:p>
          <a:p>
            <a:pPr marL="285750" lvl="0" indent="-285750">
              <a:buFont typeface="Arial"/>
              <a:buChar char="•"/>
            </a:pPr>
            <a:r>
              <a:rPr lang="en-AU" dirty="0"/>
              <a:t>The treatment of uncertainties in graphical analysis (scatter plots) requires the construction of appropriate best-fit lines. </a:t>
            </a:r>
            <a:endParaRPr lang="en-US" dirty="0"/>
          </a:p>
        </p:txBody>
      </p:sp>
      <p:sp>
        <p:nvSpPr>
          <p:cNvPr id="3" name="Rectangle 2"/>
          <p:cNvSpPr/>
          <p:nvPr/>
        </p:nvSpPr>
        <p:spPr>
          <a:xfrm>
            <a:off x="851095" y="281354"/>
            <a:ext cx="6604782" cy="646331"/>
          </a:xfrm>
          <a:prstGeom prst="rect">
            <a:avLst/>
          </a:prstGeom>
        </p:spPr>
        <p:txBody>
          <a:bodyPr wrap="square">
            <a:spAutoFit/>
          </a:bodyPr>
          <a:lstStyle/>
          <a:p>
            <a:r>
              <a:rPr lang="en-AU" b="1" dirty="0" smtClean="0"/>
              <a:t>DATA COLLECTION AND PROCESSING                 </a:t>
            </a:r>
            <a:r>
              <a:rPr lang="en-US" b="1" dirty="0" smtClean="0"/>
              <a:t>Aspect 2: Evaluating Procedure(s)and Suggesting Improvements</a:t>
            </a:r>
            <a:endParaRPr lang="en-US" dirty="0"/>
          </a:p>
        </p:txBody>
      </p:sp>
    </p:spTree>
    <p:extLst>
      <p:ext uri="{BB962C8B-B14F-4D97-AF65-F5344CB8AC3E}">
        <p14:creationId xmlns="" xmlns:p14="http://schemas.microsoft.com/office/powerpoint/2010/main" val="12970632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Rectangle 2"/>
          <p:cNvSpPr/>
          <p:nvPr/>
        </p:nvSpPr>
        <p:spPr>
          <a:xfrm>
            <a:off x="218975" y="578088"/>
            <a:ext cx="8758970" cy="6186310"/>
          </a:xfrm>
          <a:prstGeom prst="rect">
            <a:avLst/>
          </a:prstGeom>
        </p:spPr>
        <p:txBody>
          <a:bodyPr wrap="square">
            <a:spAutoFit/>
          </a:bodyPr>
          <a:lstStyle/>
          <a:p>
            <a:pPr lvl="0"/>
            <a:r>
              <a:rPr lang="en-AU" b="1" dirty="0"/>
              <a:t>Present your processed </a:t>
            </a:r>
            <a:r>
              <a:rPr lang="en-AU" b="1" dirty="0" smtClean="0"/>
              <a:t>data</a:t>
            </a:r>
          </a:p>
          <a:p>
            <a:pPr lvl="0"/>
            <a:endParaRPr lang="en-US" dirty="0"/>
          </a:p>
          <a:p>
            <a:r>
              <a:rPr lang="en-AU" dirty="0"/>
              <a:t>You are expected to decide upon a suitable presentation format without teacher assistance. Your ability to show how you processed the data, choose the correct presentation method and construct graphs </a:t>
            </a:r>
            <a:r>
              <a:rPr lang="en-AU" dirty="0" err="1"/>
              <a:t>etc</a:t>
            </a:r>
            <a:r>
              <a:rPr lang="en-AU" dirty="0"/>
              <a:t> will determine your level of achievement for Aspect 3. </a:t>
            </a:r>
            <a:endParaRPr lang="en-US" dirty="0"/>
          </a:p>
          <a:p>
            <a:r>
              <a:rPr lang="en-AU" dirty="0"/>
              <a:t>Important things to consider:-</a:t>
            </a:r>
            <a:endParaRPr lang="en-US" dirty="0"/>
          </a:p>
          <a:p>
            <a:r>
              <a:rPr lang="en-AU" dirty="0"/>
              <a:t> </a:t>
            </a:r>
            <a:endParaRPr lang="en-US" dirty="0"/>
          </a:p>
          <a:p>
            <a:r>
              <a:rPr lang="en-AU" dirty="0"/>
              <a:t> </a:t>
            </a:r>
            <a:endParaRPr lang="en-US" dirty="0"/>
          </a:p>
          <a:p>
            <a:r>
              <a:rPr lang="en-AU" dirty="0"/>
              <a:t>a)	</a:t>
            </a:r>
            <a:r>
              <a:rPr lang="en-AU" u="sng" dirty="0"/>
              <a:t>Present data so that stages to final results can be followed</a:t>
            </a:r>
            <a:endParaRPr lang="en-US" dirty="0"/>
          </a:p>
          <a:p>
            <a:pPr marL="285750" indent="-285750">
              <a:buFont typeface="Arial"/>
              <a:buChar char="•"/>
            </a:pPr>
            <a:r>
              <a:rPr lang="en-AU" dirty="0"/>
              <a:t>This will often mean showing your working for each </a:t>
            </a:r>
            <a:r>
              <a:rPr lang="en-AU" b="1" dirty="0"/>
              <a:t>type</a:t>
            </a:r>
            <a:r>
              <a:rPr lang="en-AU" dirty="0"/>
              <a:t> of calculation done (not for every </a:t>
            </a:r>
            <a:r>
              <a:rPr lang="en-AU" dirty="0" smtClean="0"/>
              <a:t>single </a:t>
            </a:r>
            <a:r>
              <a:rPr lang="en-AU" dirty="0"/>
              <a:t>calculation done!). </a:t>
            </a:r>
            <a:endParaRPr lang="en-AU" dirty="0" smtClean="0"/>
          </a:p>
          <a:p>
            <a:pPr marL="285750" indent="-285750">
              <a:buFont typeface="Arial"/>
              <a:buChar char="•"/>
            </a:pPr>
            <a:endParaRPr lang="en-AU" dirty="0"/>
          </a:p>
          <a:p>
            <a:r>
              <a:rPr lang="en-AU" dirty="0" smtClean="0"/>
              <a:t>Each </a:t>
            </a:r>
            <a:r>
              <a:rPr lang="en-AU" dirty="0"/>
              <a:t>worked example should include the following:</a:t>
            </a:r>
            <a:endParaRPr lang="en-US" dirty="0"/>
          </a:p>
          <a:p>
            <a:pPr marL="742950" lvl="1" indent="-285750">
              <a:buFont typeface="Arial"/>
              <a:buChar char="•"/>
            </a:pPr>
            <a:r>
              <a:rPr lang="en-AU" dirty="0"/>
              <a:t>Heading describing the calculation</a:t>
            </a:r>
            <a:endParaRPr lang="en-US" dirty="0"/>
          </a:p>
          <a:p>
            <a:pPr marL="742950" lvl="1" indent="-285750">
              <a:buFont typeface="Arial"/>
              <a:buChar char="•"/>
            </a:pPr>
            <a:r>
              <a:rPr lang="en-AU" dirty="0"/>
              <a:t>Formula</a:t>
            </a:r>
            <a:endParaRPr lang="en-US" dirty="0"/>
          </a:p>
          <a:p>
            <a:pPr marL="742950" lvl="1" indent="-285750">
              <a:buFont typeface="Arial"/>
              <a:buChar char="•"/>
            </a:pPr>
            <a:r>
              <a:rPr lang="en-AU" dirty="0"/>
              <a:t>Identification of which set of data is being used in that example</a:t>
            </a:r>
            <a:endParaRPr lang="en-US" dirty="0"/>
          </a:p>
          <a:p>
            <a:pPr marL="742950" lvl="1" indent="-285750">
              <a:buFont typeface="Arial"/>
              <a:buChar char="•"/>
            </a:pPr>
            <a:r>
              <a:rPr lang="en-AU" dirty="0"/>
              <a:t>Fully worked example</a:t>
            </a:r>
            <a:endParaRPr lang="en-US" dirty="0"/>
          </a:p>
          <a:p>
            <a:pPr marL="742950" lvl="1" indent="-285750">
              <a:buFont typeface="Arial"/>
              <a:buChar char="•"/>
            </a:pPr>
            <a:r>
              <a:rPr lang="en-AU" dirty="0"/>
              <a:t>If Excel or a graphing calculator was used to generate values (i.e. you didn’t have to plug numbers into an equation) it is OK to simply state this. In the case of Excel you should state the formula used.</a:t>
            </a:r>
            <a:endParaRPr lang="en-US" dirty="0"/>
          </a:p>
          <a:p>
            <a:pPr marL="742950" lvl="1" indent="-285750">
              <a:buFont typeface="Arial"/>
              <a:buChar char="•"/>
            </a:pPr>
            <a:r>
              <a:rPr lang="en-AU" dirty="0"/>
              <a:t>Flowcharts may also be appropriate here</a:t>
            </a:r>
            <a:endParaRPr lang="en-US" dirty="0"/>
          </a:p>
          <a:p>
            <a:pPr marL="742950" lvl="1" indent="-285750">
              <a:buFont typeface="Arial"/>
              <a:buChar char="•"/>
            </a:pPr>
            <a:r>
              <a:rPr lang="en-AU" dirty="0"/>
              <a:t> </a:t>
            </a:r>
            <a:endParaRPr lang="en-US" dirty="0"/>
          </a:p>
        </p:txBody>
      </p:sp>
      <p:sp>
        <p:nvSpPr>
          <p:cNvPr id="4" name="Rectangle 3"/>
          <p:cNvSpPr/>
          <p:nvPr/>
        </p:nvSpPr>
        <p:spPr>
          <a:xfrm>
            <a:off x="1804255" y="25392"/>
            <a:ext cx="6764937" cy="646331"/>
          </a:xfrm>
          <a:prstGeom prst="rect">
            <a:avLst/>
          </a:prstGeom>
        </p:spPr>
        <p:txBody>
          <a:bodyPr wrap="square">
            <a:spAutoFit/>
          </a:bodyPr>
          <a:lstStyle/>
          <a:p>
            <a:r>
              <a:rPr lang="en-AU" b="1" dirty="0"/>
              <a:t>DATA COLLECTION AND PROCESSING            </a:t>
            </a:r>
            <a:r>
              <a:rPr lang="en-US" b="1" dirty="0" smtClean="0"/>
              <a:t>Aspect 3: Presenting Processed Data</a:t>
            </a:r>
            <a:r>
              <a:rPr lang="en-US" dirty="0" smtClean="0"/>
              <a:t> </a:t>
            </a:r>
            <a:endParaRPr lang="en-US" dirty="0"/>
          </a:p>
        </p:txBody>
      </p:sp>
    </p:spTree>
    <p:extLst>
      <p:ext uri="{BB962C8B-B14F-4D97-AF65-F5344CB8AC3E}">
        <p14:creationId xmlns="" xmlns:p14="http://schemas.microsoft.com/office/powerpoint/2010/main" val="40945897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329830" y="2676898"/>
            <a:ext cx="6239398" cy="3693319"/>
          </a:xfrm>
          <a:prstGeom prst="rect">
            <a:avLst/>
          </a:prstGeom>
        </p:spPr>
        <p:txBody>
          <a:bodyPr wrap="square">
            <a:spAutoFit/>
          </a:bodyPr>
          <a:lstStyle/>
          <a:p>
            <a:pPr marL="342900" indent="-342900">
              <a:buAutoNum type="alphaLcParenR" startAt="2"/>
            </a:pPr>
            <a:r>
              <a:rPr lang="en-AU" u="sng" dirty="0" smtClean="0"/>
              <a:t>Significant Figures</a:t>
            </a:r>
          </a:p>
          <a:p>
            <a:endParaRPr lang="en-US" dirty="0" smtClean="0"/>
          </a:p>
          <a:p>
            <a:pPr marL="285750" lvl="0" indent="-285750">
              <a:buFont typeface="Arial"/>
              <a:buChar char="•"/>
            </a:pPr>
            <a:r>
              <a:rPr lang="en-AU" dirty="0" smtClean="0"/>
              <a:t>Inclusion of metric/SI units is expected for final derived quantities, which should be expressed to the correct number of significant figures. Your processed data should not have more significant figures (or decimal places) that the raw data you collected</a:t>
            </a:r>
          </a:p>
          <a:p>
            <a:pPr lvl="0"/>
            <a:endParaRPr lang="en-US" dirty="0" smtClean="0"/>
          </a:p>
          <a:p>
            <a:pPr marL="285750" lvl="0" indent="-285750">
              <a:buFont typeface="Arial"/>
              <a:buChar char="•"/>
            </a:pPr>
            <a:r>
              <a:rPr lang="en-AU" dirty="0" smtClean="0"/>
              <a:t>All processed data should be to the same number of significant figures</a:t>
            </a:r>
          </a:p>
          <a:p>
            <a:pPr lvl="0"/>
            <a:endParaRPr lang="en-US" dirty="0" smtClean="0"/>
          </a:p>
          <a:p>
            <a:pPr marL="285750" lvl="0" indent="-285750">
              <a:buFont typeface="Arial"/>
              <a:buChar char="•"/>
            </a:pPr>
            <a:r>
              <a:rPr lang="en-AU" dirty="0" smtClean="0"/>
              <a:t>Ensure that your processed data does not have more decimal places than the raw data </a:t>
            </a:r>
            <a:endParaRPr lang="en-US" dirty="0"/>
          </a:p>
        </p:txBody>
      </p:sp>
      <p:sp>
        <p:nvSpPr>
          <p:cNvPr id="3" name="Rectangle 2"/>
          <p:cNvSpPr/>
          <p:nvPr/>
        </p:nvSpPr>
        <p:spPr>
          <a:xfrm>
            <a:off x="329830" y="594763"/>
            <a:ext cx="8518747" cy="369332"/>
          </a:xfrm>
          <a:prstGeom prst="rect">
            <a:avLst/>
          </a:prstGeom>
        </p:spPr>
        <p:txBody>
          <a:bodyPr wrap="square">
            <a:spAutoFit/>
          </a:bodyPr>
          <a:lstStyle/>
          <a:p>
            <a:r>
              <a:rPr lang="en-AU" b="1" dirty="0"/>
              <a:t>DATA COLLECTION AND PROCESSING                 </a:t>
            </a:r>
            <a:r>
              <a:rPr lang="en-US" b="1" dirty="0" smtClean="0"/>
              <a:t>Aspect 3: Presenting Processed Data</a:t>
            </a:r>
            <a:endParaRPr lang="en-US" dirty="0"/>
          </a:p>
        </p:txBody>
      </p:sp>
    </p:spTree>
    <p:extLst>
      <p:ext uri="{BB962C8B-B14F-4D97-AF65-F5344CB8AC3E}">
        <p14:creationId xmlns="" xmlns:p14="http://schemas.microsoft.com/office/powerpoint/2010/main" val="2470934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01078"/>
            <a:ext cx="4572000" cy="3170099"/>
          </a:xfrm>
          <a:prstGeom prst="rect">
            <a:avLst/>
          </a:prstGeom>
        </p:spPr>
        <p:txBody>
          <a:bodyPr>
            <a:spAutoFit/>
          </a:bodyPr>
          <a:lstStyle/>
          <a:p>
            <a:pPr lvl="0"/>
            <a:endParaRPr lang="en-AU" b="1" dirty="0" smtClean="0"/>
          </a:p>
          <a:p>
            <a:pPr lvl="0"/>
            <a:r>
              <a:rPr lang="en-AU" b="1" dirty="0" smtClean="0"/>
              <a:t>1</a:t>
            </a:r>
            <a:r>
              <a:rPr lang="en-AU" sz="2000" b="1" dirty="0" smtClean="0"/>
              <a:t>. Decide </a:t>
            </a:r>
            <a:r>
              <a:rPr lang="en-AU" sz="2000" b="1" dirty="0"/>
              <a:t>what to investigate</a:t>
            </a:r>
            <a:endParaRPr lang="en-US" sz="2000" dirty="0"/>
          </a:p>
          <a:p>
            <a:r>
              <a:rPr lang="en-AU" dirty="0"/>
              <a:t>Start with the variables!</a:t>
            </a:r>
            <a:endParaRPr lang="en-US" dirty="0"/>
          </a:p>
          <a:p>
            <a:pPr marL="285750" lvl="0" indent="-285750">
              <a:buFont typeface="Arial"/>
              <a:buChar char="•"/>
            </a:pPr>
            <a:r>
              <a:rPr lang="en-AU" dirty="0"/>
              <a:t>Decide what you want to find out about – this is your </a:t>
            </a:r>
            <a:r>
              <a:rPr lang="en-AU" i="1" dirty="0"/>
              <a:t>dependent variable</a:t>
            </a:r>
            <a:r>
              <a:rPr lang="en-AU" dirty="0"/>
              <a:t>. </a:t>
            </a:r>
            <a:endParaRPr lang="en-US" dirty="0"/>
          </a:p>
          <a:p>
            <a:pPr marL="285750" lvl="0" indent="-285750">
              <a:buFont typeface="Arial"/>
              <a:buChar char="•"/>
            </a:pPr>
            <a:r>
              <a:rPr lang="en-AU" dirty="0"/>
              <a:t>Brainstorm (and list) all the possible variables that could influence your dependent variable</a:t>
            </a:r>
            <a:r>
              <a:rPr lang="en-AU" dirty="0" smtClean="0"/>
              <a:t>.</a:t>
            </a:r>
          </a:p>
          <a:p>
            <a:pPr marL="285750" lvl="0" indent="-285750">
              <a:buFont typeface="Arial"/>
              <a:buChar char="•"/>
            </a:pPr>
            <a:endParaRPr lang="en-US" dirty="0"/>
          </a:p>
          <a:p>
            <a:pPr lvl="0"/>
            <a:r>
              <a:rPr lang="en-AU" dirty="0"/>
              <a:t>Choose ONE to be your </a:t>
            </a:r>
            <a:r>
              <a:rPr lang="en-AU" b="1" i="1" dirty="0">
                <a:solidFill>
                  <a:srgbClr val="FF0000"/>
                </a:solidFill>
              </a:rPr>
              <a:t>independent variable</a:t>
            </a:r>
            <a:r>
              <a:rPr lang="en-AU" dirty="0">
                <a:solidFill>
                  <a:srgbClr val="FF0000"/>
                </a:solidFill>
              </a:rPr>
              <a:t>.</a:t>
            </a:r>
            <a:endParaRPr lang="en-US" dirty="0">
              <a:solidFill>
                <a:srgbClr val="FF0000"/>
              </a:solidFill>
            </a:endParaRPr>
          </a:p>
          <a:p>
            <a:pPr lvl="0"/>
            <a:r>
              <a:rPr lang="en-AU" dirty="0"/>
              <a:t>All the others will be your </a:t>
            </a:r>
            <a:r>
              <a:rPr lang="en-AU" b="1" i="1" dirty="0">
                <a:solidFill>
                  <a:srgbClr val="17375E"/>
                </a:solidFill>
              </a:rPr>
              <a:t>controlled variables</a:t>
            </a:r>
            <a:r>
              <a:rPr lang="en-AU" dirty="0"/>
              <a:t>. </a:t>
            </a:r>
            <a:endParaRPr lang="en-US" dirty="0"/>
          </a:p>
        </p:txBody>
      </p:sp>
      <p:sp>
        <p:nvSpPr>
          <p:cNvPr id="5" name="Rectangle 4"/>
          <p:cNvSpPr/>
          <p:nvPr/>
        </p:nvSpPr>
        <p:spPr>
          <a:xfrm>
            <a:off x="403787" y="233650"/>
            <a:ext cx="4224554" cy="861774"/>
          </a:xfrm>
          <a:prstGeom prst="rect">
            <a:avLst/>
          </a:prstGeom>
        </p:spPr>
        <p:txBody>
          <a:bodyPr wrap="none">
            <a:spAutoFit/>
          </a:bodyPr>
          <a:lstStyle/>
          <a:p>
            <a:r>
              <a:rPr lang="en-AU" sz="3600" b="1" dirty="0" smtClean="0"/>
              <a:t>DESIGN &amp; PLANNING</a:t>
            </a:r>
          </a:p>
          <a:p>
            <a:r>
              <a:rPr lang="en-US" sz="1400" dirty="0" smtClean="0"/>
              <a:t>Aspect 1: Defining the problem and selecting variables</a:t>
            </a:r>
            <a:endParaRPr lang="en-US" sz="1400" dirty="0"/>
          </a:p>
        </p:txBody>
      </p:sp>
      <p:sp>
        <p:nvSpPr>
          <p:cNvPr id="6" name="Rectangle 5"/>
          <p:cNvSpPr/>
          <p:nvPr/>
        </p:nvSpPr>
        <p:spPr>
          <a:xfrm>
            <a:off x="4572000" y="233650"/>
            <a:ext cx="4572000" cy="6186310"/>
          </a:xfrm>
          <a:prstGeom prst="rect">
            <a:avLst/>
          </a:prstGeom>
        </p:spPr>
        <p:txBody>
          <a:bodyPr>
            <a:spAutoFit/>
          </a:bodyPr>
          <a:lstStyle/>
          <a:p>
            <a:r>
              <a:rPr lang="en-AU" dirty="0"/>
              <a:t>Variables are factors that may affect the outcome of your experiment. They are </a:t>
            </a:r>
            <a:r>
              <a:rPr lang="en-AU" u="sng" dirty="0"/>
              <a:t>measurable</a:t>
            </a:r>
            <a:r>
              <a:rPr lang="en-AU" dirty="0"/>
              <a:t> factors, not pieces of equipment. Do not use the word “Amount”. It is not specific enough – terms like mass or volume are better.</a:t>
            </a:r>
            <a:endParaRPr lang="en-US" dirty="0"/>
          </a:p>
          <a:p>
            <a:r>
              <a:rPr lang="en-AU" dirty="0"/>
              <a:t> </a:t>
            </a:r>
            <a:endParaRPr lang="en-US" dirty="0"/>
          </a:p>
          <a:p>
            <a:r>
              <a:rPr lang="en-AU" b="1" dirty="0">
                <a:solidFill>
                  <a:srgbClr val="FF0000"/>
                </a:solidFill>
              </a:rPr>
              <a:t>Independent variable:</a:t>
            </a:r>
            <a:r>
              <a:rPr lang="en-AU" dirty="0">
                <a:solidFill>
                  <a:srgbClr val="FF0000"/>
                </a:solidFill>
              </a:rPr>
              <a:t> </a:t>
            </a:r>
            <a:r>
              <a:rPr lang="en-AU" dirty="0"/>
              <a:t>This is the variable that you manipulate – you choose the values to investigate.</a:t>
            </a:r>
            <a:endParaRPr lang="en-US" dirty="0"/>
          </a:p>
          <a:p>
            <a:r>
              <a:rPr lang="en-AU" dirty="0"/>
              <a:t> </a:t>
            </a:r>
            <a:endParaRPr lang="en-US" dirty="0"/>
          </a:p>
          <a:p>
            <a:r>
              <a:rPr lang="en-AU" b="1" dirty="0">
                <a:solidFill>
                  <a:srgbClr val="008000"/>
                </a:solidFill>
              </a:rPr>
              <a:t>Dependent variable:</a:t>
            </a:r>
            <a:r>
              <a:rPr lang="en-AU" dirty="0">
                <a:solidFill>
                  <a:srgbClr val="008000"/>
                </a:solidFill>
              </a:rPr>
              <a:t> </a:t>
            </a:r>
            <a:r>
              <a:rPr lang="en-AU" dirty="0"/>
              <a:t>This is the variable that changes in response to changes in the independent variable. It is what you are measuring or trying to find out.</a:t>
            </a:r>
            <a:endParaRPr lang="en-US" dirty="0"/>
          </a:p>
          <a:p>
            <a:r>
              <a:rPr lang="en-AU" dirty="0"/>
              <a:t> </a:t>
            </a:r>
            <a:endParaRPr lang="en-US" dirty="0"/>
          </a:p>
          <a:p>
            <a:r>
              <a:rPr lang="en-AU" b="1" dirty="0">
                <a:solidFill>
                  <a:schemeClr val="tx2">
                    <a:lumMod val="75000"/>
                  </a:schemeClr>
                </a:solidFill>
              </a:rPr>
              <a:t>Controlled variables:</a:t>
            </a:r>
            <a:r>
              <a:rPr lang="en-AU" dirty="0">
                <a:solidFill>
                  <a:schemeClr val="tx2">
                    <a:lumMod val="75000"/>
                  </a:schemeClr>
                </a:solidFill>
              </a:rPr>
              <a:t> </a:t>
            </a:r>
            <a:r>
              <a:rPr lang="en-AU" dirty="0"/>
              <a:t>These are other factors that may also affect the dependent variable. They need to be kept constant in order to ensure a fair test.</a:t>
            </a:r>
            <a:endParaRPr lang="en-US" dirty="0"/>
          </a:p>
          <a:p>
            <a:r>
              <a:rPr lang="en-AU" b="1" dirty="0">
                <a:solidFill>
                  <a:schemeClr val="accent6">
                    <a:lumMod val="75000"/>
                  </a:schemeClr>
                </a:solidFill>
              </a:rPr>
              <a:t>Uncontrolled variables: </a:t>
            </a:r>
            <a:r>
              <a:rPr lang="en-AU" dirty="0"/>
              <a:t>Usually climate factors that you try to keep the same for each sample.</a:t>
            </a:r>
            <a:endParaRPr lang="en-US" dirty="0"/>
          </a:p>
        </p:txBody>
      </p:sp>
    </p:spTree>
    <p:extLst>
      <p:ext uri="{BB962C8B-B14F-4D97-AF65-F5344CB8AC3E}">
        <p14:creationId xmlns="" xmlns:p14="http://schemas.microsoft.com/office/powerpoint/2010/main" val="21846160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373624" y="2049904"/>
            <a:ext cx="6764935" cy="4247317"/>
          </a:xfrm>
          <a:prstGeom prst="rect">
            <a:avLst/>
          </a:prstGeom>
        </p:spPr>
        <p:txBody>
          <a:bodyPr wrap="square">
            <a:spAutoFit/>
          </a:bodyPr>
          <a:lstStyle/>
          <a:p>
            <a:r>
              <a:rPr lang="en-AU" dirty="0"/>
              <a:t>c)	</a:t>
            </a:r>
            <a:r>
              <a:rPr lang="en-AU" u="sng" dirty="0"/>
              <a:t>Presentation formats</a:t>
            </a:r>
            <a:endParaRPr lang="en-US" dirty="0"/>
          </a:p>
          <a:p>
            <a:r>
              <a:rPr lang="en-AU" dirty="0"/>
              <a:t>A few general options are listed below; however, understand that you are not limited to these options as there are many processing options specific to certain labs such as population pyramids, and logarithmic graphs: </a:t>
            </a:r>
            <a:endParaRPr lang="en-US" dirty="0"/>
          </a:p>
          <a:p>
            <a:pPr marL="285750" lvl="0" indent="-285750">
              <a:buFont typeface="Arial"/>
              <a:buChar char="•"/>
            </a:pPr>
            <a:r>
              <a:rPr lang="en-AU" dirty="0" err="1"/>
              <a:t>Spreadsheets</a:t>
            </a:r>
            <a:r>
              <a:rPr lang="en-AU" dirty="0"/>
              <a:t> and tables showing data calculations such as mean, SD, percentage </a:t>
            </a:r>
            <a:r>
              <a:rPr lang="en-AU" dirty="0" smtClean="0"/>
              <a:t>change, </a:t>
            </a:r>
            <a:r>
              <a:rPr lang="en-AU" dirty="0"/>
              <a:t>etc</a:t>
            </a:r>
            <a:r>
              <a:rPr lang="en-AU" dirty="0" smtClean="0"/>
              <a:t>.</a:t>
            </a:r>
          </a:p>
          <a:p>
            <a:pPr lvl="0"/>
            <a:endParaRPr lang="en-US" dirty="0"/>
          </a:p>
          <a:p>
            <a:pPr marL="285750" lvl="0" indent="-285750">
              <a:buFont typeface="Arial"/>
              <a:buChar char="•"/>
            </a:pPr>
            <a:r>
              <a:rPr lang="en-AU" dirty="0"/>
              <a:t>Line graphs and scatter-plots showing continuous data points (e.g. time, GDP, age, distance, height etc.) with line of best fit  </a:t>
            </a:r>
            <a:endParaRPr lang="en-AU" dirty="0" smtClean="0"/>
          </a:p>
          <a:p>
            <a:pPr lvl="0"/>
            <a:endParaRPr lang="en-US" dirty="0"/>
          </a:p>
          <a:p>
            <a:pPr marL="285750" lvl="0" indent="-285750">
              <a:buFont typeface="Arial"/>
              <a:buChar char="•"/>
            </a:pPr>
            <a:r>
              <a:rPr lang="en-AU" dirty="0"/>
              <a:t>Bar graphs showing discrete data (categories) e.g. species, sex, ethnicity </a:t>
            </a:r>
            <a:endParaRPr lang="en-AU" dirty="0" smtClean="0"/>
          </a:p>
          <a:p>
            <a:pPr lvl="0"/>
            <a:endParaRPr lang="en-US" dirty="0"/>
          </a:p>
          <a:p>
            <a:pPr marL="285750" lvl="0" indent="-285750">
              <a:buFont typeface="Arial"/>
              <a:buChar char="•"/>
            </a:pPr>
            <a:r>
              <a:rPr lang="en-AU" dirty="0"/>
              <a:t>Pie charts showing percentages out of 100% </a:t>
            </a:r>
            <a:endParaRPr lang="en-US" dirty="0"/>
          </a:p>
        </p:txBody>
      </p:sp>
      <p:sp>
        <p:nvSpPr>
          <p:cNvPr id="3" name="Rectangle 2"/>
          <p:cNvSpPr/>
          <p:nvPr/>
        </p:nvSpPr>
        <p:spPr>
          <a:xfrm>
            <a:off x="592598" y="200583"/>
            <a:ext cx="8551401" cy="369332"/>
          </a:xfrm>
          <a:prstGeom prst="rect">
            <a:avLst/>
          </a:prstGeom>
        </p:spPr>
        <p:txBody>
          <a:bodyPr wrap="square">
            <a:spAutoFit/>
          </a:bodyPr>
          <a:lstStyle/>
          <a:p>
            <a:r>
              <a:rPr lang="en-AU" b="1" dirty="0"/>
              <a:t>DATA COLLECTION AND PROCESSING               </a:t>
            </a:r>
            <a:r>
              <a:rPr lang="en-US" b="1" dirty="0" smtClean="0"/>
              <a:t>Aspect 3: Presenting Processed Data</a:t>
            </a:r>
            <a:endParaRPr lang="en-US" dirty="0"/>
          </a:p>
        </p:txBody>
      </p:sp>
    </p:spTree>
    <p:extLst>
      <p:ext uri="{BB962C8B-B14F-4D97-AF65-F5344CB8AC3E}">
        <p14:creationId xmlns="" xmlns:p14="http://schemas.microsoft.com/office/powerpoint/2010/main" val="32772064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534207" y="2406231"/>
            <a:ext cx="4572000" cy="2862323"/>
          </a:xfrm>
          <a:prstGeom prst="rect">
            <a:avLst/>
          </a:prstGeom>
        </p:spPr>
        <p:txBody>
          <a:bodyPr>
            <a:spAutoFit/>
          </a:bodyPr>
          <a:lstStyle/>
          <a:p>
            <a:r>
              <a:rPr lang="en-AU" u="sng" dirty="0"/>
              <a:t>Diagrams and Tables</a:t>
            </a:r>
            <a:endParaRPr lang="en-US" dirty="0"/>
          </a:p>
          <a:p>
            <a:pPr marL="285750" lvl="0" indent="-285750">
              <a:buFont typeface="Arial"/>
              <a:buChar char="•"/>
            </a:pPr>
            <a:r>
              <a:rPr lang="en-AU" dirty="0"/>
              <a:t>There should be clear, unambiguous headings for diagrams and tables or graphs similar to the heading used for tables in your data collection. </a:t>
            </a:r>
            <a:endParaRPr lang="en-AU" dirty="0" smtClean="0"/>
          </a:p>
          <a:p>
            <a:pPr marL="285750" lvl="0" indent="-285750">
              <a:buFont typeface="Arial"/>
              <a:buChar char="•"/>
            </a:pPr>
            <a:endParaRPr lang="en-AU" dirty="0"/>
          </a:p>
          <a:p>
            <a:pPr lvl="0"/>
            <a:endParaRPr lang="en-US" dirty="0"/>
          </a:p>
          <a:p>
            <a:pPr marL="285750" lvl="0" indent="-285750">
              <a:buFont typeface="Arial"/>
              <a:buChar char="•"/>
            </a:pPr>
            <a:r>
              <a:rPr lang="en-AU" dirty="0"/>
              <a:t>Diagrams will be labelled as figures.  Figures should be numbered for reference and be placed below the figure it references.  </a:t>
            </a:r>
            <a:endParaRPr lang="en-US" dirty="0"/>
          </a:p>
        </p:txBody>
      </p:sp>
      <p:sp>
        <p:nvSpPr>
          <p:cNvPr id="3" name="Rectangle 2"/>
          <p:cNvSpPr/>
          <p:nvPr/>
        </p:nvSpPr>
        <p:spPr>
          <a:xfrm>
            <a:off x="534207" y="0"/>
            <a:ext cx="8443738" cy="369332"/>
          </a:xfrm>
          <a:prstGeom prst="rect">
            <a:avLst/>
          </a:prstGeom>
        </p:spPr>
        <p:txBody>
          <a:bodyPr wrap="square">
            <a:spAutoFit/>
          </a:bodyPr>
          <a:lstStyle/>
          <a:p>
            <a:r>
              <a:rPr lang="en-AU" b="1" dirty="0"/>
              <a:t>DATA COLLECTION AND PROCESSING                 </a:t>
            </a:r>
            <a:r>
              <a:rPr lang="en-US" b="1" dirty="0" smtClean="0"/>
              <a:t>Aspect 3: Presenting Processed Data</a:t>
            </a:r>
            <a:endParaRPr lang="en-US" dirty="0"/>
          </a:p>
        </p:txBody>
      </p:sp>
    </p:spTree>
    <p:extLst>
      <p:ext uri="{BB962C8B-B14F-4D97-AF65-F5344CB8AC3E}">
        <p14:creationId xmlns="" xmlns:p14="http://schemas.microsoft.com/office/powerpoint/2010/main" val="15799764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467145" y="302778"/>
            <a:ext cx="8156350" cy="369332"/>
          </a:xfrm>
          <a:prstGeom prst="rect">
            <a:avLst/>
          </a:prstGeom>
        </p:spPr>
        <p:txBody>
          <a:bodyPr wrap="square">
            <a:spAutoFit/>
          </a:bodyPr>
          <a:lstStyle/>
          <a:p>
            <a:r>
              <a:rPr lang="en-AU" b="1" dirty="0"/>
              <a:t>DATA COLLECTION AND PROCESSING                 </a:t>
            </a:r>
            <a:r>
              <a:rPr lang="en-US" b="1" dirty="0" smtClean="0"/>
              <a:t>Aspect 3: Presenting Processed Data</a:t>
            </a:r>
            <a:endParaRPr lang="en-US" dirty="0"/>
          </a:p>
        </p:txBody>
      </p:sp>
      <p:sp>
        <p:nvSpPr>
          <p:cNvPr id="3" name="Rectangle 2"/>
          <p:cNvSpPr/>
          <p:nvPr/>
        </p:nvSpPr>
        <p:spPr>
          <a:xfrm>
            <a:off x="140052" y="1217081"/>
            <a:ext cx="9003947" cy="923330"/>
          </a:xfrm>
          <a:prstGeom prst="rect">
            <a:avLst/>
          </a:prstGeom>
        </p:spPr>
        <p:txBody>
          <a:bodyPr wrap="square">
            <a:spAutoFit/>
          </a:bodyPr>
          <a:lstStyle/>
          <a:p>
            <a:r>
              <a:rPr lang="en-AU" u="sng" dirty="0"/>
              <a:t>Graphs</a:t>
            </a:r>
            <a:endParaRPr lang="en-US" dirty="0"/>
          </a:p>
          <a:p>
            <a:pPr lvl="0"/>
            <a:r>
              <a:rPr lang="en-AU" dirty="0"/>
              <a:t>Think about why you are drawing your graph …. It should be a visual representation of the data that allows you to answer the </a:t>
            </a:r>
            <a:r>
              <a:rPr lang="en-AU" dirty="0" smtClean="0"/>
              <a:t>Aim/Research Question. </a:t>
            </a:r>
            <a:r>
              <a:rPr lang="en-AU" dirty="0"/>
              <a:t>Therefore it should look </a:t>
            </a:r>
            <a:r>
              <a:rPr lang="en-AU" dirty="0" smtClean="0"/>
              <a:t>like:</a:t>
            </a:r>
            <a:endParaRPr lang="en-US" dirty="0"/>
          </a:p>
        </p:txBody>
      </p:sp>
      <p:sp>
        <p:nvSpPr>
          <p:cNvPr id="4" name="Line 1"/>
          <p:cNvSpPr>
            <a:spLocks noChangeShapeType="1"/>
          </p:cNvSpPr>
          <p:nvPr/>
        </p:nvSpPr>
        <p:spPr bwMode="auto">
          <a:xfrm>
            <a:off x="2222500" y="4170712"/>
            <a:ext cx="3032882" cy="0"/>
          </a:xfrm>
          <a:prstGeom prst="line">
            <a:avLst/>
          </a:prstGeom>
          <a:noFill/>
          <a:ln w="44450">
            <a:solidFill>
              <a:srgbClr val="4A7EBB"/>
            </a:solidFill>
            <a:round/>
            <a:headEnd/>
            <a:tailEnd/>
          </a:ln>
          <a:effectLst>
            <a:outerShdw blurRad="38100" dist="26940" dir="5400000" algn="ctr" rotWithShape="0">
              <a:srgbClr val="000000">
                <a:alpha val="35001"/>
              </a:srgbClr>
            </a:outerShdw>
          </a:effectLst>
          <a:extLst>
            <a:ext uri="{909E8E84-426E-40dd-AFC4-6F175D3DCCD1}">
              <a14:hiddenFill xmlns="" xmlns:a14="http://schemas.microsoft.com/office/drawing/2010/main">
                <a:noFill/>
              </a14:hiddenFill>
            </a:ext>
          </a:extLst>
        </p:spPr>
        <p:txBody>
          <a:bodyPr vert="horz" wrap="square" lIns="91440" tIns="91440" rIns="91440" bIns="91440" numCol="1" anchor="t" anchorCtr="0" compatLnSpc="1">
            <a:prstTxWarp prst="textNoShape">
              <a:avLst/>
            </a:prstTxWarp>
          </a:bodyPr>
          <a:lstStyle/>
          <a:p>
            <a:endParaRPr lang="en-US"/>
          </a:p>
        </p:txBody>
      </p:sp>
      <p:sp>
        <p:nvSpPr>
          <p:cNvPr id="7" name="Text Box 3"/>
          <p:cNvSpPr txBox="1">
            <a:spLocks noChangeArrowheads="1"/>
          </p:cNvSpPr>
          <p:nvPr/>
        </p:nvSpPr>
        <p:spPr bwMode="auto">
          <a:xfrm>
            <a:off x="467145" y="3238996"/>
            <a:ext cx="1755355" cy="685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91440" rIns="91440" bIns="9144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ambria" charset="0"/>
                <a:ea typeface="ÇlÇr ñæí©" charset="0"/>
              </a:rPr>
              <a:t>Dependent variable/ units</a:t>
            </a:r>
            <a:endParaRPr kumimoji="0" lang="en-US" sz="3600" b="0" i="0" u="none" strike="noStrike" cap="none" normalizeH="0" baseline="0" dirty="0">
              <a:ln>
                <a:noFill/>
              </a:ln>
              <a:solidFill>
                <a:schemeClr val="tx1"/>
              </a:solidFill>
              <a:effectLst/>
              <a:latin typeface="Arial" charset="0"/>
              <a:ea typeface="ＭＳ Ｐゴシック" charset="0"/>
            </a:endParaRPr>
          </a:p>
        </p:txBody>
      </p:sp>
      <p:sp>
        <p:nvSpPr>
          <p:cNvPr id="8" name="Line 4"/>
          <p:cNvSpPr>
            <a:spLocks noChangeShapeType="1"/>
          </p:cNvSpPr>
          <p:nvPr/>
        </p:nvSpPr>
        <p:spPr bwMode="auto">
          <a:xfrm>
            <a:off x="2222500" y="2140411"/>
            <a:ext cx="0" cy="2029034"/>
          </a:xfrm>
          <a:prstGeom prst="line">
            <a:avLst/>
          </a:prstGeom>
          <a:noFill/>
          <a:ln w="44450">
            <a:solidFill>
              <a:srgbClr val="4A7EBB"/>
            </a:solidFill>
            <a:round/>
            <a:headEnd/>
            <a:tailEnd/>
          </a:ln>
          <a:effectLst>
            <a:outerShdw blurRad="38100" dist="26940" dir="5400000" algn="ctr" rotWithShape="0">
              <a:srgbClr val="000000">
                <a:alpha val="35001"/>
              </a:srgbClr>
            </a:outerShdw>
          </a:effectLst>
          <a:extLst>
            <a:ext uri="{909E8E84-426E-40dd-AFC4-6F175D3DCCD1}">
              <a14:hiddenFill xmlns="" xmlns:a14="http://schemas.microsoft.com/office/drawing/2010/main">
                <a:noFill/>
              </a14:hiddenFill>
            </a:ext>
          </a:extLst>
        </p:spPr>
        <p:txBody>
          <a:bodyPr vert="horz" wrap="square" lIns="91440" tIns="91440" rIns="91440" bIns="91440" numCol="1" anchor="t" anchorCtr="0" compatLnSpc="1">
            <a:prstTxWarp prst="textNoShape">
              <a:avLst/>
            </a:prstTxWarp>
          </a:bodyPr>
          <a:lstStyle/>
          <a:p>
            <a:endParaRPr lang="en-US"/>
          </a:p>
        </p:txBody>
      </p:sp>
      <p:sp>
        <p:nvSpPr>
          <p:cNvPr id="10" name="Text Box 6"/>
          <p:cNvSpPr txBox="1">
            <a:spLocks noChangeArrowheads="1"/>
          </p:cNvSpPr>
          <p:nvPr/>
        </p:nvSpPr>
        <p:spPr bwMode="auto">
          <a:xfrm>
            <a:off x="2374900" y="4550580"/>
            <a:ext cx="2880482" cy="442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91440" rIns="91440" bIns="9144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ambria" charset="0"/>
                <a:ea typeface="ÇlÇr ñæí©" charset="0"/>
              </a:rPr>
              <a:t>Independent variable/ units</a:t>
            </a:r>
            <a:endParaRPr kumimoji="0" lang="en-US" sz="3600" b="0" i="0" u="none" strike="noStrike" cap="none" normalizeH="0" baseline="0" dirty="0">
              <a:ln>
                <a:noFill/>
              </a:ln>
              <a:solidFill>
                <a:schemeClr val="tx1"/>
              </a:solidFill>
              <a:effectLst/>
              <a:latin typeface="Arial" charset="0"/>
              <a:ea typeface="ＭＳ Ｐゴシック" charset="0"/>
            </a:endParaRPr>
          </a:p>
        </p:txBody>
      </p:sp>
    </p:spTree>
    <p:extLst>
      <p:ext uri="{BB962C8B-B14F-4D97-AF65-F5344CB8AC3E}">
        <p14:creationId xmlns="" xmlns:p14="http://schemas.microsoft.com/office/powerpoint/2010/main" val="18401363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0" y="274415"/>
            <a:ext cx="9144000" cy="5632312"/>
          </a:xfrm>
          <a:prstGeom prst="rect">
            <a:avLst/>
          </a:prstGeom>
        </p:spPr>
        <p:txBody>
          <a:bodyPr wrap="square">
            <a:spAutoFit/>
          </a:bodyPr>
          <a:lstStyle/>
          <a:p>
            <a:r>
              <a:rPr lang="en-AU" dirty="0" smtClean="0"/>
              <a:t> </a:t>
            </a:r>
            <a:endParaRPr lang="en-US" dirty="0" smtClean="0"/>
          </a:p>
          <a:p>
            <a:pPr lvl="0"/>
            <a:r>
              <a:rPr lang="en-AU" dirty="0" smtClean="0"/>
              <a:t>Graphs can be drawn by hand or using graphing software such as Excel (as long as you have had to make the decisions on the format, axes, scale </a:t>
            </a:r>
            <a:r>
              <a:rPr lang="en-AU" dirty="0" err="1" smtClean="0"/>
              <a:t>etc</a:t>
            </a:r>
            <a:r>
              <a:rPr lang="en-AU" dirty="0" smtClean="0"/>
              <a:t>). However, an inability to manipulate the program to show the necessary elements is not an excuse for failing to include them!</a:t>
            </a:r>
            <a:endParaRPr lang="en-US" dirty="0" smtClean="0"/>
          </a:p>
          <a:p>
            <a:pPr lvl="0"/>
            <a:endParaRPr lang="en-AU" dirty="0" smtClean="0"/>
          </a:p>
          <a:p>
            <a:pPr lvl="0"/>
            <a:endParaRPr lang="en-AU" dirty="0" smtClean="0"/>
          </a:p>
          <a:p>
            <a:pPr lvl="0"/>
            <a:r>
              <a:rPr lang="en-AU" b="1" dirty="0" smtClean="0"/>
              <a:t>Graphs must have the following:  </a:t>
            </a:r>
          </a:p>
          <a:p>
            <a:pPr lvl="0"/>
            <a:endParaRPr lang="en-US" b="1" dirty="0" smtClean="0"/>
          </a:p>
          <a:p>
            <a:pPr marL="285750" lvl="0" indent="-285750">
              <a:buFont typeface="Arial"/>
              <a:buChar char="•"/>
            </a:pPr>
            <a:r>
              <a:rPr lang="en-AU" dirty="0" smtClean="0"/>
              <a:t>Title. The same expectations apply as for table (see section on Recording Raw Data). Graphs will be labelled as figures.  Figures should be numbered for reference and be placed below the figure it references. </a:t>
            </a:r>
          </a:p>
          <a:p>
            <a:pPr marL="285750" lvl="0" indent="-285750">
              <a:buFont typeface="Arial"/>
              <a:buChar char="•"/>
            </a:pPr>
            <a:r>
              <a:rPr lang="en-AU" dirty="0" smtClean="0"/>
              <a:t> Appropriate scales; if you are measuring temperatures between 30 and 40 degrees, your graph should not begin and end at 0 and 100 respectively.  Your units must be appropriate as well.  If you are measuring in mm, you shouldn’t have meters marked on your graph.  Think of a graph like a microscope; you want to see as much detail as possible. </a:t>
            </a:r>
            <a:endParaRPr lang="en-US" dirty="0" smtClean="0"/>
          </a:p>
          <a:p>
            <a:pPr marL="285750" lvl="0" indent="-285750">
              <a:buFont typeface="Arial"/>
              <a:buChar char="•"/>
            </a:pPr>
            <a:r>
              <a:rPr lang="en-AU" dirty="0" err="1" smtClean="0"/>
              <a:t>Labeled</a:t>
            </a:r>
            <a:r>
              <a:rPr lang="en-AU" dirty="0" smtClean="0"/>
              <a:t> axes with units; axes should be </a:t>
            </a:r>
            <a:r>
              <a:rPr lang="en-AU" dirty="0" err="1" smtClean="0"/>
              <a:t>labeled</a:t>
            </a:r>
            <a:r>
              <a:rPr lang="en-AU" dirty="0" smtClean="0"/>
              <a:t> similarly to your table headings. </a:t>
            </a:r>
            <a:endParaRPr lang="en-US" dirty="0" smtClean="0"/>
          </a:p>
          <a:p>
            <a:pPr marL="285750" lvl="0" indent="-285750">
              <a:buFont typeface="Arial"/>
              <a:buChar char="•"/>
            </a:pPr>
            <a:r>
              <a:rPr lang="en-AU" dirty="0" smtClean="0"/>
              <a:t>Accurately plotted data points should be clearly shown</a:t>
            </a:r>
            <a:endParaRPr lang="en-US" dirty="0" smtClean="0"/>
          </a:p>
          <a:p>
            <a:pPr marL="285750" lvl="0" indent="-285750">
              <a:buFont typeface="Arial"/>
              <a:buChar char="•"/>
            </a:pPr>
            <a:r>
              <a:rPr lang="en-AU" dirty="0" smtClean="0"/>
              <a:t>A suitable best-fit line, trend line or curve is drawn (for a line graph or scatter plot) </a:t>
            </a:r>
            <a:endParaRPr lang="en-US" dirty="0" smtClean="0"/>
          </a:p>
          <a:p>
            <a:pPr marL="285750" indent="-285750">
              <a:buFont typeface="Arial"/>
              <a:buChar char="•"/>
            </a:pPr>
            <a:r>
              <a:rPr lang="en-AU" dirty="0" smtClean="0"/>
              <a:t>DO NOT CONNECT THE DOTS </a:t>
            </a:r>
            <a:endParaRPr lang="en-US" dirty="0" smtClean="0"/>
          </a:p>
          <a:p>
            <a:pPr lvl="0"/>
            <a:endParaRPr lang="en-US" dirty="0"/>
          </a:p>
        </p:txBody>
      </p:sp>
      <p:sp>
        <p:nvSpPr>
          <p:cNvPr id="3" name="Rectangle 2"/>
          <p:cNvSpPr/>
          <p:nvPr/>
        </p:nvSpPr>
        <p:spPr>
          <a:xfrm>
            <a:off x="1293316" y="5668851"/>
            <a:ext cx="6750337" cy="646331"/>
          </a:xfrm>
          <a:prstGeom prst="rect">
            <a:avLst/>
          </a:prstGeom>
        </p:spPr>
        <p:txBody>
          <a:bodyPr wrap="square">
            <a:spAutoFit/>
          </a:bodyPr>
          <a:lstStyle/>
          <a:p>
            <a:r>
              <a:rPr lang="en-AU" dirty="0"/>
              <a:t>Further information on graphing can be found at:</a:t>
            </a:r>
            <a:endParaRPr lang="en-US" dirty="0"/>
          </a:p>
          <a:p>
            <a:r>
              <a:rPr lang="en-AU" u="sng" dirty="0">
                <a:hlinkClick r:id="rId2"/>
              </a:rPr>
              <a:t>http://www.saburchill.com/IBbiology/graphs/001.html</a:t>
            </a:r>
            <a:r>
              <a:rPr lang="en-AU" dirty="0"/>
              <a:t> </a:t>
            </a:r>
            <a:endParaRPr lang="en-US" dirty="0"/>
          </a:p>
        </p:txBody>
      </p:sp>
      <p:sp>
        <p:nvSpPr>
          <p:cNvPr id="4" name="Rectangle 3"/>
          <p:cNvSpPr/>
          <p:nvPr/>
        </p:nvSpPr>
        <p:spPr>
          <a:xfrm>
            <a:off x="337625" y="-48751"/>
            <a:ext cx="8806375" cy="369332"/>
          </a:xfrm>
          <a:prstGeom prst="rect">
            <a:avLst/>
          </a:prstGeom>
        </p:spPr>
        <p:txBody>
          <a:bodyPr wrap="square">
            <a:spAutoFit/>
          </a:bodyPr>
          <a:lstStyle/>
          <a:p>
            <a:r>
              <a:rPr lang="en-AU" b="1" dirty="0"/>
              <a:t>DATA COLLECTION AND PROCESSING                 </a:t>
            </a:r>
            <a:r>
              <a:rPr lang="en-US" b="1" dirty="0" smtClean="0"/>
              <a:t>Aspect 3: Presenting Processed Data</a:t>
            </a:r>
            <a:endParaRPr lang="en-US" dirty="0"/>
          </a:p>
        </p:txBody>
      </p:sp>
    </p:spTree>
    <p:extLst>
      <p:ext uri="{BB962C8B-B14F-4D97-AF65-F5344CB8AC3E}">
        <p14:creationId xmlns="" xmlns:p14="http://schemas.microsoft.com/office/powerpoint/2010/main" val="36434637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2" name="Picture 1" descr="Screen Shot 2012-01-16 at 12.51.09 AM.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817559"/>
            <a:ext cx="9144000" cy="5778043"/>
          </a:xfrm>
          <a:prstGeom prst="rect">
            <a:avLst/>
          </a:prstGeom>
        </p:spPr>
      </p:pic>
      <p:sp>
        <p:nvSpPr>
          <p:cNvPr id="3" name="Rectangle 2"/>
          <p:cNvSpPr/>
          <p:nvPr/>
        </p:nvSpPr>
        <p:spPr>
          <a:xfrm>
            <a:off x="1440527" y="267286"/>
            <a:ext cx="3590085" cy="369332"/>
          </a:xfrm>
          <a:prstGeom prst="rect">
            <a:avLst/>
          </a:prstGeom>
        </p:spPr>
        <p:txBody>
          <a:bodyPr wrap="none">
            <a:spAutoFit/>
          </a:bodyPr>
          <a:lstStyle/>
          <a:p>
            <a:r>
              <a:rPr lang="en-US" dirty="0" smtClean="0"/>
              <a:t>Aspect 3: Presenting Processed Data</a:t>
            </a:r>
            <a:endParaRPr lang="en-US" dirty="0"/>
          </a:p>
        </p:txBody>
      </p:sp>
    </p:spTree>
    <p:extLst>
      <p:ext uri="{BB962C8B-B14F-4D97-AF65-F5344CB8AC3E}">
        <p14:creationId xmlns="" xmlns:p14="http://schemas.microsoft.com/office/powerpoint/2010/main" val="31732113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242239" y="423053"/>
            <a:ext cx="8560525" cy="4524316"/>
          </a:xfrm>
          <a:prstGeom prst="rect">
            <a:avLst/>
          </a:prstGeom>
        </p:spPr>
        <p:txBody>
          <a:bodyPr wrap="square">
            <a:spAutoFit/>
          </a:bodyPr>
          <a:lstStyle/>
          <a:p>
            <a:pPr lvl="0"/>
            <a:r>
              <a:rPr lang="en-AU" b="1" dirty="0"/>
              <a:t>Discuss strengths and weaknesses in your investigation</a:t>
            </a:r>
            <a:endParaRPr lang="en-US" i="1" dirty="0"/>
          </a:p>
          <a:p>
            <a:r>
              <a:rPr lang="x-none"/>
              <a:t>Aspects </a:t>
            </a:r>
            <a:r>
              <a:rPr lang="en-US" dirty="0" smtClean="0"/>
              <a:t>1</a:t>
            </a:r>
            <a:r>
              <a:rPr lang="x-none" smtClean="0"/>
              <a:t> </a:t>
            </a:r>
            <a:r>
              <a:rPr lang="x-none"/>
              <a:t>and </a:t>
            </a:r>
            <a:r>
              <a:rPr lang="en-US" dirty="0" smtClean="0"/>
              <a:t>2</a:t>
            </a:r>
            <a:r>
              <a:rPr lang="x-none" smtClean="0"/>
              <a:t> </a:t>
            </a:r>
            <a:r>
              <a:rPr lang="x-none" dirty="0"/>
              <a:t>require you to evaluate the procedure. Aspect 2 deals with strengths and weaknesses in the procedure and their impact on the results. This is where you comment on the design, method of the investigation, and the quality of the data.  A good format for the Evaluation is shown to the right. </a:t>
            </a:r>
            <a:r>
              <a:rPr lang="x-none" dirty="0">
                <a:sym typeface="Wingdings"/>
              </a:rPr>
              <a:t></a:t>
            </a:r>
            <a:endParaRPr lang="en-US" sz="2000" i="1" dirty="0"/>
          </a:p>
          <a:p>
            <a:endParaRPr lang="en-US" dirty="0" smtClean="0"/>
          </a:p>
          <a:p>
            <a:r>
              <a:rPr lang="x-none" dirty="0" smtClean="0"/>
              <a:t>In </a:t>
            </a:r>
            <a:r>
              <a:rPr lang="x-none" dirty="0"/>
              <a:t>order to achieve a 2 on Aspect 2 you should:</a:t>
            </a:r>
            <a:endParaRPr lang="en-US" sz="2000" i="1" dirty="0"/>
          </a:p>
          <a:p>
            <a:pPr lvl="0"/>
            <a:endParaRPr lang="en-US" dirty="0" smtClean="0"/>
          </a:p>
          <a:p>
            <a:pPr marL="342900" lvl="0" indent="-342900">
              <a:buFont typeface="+mj-lt"/>
              <a:buAutoNum type="arabicPeriod"/>
            </a:pPr>
            <a:r>
              <a:rPr lang="x-none" dirty="0" smtClean="0"/>
              <a:t>List </a:t>
            </a:r>
            <a:r>
              <a:rPr lang="x-none" dirty="0"/>
              <a:t>specific strengths in the design and carrying out of the procedure. You could look at</a:t>
            </a:r>
            <a:endParaRPr lang="en-US" sz="2000" i="1" dirty="0"/>
          </a:p>
          <a:p>
            <a:pPr marL="742950" lvl="1" indent="-285750">
              <a:buFont typeface="Arial"/>
              <a:buChar char="•"/>
            </a:pPr>
            <a:r>
              <a:rPr lang="x-none" dirty="0"/>
              <a:t>procedures, </a:t>
            </a:r>
            <a:endParaRPr lang="en-US" sz="2000" i="1" dirty="0"/>
          </a:p>
          <a:p>
            <a:pPr marL="742950" lvl="1" indent="-285750">
              <a:buFont typeface="Arial"/>
              <a:buChar char="•"/>
            </a:pPr>
            <a:r>
              <a:rPr lang="x-none" dirty="0"/>
              <a:t>limitations of equipment, </a:t>
            </a:r>
            <a:endParaRPr lang="en-US" sz="2000" i="1" dirty="0"/>
          </a:p>
          <a:p>
            <a:pPr marL="742950" lvl="1" indent="-285750">
              <a:buFont typeface="Arial"/>
              <a:buChar char="•"/>
            </a:pPr>
            <a:r>
              <a:rPr lang="x-none" dirty="0"/>
              <a:t>use of equipment, </a:t>
            </a:r>
            <a:endParaRPr lang="en-US" sz="2000" i="1" dirty="0"/>
          </a:p>
          <a:p>
            <a:pPr marL="742950" lvl="1" indent="-285750">
              <a:buFont typeface="Arial"/>
              <a:buChar char="•"/>
            </a:pPr>
            <a:r>
              <a:rPr lang="x-none" dirty="0"/>
              <a:t>management of time, </a:t>
            </a:r>
            <a:endParaRPr lang="en-US" sz="2000" i="1" dirty="0"/>
          </a:p>
          <a:p>
            <a:pPr marL="742950" lvl="1" indent="-285750">
              <a:buFont typeface="Arial"/>
              <a:buChar char="•"/>
            </a:pPr>
            <a:r>
              <a:rPr lang="x-none" dirty="0"/>
              <a:t>investigation timing, </a:t>
            </a:r>
            <a:endParaRPr lang="en-US" sz="2000" i="1" dirty="0"/>
          </a:p>
          <a:p>
            <a:pPr marL="742950" lvl="1" indent="-285750">
              <a:buFont typeface="Arial"/>
              <a:buChar char="•"/>
            </a:pPr>
            <a:r>
              <a:rPr lang="x-none" dirty="0"/>
              <a:t>data quality (accuracy and precision) and relevance of data.</a:t>
            </a:r>
            <a:endParaRPr lang="en-US" sz="2000" i="1" dirty="0"/>
          </a:p>
        </p:txBody>
      </p:sp>
      <p:pic>
        <p:nvPicPr>
          <p:cNvPr id="4" name="Picture 3"/>
          <p:cNvPicPr>
            <a:picLocks noChangeAspect="1"/>
          </p:cNvPicPr>
          <p:nvPr/>
        </p:nvPicPr>
        <p:blipFill>
          <a:blip r:embed="rId2"/>
          <a:stretch>
            <a:fillRect/>
          </a:stretch>
        </p:blipFill>
        <p:spPr>
          <a:xfrm>
            <a:off x="4814843" y="4947369"/>
            <a:ext cx="3987921" cy="2054845"/>
          </a:xfrm>
          <a:prstGeom prst="rect">
            <a:avLst/>
          </a:prstGeom>
        </p:spPr>
      </p:pic>
      <p:sp>
        <p:nvSpPr>
          <p:cNvPr id="5" name="Rectangle 4"/>
          <p:cNvSpPr/>
          <p:nvPr/>
        </p:nvSpPr>
        <p:spPr>
          <a:xfrm>
            <a:off x="518568" y="57346"/>
            <a:ext cx="8625432" cy="369332"/>
          </a:xfrm>
          <a:prstGeom prst="rect">
            <a:avLst/>
          </a:prstGeom>
        </p:spPr>
        <p:txBody>
          <a:bodyPr wrap="square">
            <a:spAutoFit/>
          </a:bodyPr>
          <a:lstStyle/>
          <a:p>
            <a:r>
              <a:rPr lang="en-AU" b="1" dirty="0"/>
              <a:t>DISCUSSION, EVALUATION AND </a:t>
            </a:r>
            <a:r>
              <a:rPr lang="en-AU" b="1" dirty="0" smtClean="0"/>
              <a:t>CONCLUSION			ASPECT </a:t>
            </a:r>
            <a:r>
              <a:rPr lang="en-AU" b="1" dirty="0" smtClean="0"/>
              <a:t>1 </a:t>
            </a:r>
            <a:endParaRPr lang="en-US" dirty="0"/>
          </a:p>
        </p:txBody>
      </p:sp>
    </p:spTree>
    <p:extLst>
      <p:ext uri="{BB962C8B-B14F-4D97-AF65-F5344CB8AC3E}">
        <p14:creationId xmlns="" xmlns:p14="http://schemas.microsoft.com/office/powerpoint/2010/main" val="39479692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621794" y="566677"/>
            <a:ext cx="8522205" cy="2308324"/>
          </a:xfrm>
          <a:prstGeom prst="rect">
            <a:avLst/>
          </a:prstGeom>
        </p:spPr>
        <p:txBody>
          <a:bodyPr wrap="square">
            <a:spAutoFit/>
          </a:bodyPr>
          <a:lstStyle/>
          <a:p>
            <a:pPr lvl="0"/>
            <a:r>
              <a:rPr lang="en-US" dirty="0" smtClean="0"/>
              <a:t>2. </a:t>
            </a:r>
            <a:r>
              <a:rPr lang="x-none" dirty="0" smtClean="0"/>
              <a:t>List </a:t>
            </a:r>
            <a:r>
              <a:rPr lang="x-none" dirty="0"/>
              <a:t>specific weaknesses in the design and carrying of out the procedure. Consider:</a:t>
            </a:r>
            <a:endParaRPr lang="en-US" i="1" dirty="0"/>
          </a:p>
          <a:p>
            <a:pPr marL="285750" lvl="0" indent="-285750">
              <a:buFont typeface="Arial"/>
              <a:buChar char="•"/>
            </a:pPr>
            <a:r>
              <a:rPr lang="x-none" dirty="0"/>
              <a:t>procedures, </a:t>
            </a:r>
            <a:endParaRPr lang="en-US" i="1" dirty="0"/>
          </a:p>
          <a:p>
            <a:pPr marL="285750" lvl="0" indent="-285750">
              <a:buFont typeface="Arial"/>
              <a:buChar char="•"/>
            </a:pPr>
            <a:r>
              <a:rPr lang="x-none" dirty="0"/>
              <a:t>limitations of equipment, </a:t>
            </a:r>
            <a:endParaRPr lang="en-US" i="1" dirty="0"/>
          </a:p>
          <a:p>
            <a:pPr marL="285750" lvl="0" indent="-285750">
              <a:buFont typeface="Arial"/>
              <a:buChar char="•"/>
            </a:pPr>
            <a:r>
              <a:rPr lang="x-none" dirty="0"/>
              <a:t>use of equipment, </a:t>
            </a:r>
            <a:endParaRPr lang="en-US" i="1" dirty="0"/>
          </a:p>
          <a:p>
            <a:pPr marL="285750" lvl="0" indent="-285750">
              <a:buFont typeface="Arial"/>
              <a:buChar char="•"/>
            </a:pPr>
            <a:r>
              <a:rPr lang="x-none" dirty="0"/>
              <a:t>management of time, </a:t>
            </a:r>
            <a:endParaRPr lang="en-US" i="1" dirty="0"/>
          </a:p>
          <a:p>
            <a:pPr marL="285750" lvl="0" indent="-285750">
              <a:buFont typeface="Arial"/>
              <a:buChar char="•"/>
            </a:pPr>
            <a:r>
              <a:rPr lang="x-none" dirty="0"/>
              <a:t>investigation timing, </a:t>
            </a:r>
            <a:endParaRPr lang="en-US" i="1" dirty="0"/>
          </a:p>
          <a:p>
            <a:pPr marL="285750" lvl="0" indent="-285750">
              <a:buFont typeface="Arial"/>
              <a:buChar char="•"/>
            </a:pPr>
            <a:r>
              <a:rPr lang="x-none" dirty="0"/>
              <a:t>data quality (accuracy and precision) and relevance of data.</a:t>
            </a:r>
            <a:endParaRPr lang="en-US" i="1" dirty="0"/>
          </a:p>
          <a:p>
            <a:pPr marL="285750" lvl="0" indent="-285750">
              <a:buFont typeface="Arial"/>
              <a:buChar char="•"/>
            </a:pPr>
            <a:r>
              <a:rPr lang="x-none" dirty="0"/>
              <a:t>See Appendix 1 for a discussion of errors</a:t>
            </a:r>
            <a:endParaRPr lang="en-US" i="1" dirty="0"/>
          </a:p>
        </p:txBody>
      </p:sp>
      <p:sp>
        <p:nvSpPr>
          <p:cNvPr id="3" name="Rectangle 2"/>
          <p:cNvSpPr/>
          <p:nvPr/>
        </p:nvSpPr>
        <p:spPr>
          <a:xfrm>
            <a:off x="723983" y="3617583"/>
            <a:ext cx="8166372" cy="1200329"/>
          </a:xfrm>
          <a:prstGeom prst="rect">
            <a:avLst/>
          </a:prstGeom>
        </p:spPr>
        <p:txBody>
          <a:bodyPr wrap="square">
            <a:spAutoFit/>
          </a:bodyPr>
          <a:lstStyle/>
          <a:p>
            <a:pPr lvl="0"/>
            <a:r>
              <a:rPr lang="en-US" dirty="0" smtClean="0"/>
              <a:t>3. </a:t>
            </a:r>
            <a:r>
              <a:rPr lang="x-none" dirty="0" smtClean="0"/>
              <a:t>For </a:t>
            </a:r>
            <a:r>
              <a:rPr lang="x-none" dirty="0"/>
              <a:t>each strength or weakness discuss its significance i.e. it’s effect on your results e.g. values too high/low, data values less reliable (large uncertainty/error/S.D. would indicate this), measurements less accurate or precise, trend/pattern incorrect or unclear etc </a:t>
            </a:r>
            <a:endParaRPr lang="en-US" i="1" dirty="0"/>
          </a:p>
        </p:txBody>
      </p:sp>
      <p:sp>
        <p:nvSpPr>
          <p:cNvPr id="4" name="Rectangle 3"/>
          <p:cNvSpPr/>
          <p:nvPr/>
        </p:nvSpPr>
        <p:spPr>
          <a:xfrm>
            <a:off x="1512291" y="-68861"/>
            <a:ext cx="7378064" cy="369332"/>
          </a:xfrm>
          <a:prstGeom prst="rect">
            <a:avLst/>
          </a:prstGeom>
        </p:spPr>
        <p:txBody>
          <a:bodyPr wrap="square">
            <a:spAutoFit/>
          </a:bodyPr>
          <a:lstStyle/>
          <a:p>
            <a:r>
              <a:rPr lang="en-AU" b="1" dirty="0"/>
              <a:t>DISCUSSION, EVALUATION AND CONCLUSION			ASPECT 2 </a:t>
            </a:r>
            <a:endParaRPr lang="en-US" dirty="0"/>
          </a:p>
        </p:txBody>
      </p:sp>
    </p:spTree>
    <p:extLst>
      <p:ext uri="{BB962C8B-B14F-4D97-AF65-F5344CB8AC3E}">
        <p14:creationId xmlns="" xmlns:p14="http://schemas.microsoft.com/office/powerpoint/2010/main" val="26559416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 Box 1"/>
          <p:cNvSpPr txBox="1">
            <a:spLocks noChangeArrowheads="1"/>
          </p:cNvSpPr>
          <p:nvPr/>
        </p:nvSpPr>
        <p:spPr bwMode="auto">
          <a:xfrm>
            <a:off x="208366" y="839451"/>
            <a:ext cx="8506809" cy="4941854"/>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91440" rIns="91440" bIns="9144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sng" strike="noStrike" cap="none" normalizeH="0" baseline="0" dirty="0">
                <a:ln>
                  <a:noFill/>
                </a:ln>
                <a:solidFill>
                  <a:srgbClr val="0000FF"/>
                </a:solidFill>
                <a:effectLst/>
                <a:latin typeface="Comic Sans MS" charset="0"/>
                <a:ea typeface="ＭＳ Ｐゴシック" charset="0"/>
              </a:rPr>
              <a:t>Acceptable Example: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FF"/>
                </a:solidFill>
                <a:effectLst/>
                <a:latin typeface="Arial"/>
                <a:ea typeface="ＭＳ Ｐゴシック" charset="0"/>
              </a:rPr>
              <a:t>“</a:t>
            </a:r>
            <a:r>
              <a:rPr kumimoji="0" lang="en-US" sz="2000" b="0" i="0" u="none" strike="noStrike" cap="none" normalizeH="0" baseline="0" dirty="0">
                <a:ln>
                  <a:noFill/>
                </a:ln>
                <a:solidFill>
                  <a:srgbClr val="0000FF"/>
                </a:solidFill>
                <a:effectLst/>
                <a:latin typeface="Comic Sans MS" charset="0"/>
                <a:ea typeface="ＭＳ Ｐゴシック" charset="0"/>
              </a:rPr>
              <a:t>Because the simple calorimeter we used was made from a tin can, some heat was lost to the surroundings</a:t>
            </a:r>
            <a:r>
              <a:rPr kumimoji="0" lang="en-US" sz="2000" b="0" i="0" u="none" strike="noStrike" cap="none" normalizeH="0" baseline="0" dirty="0">
                <a:ln>
                  <a:noFill/>
                </a:ln>
                <a:solidFill>
                  <a:srgbClr val="0000FF"/>
                </a:solidFill>
                <a:effectLst/>
                <a:latin typeface="Arial"/>
                <a:ea typeface="ＭＳ Ｐゴシック" charset="0"/>
              </a:rPr>
              <a:t>—</a:t>
            </a:r>
            <a:r>
              <a:rPr kumimoji="0" lang="en-US" sz="2000" b="0" i="0" u="none" strike="noStrike" cap="none" normalizeH="0" baseline="0" dirty="0">
                <a:ln>
                  <a:noFill/>
                </a:ln>
                <a:solidFill>
                  <a:srgbClr val="0000FF"/>
                </a:solidFill>
                <a:effectLst/>
                <a:latin typeface="Comic Sans MS" charset="0"/>
                <a:ea typeface="ＭＳ Ｐゴシック" charset="0"/>
              </a:rPr>
              <a:t>metals conduct heat well.  Therefore, the value we obtained for the heat gained by the water in the calorimeter was lower than it should have been. The heat lost from the tin can would not have been a lot in the time taken for the experiment so this probably did not have a significant impact on the results</a:t>
            </a:r>
            <a:r>
              <a:rPr kumimoji="0" lang="en-US" altLang="en-US" sz="2000" b="0" i="0" u="none" strike="noStrike" cap="none" normalizeH="0" baseline="0" dirty="0" smtClean="0">
                <a:ln>
                  <a:noFill/>
                </a:ln>
                <a:solidFill>
                  <a:srgbClr val="0000FF"/>
                </a:solidFill>
                <a:effectLst/>
                <a:latin typeface="Arial"/>
                <a:ea typeface="ＭＳ Ｐゴシック"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FF"/>
              </a:solidFill>
              <a:effectLst/>
              <a:latin typeface="Comic Sans MS"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sng" strike="noStrike" cap="none" normalizeH="0" baseline="0" dirty="0">
                <a:ln>
                  <a:noFill/>
                </a:ln>
                <a:solidFill>
                  <a:srgbClr val="0000FF"/>
                </a:solidFill>
                <a:effectLst/>
                <a:latin typeface="Comic Sans MS" charset="0"/>
                <a:ea typeface="ＭＳ Ｐゴシック" charset="0"/>
              </a:rPr>
              <a:t>Unacceptable Examples: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FF"/>
                </a:solidFill>
                <a:effectLst/>
                <a:latin typeface="Comic Sans MS" charset="0"/>
                <a:ea typeface="ＭＳ Ｐゴシック" charset="0"/>
              </a:rPr>
              <a:t>"The test tubes weren</a:t>
            </a:r>
            <a:r>
              <a:rPr kumimoji="0" lang="en-US" altLang="en-US" sz="2000" b="0" i="0" u="none" strike="noStrike" cap="none" normalizeH="0" baseline="0" dirty="0">
                <a:ln>
                  <a:noFill/>
                </a:ln>
                <a:solidFill>
                  <a:srgbClr val="0000FF"/>
                </a:solidFill>
                <a:effectLst/>
                <a:latin typeface="Arial"/>
                <a:ea typeface="ＭＳ Ｐゴシック" charset="0"/>
              </a:rPr>
              <a:t>’</a:t>
            </a:r>
            <a:r>
              <a:rPr kumimoji="0" lang="en-US" sz="2000" b="0" i="0" u="none" strike="noStrike" cap="none" normalizeH="0" baseline="0" dirty="0">
                <a:ln>
                  <a:noFill/>
                </a:ln>
                <a:solidFill>
                  <a:srgbClr val="0000FF"/>
                </a:solidFill>
                <a:effectLst/>
                <a:latin typeface="Comic Sans MS" charset="0"/>
                <a:ea typeface="ＭＳ Ｐゴシック" charset="0"/>
              </a:rPr>
              <a:t>t clean.</a:t>
            </a:r>
            <a:r>
              <a:rPr kumimoji="0" lang="en-US" altLang="en-US" sz="2000" b="0" i="0" u="none" strike="noStrike" cap="none" normalizeH="0" baseline="0" dirty="0">
                <a:ln>
                  <a:noFill/>
                </a:ln>
                <a:solidFill>
                  <a:srgbClr val="0000FF"/>
                </a:solidFill>
                <a:effectLst/>
                <a:latin typeface="Arial"/>
                <a:ea typeface="ＭＳ Ｐゴシック" charset="0"/>
              </a:rPr>
              <a:t>”</a:t>
            </a:r>
            <a:r>
              <a:rPr kumimoji="0" lang="en-US" sz="2000" b="0" i="0" u="none" strike="noStrike" cap="none" normalizeH="0" baseline="0" dirty="0">
                <a:ln>
                  <a:noFill/>
                </a:ln>
                <a:solidFill>
                  <a:srgbClr val="0000FF"/>
                </a:solidFill>
                <a:effectLst/>
                <a:latin typeface="Comic Sans MS" charset="0"/>
                <a:ea typeface="ＭＳ Ｐゴシック" charset="0"/>
              </a:rPr>
              <a:t> </a:t>
            </a:r>
            <a:r>
              <a:rPr kumimoji="0" lang="en-US" sz="2000" b="0" i="0" u="none" strike="noStrike" cap="none" normalizeH="0" baseline="0" dirty="0">
                <a:ln>
                  <a:noFill/>
                </a:ln>
                <a:solidFill>
                  <a:srgbClr val="008000"/>
                </a:solidFill>
                <a:effectLst/>
                <a:latin typeface="Comic Sans MS" charset="0"/>
                <a:ea typeface="ＭＳ Ｐゴシック" charset="0"/>
                <a:sym typeface="Wingdings" charset="0"/>
              </a:rPr>
              <a:t></a:t>
            </a:r>
            <a:r>
              <a:rPr kumimoji="0" lang="en-US" sz="2000" b="0" i="0" u="none" strike="noStrike" cap="none" normalizeH="0" baseline="0" dirty="0">
                <a:ln>
                  <a:noFill/>
                </a:ln>
                <a:solidFill>
                  <a:srgbClr val="008000"/>
                </a:solidFill>
                <a:effectLst/>
                <a:latin typeface="Comic Sans MS" charset="0"/>
                <a:ea typeface="ＭＳ Ｐゴシック" charset="0"/>
              </a:rPr>
              <a:t> careless or poor performance does not make for a valid weakness</a:t>
            </a:r>
            <a:endParaRPr kumimoji="0" lang="en-US" sz="2000" b="0" i="0" u="none" strike="noStrike" cap="none" normalizeH="0" baseline="0" dirty="0">
              <a:ln>
                <a:noFill/>
              </a:ln>
              <a:solidFill>
                <a:srgbClr val="0000FF"/>
              </a:solidFill>
              <a:effectLst/>
              <a:latin typeface="Comic Sans MS"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FF"/>
                </a:solidFill>
                <a:effectLst/>
                <a:latin typeface="Arial"/>
                <a:ea typeface="ＭＳ Ｐゴシック" charset="0"/>
              </a:rPr>
              <a:t>“</a:t>
            </a:r>
            <a:r>
              <a:rPr kumimoji="0" lang="en-US" sz="2000" b="0" i="0" u="none" strike="noStrike" cap="none" normalizeH="0" baseline="0" dirty="0">
                <a:ln>
                  <a:noFill/>
                </a:ln>
                <a:solidFill>
                  <a:srgbClr val="0000FF"/>
                </a:solidFill>
                <a:effectLst/>
                <a:latin typeface="Comic Sans MS" charset="0"/>
                <a:ea typeface="ＭＳ Ｐゴシック" charset="0"/>
              </a:rPr>
              <a:t>Human error.</a:t>
            </a:r>
            <a:r>
              <a:rPr kumimoji="0" lang="en-US" altLang="en-US" sz="2000" b="0" i="0" u="none" strike="noStrike" cap="none" normalizeH="0" baseline="0" dirty="0">
                <a:ln>
                  <a:noFill/>
                </a:ln>
                <a:solidFill>
                  <a:srgbClr val="0000FF"/>
                </a:solidFill>
                <a:effectLst/>
                <a:latin typeface="Arial"/>
                <a:ea typeface="ＭＳ Ｐゴシック" charset="0"/>
              </a:rPr>
              <a:t>”</a:t>
            </a:r>
            <a:r>
              <a:rPr kumimoji="0" lang="en-US" sz="2000" b="0" i="0" u="none" strike="noStrike" cap="none" normalizeH="0" baseline="0" dirty="0">
                <a:ln>
                  <a:noFill/>
                </a:ln>
                <a:solidFill>
                  <a:srgbClr val="0000FF"/>
                </a:solidFill>
                <a:effectLst/>
                <a:latin typeface="Comic Sans MS" charset="0"/>
                <a:ea typeface="ＭＳ Ｐゴシック" charset="0"/>
              </a:rPr>
              <a:t> </a:t>
            </a:r>
            <a:r>
              <a:rPr kumimoji="0" lang="en-US" sz="2000" b="0" i="0" u="none" strike="noStrike" cap="none" normalizeH="0" baseline="0" dirty="0">
                <a:ln>
                  <a:noFill/>
                </a:ln>
                <a:solidFill>
                  <a:srgbClr val="008000"/>
                </a:solidFill>
                <a:effectLst/>
                <a:latin typeface="Comic Sans MS" charset="0"/>
                <a:ea typeface="ＭＳ Ｐゴシック" charset="0"/>
                <a:sym typeface="Wingdings" charset="0"/>
              </a:rPr>
              <a:t></a:t>
            </a:r>
            <a:r>
              <a:rPr kumimoji="0" lang="en-US" sz="2000" b="0" i="0" u="none" strike="noStrike" cap="none" normalizeH="0" baseline="0" dirty="0">
                <a:ln>
                  <a:noFill/>
                </a:ln>
                <a:solidFill>
                  <a:srgbClr val="008000"/>
                </a:solidFill>
                <a:effectLst/>
                <a:latin typeface="Comic Sans MS" charset="0"/>
                <a:ea typeface="ＭＳ Ｐゴシック" charset="0"/>
              </a:rPr>
              <a:t> a specific description of the type of human error would be required</a:t>
            </a:r>
            <a:endParaRPr kumimoji="0" lang="en-US" sz="2000" b="0" i="0" u="none" strike="noStrike" cap="none" normalizeH="0" baseline="0" dirty="0">
              <a:ln>
                <a:noFill/>
              </a:ln>
              <a:solidFill>
                <a:srgbClr val="0000FF"/>
              </a:solidFill>
              <a:effectLst/>
              <a:latin typeface="Comic Sans MS"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0"/>
            </a:endParaRPr>
          </a:p>
        </p:txBody>
      </p:sp>
      <p:sp>
        <p:nvSpPr>
          <p:cNvPr id="3" name="Rectangle 2"/>
          <p:cNvSpPr/>
          <p:nvPr/>
        </p:nvSpPr>
        <p:spPr>
          <a:xfrm>
            <a:off x="1453897" y="193120"/>
            <a:ext cx="6662749" cy="369332"/>
          </a:xfrm>
          <a:prstGeom prst="rect">
            <a:avLst/>
          </a:prstGeom>
        </p:spPr>
        <p:txBody>
          <a:bodyPr wrap="square">
            <a:spAutoFit/>
          </a:bodyPr>
          <a:lstStyle/>
          <a:p>
            <a:r>
              <a:rPr lang="en-AU" b="1" dirty="0"/>
              <a:t>DISCUSSION, EVALUATION AND CONCLUSION			ASPECT 2 </a:t>
            </a:r>
            <a:endParaRPr lang="en-US" dirty="0"/>
          </a:p>
        </p:txBody>
      </p:sp>
    </p:spTree>
    <p:extLst>
      <p:ext uri="{BB962C8B-B14F-4D97-AF65-F5344CB8AC3E}">
        <p14:creationId xmlns="" xmlns:p14="http://schemas.microsoft.com/office/powerpoint/2010/main" val="27251205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417419" y="1721615"/>
            <a:ext cx="7670030" cy="3139321"/>
          </a:xfrm>
          <a:prstGeom prst="rect">
            <a:avLst/>
          </a:prstGeom>
        </p:spPr>
        <p:txBody>
          <a:bodyPr wrap="square">
            <a:spAutoFit/>
          </a:bodyPr>
          <a:lstStyle/>
          <a:p>
            <a:r>
              <a:rPr lang="en-AU" b="1" dirty="0"/>
              <a:t>Describe improvements for each identified weakness</a:t>
            </a:r>
            <a:endParaRPr lang="en-US" i="1" dirty="0"/>
          </a:p>
          <a:p>
            <a:r>
              <a:rPr lang="x-none" dirty="0"/>
              <a:t>This section deals with </a:t>
            </a:r>
            <a:r>
              <a:rPr lang="x-none"/>
              <a:t>Aspect </a:t>
            </a:r>
            <a:r>
              <a:rPr lang="en-US" dirty="0" smtClean="0"/>
              <a:t>2</a:t>
            </a:r>
            <a:r>
              <a:rPr lang="x-none" smtClean="0"/>
              <a:t>. </a:t>
            </a:r>
            <a:r>
              <a:rPr lang="x-none" dirty="0"/>
              <a:t>Suggestions for improvements should be based on the weaknesses and limitations identified in </a:t>
            </a:r>
            <a:r>
              <a:rPr lang="x-none"/>
              <a:t>Aspect </a:t>
            </a:r>
            <a:r>
              <a:rPr lang="en-US" dirty="0" smtClean="0"/>
              <a:t>1</a:t>
            </a:r>
            <a:r>
              <a:rPr lang="x-none" smtClean="0"/>
              <a:t>.  </a:t>
            </a:r>
            <a:endParaRPr lang="en-US" i="1" dirty="0"/>
          </a:p>
          <a:p>
            <a:r>
              <a:rPr lang="x-none" dirty="0"/>
              <a:t>For each improvement ensure that</a:t>
            </a:r>
            <a:r>
              <a:rPr lang="x-none" dirty="0" smtClean="0"/>
              <a:t>:</a:t>
            </a:r>
            <a:endParaRPr lang="en-US" dirty="0" smtClean="0"/>
          </a:p>
          <a:p>
            <a:endParaRPr lang="en-US" i="1" dirty="0"/>
          </a:p>
          <a:p>
            <a:pPr marL="285750" lvl="0" indent="-285750">
              <a:buFont typeface="Arial"/>
              <a:buChar char="•"/>
            </a:pPr>
            <a:r>
              <a:rPr lang="x-none" dirty="0"/>
              <a:t>Modifications are specific (numerical if possible). “Next time we should work more carefully” is not acceptable.</a:t>
            </a:r>
            <a:endParaRPr lang="en-US" i="1" dirty="0"/>
          </a:p>
          <a:p>
            <a:pPr marL="285750" lvl="0" indent="-285750">
              <a:buFont typeface="Arial"/>
              <a:buChar char="•"/>
            </a:pPr>
            <a:r>
              <a:rPr lang="x-none" dirty="0"/>
              <a:t>Modifications are realistic – they can be achieved within the constraints of the timetable, school setting and budget.</a:t>
            </a:r>
            <a:endParaRPr lang="en-US" i="1" dirty="0"/>
          </a:p>
          <a:p>
            <a:pPr marL="285750" lvl="0" indent="-285750">
              <a:buFont typeface="Arial"/>
              <a:buChar char="•"/>
            </a:pPr>
            <a:r>
              <a:rPr lang="x-none" dirty="0"/>
              <a:t>Improvements are not overly simplistic or superficial – you need to demonstrate that you are a student at a Diploma level!</a:t>
            </a:r>
            <a:endParaRPr lang="en-US" i="1" dirty="0"/>
          </a:p>
        </p:txBody>
      </p:sp>
      <p:sp>
        <p:nvSpPr>
          <p:cNvPr id="3" name="Rectangle 2"/>
          <p:cNvSpPr/>
          <p:nvPr/>
        </p:nvSpPr>
        <p:spPr>
          <a:xfrm>
            <a:off x="1147333" y="200583"/>
            <a:ext cx="7246679" cy="369332"/>
          </a:xfrm>
          <a:prstGeom prst="rect">
            <a:avLst/>
          </a:prstGeom>
        </p:spPr>
        <p:txBody>
          <a:bodyPr wrap="square">
            <a:spAutoFit/>
          </a:bodyPr>
          <a:lstStyle/>
          <a:p>
            <a:r>
              <a:rPr lang="en-AU" b="1" dirty="0"/>
              <a:t>DISCUSSION, EVALUATION AND CONCLUSION			ASPECT </a:t>
            </a:r>
            <a:r>
              <a:rPr lang="en-AU" b="1" dirty="0" smtClean="0"/>
              <a:t>2</a:t>
            </a:r>
            <a:r>
              <a:rPr lang="en-AU" b="1" dirty="0" smtClean="0"/>
              <a:t> </a:t>
            </a:r>
            <a:endParaRPr lang="en-US" dirty="0"/>
          </a:p>
        </p:txBody>
      </p:sp>
    </p:spTree>
    <p:extLst>
      <p:ext uri="{BB962C8B-B14F-4D97-AF65-F5344CB8AC3E}">
        <p14:creationId xmlns="" xmlns:p14="http://schemas.microsoft.com/office/powerpoint/2010/main" val="1321284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518568" y="57346"/>
            <a:ext cx="8625432" cy="923330"/>
          </a:xfrm>
          <a:prstGeom prst="rect">
            <a:avLst/>
          </a:prstGeom>
        </p:spPr>
        <p:txBody>
          <a:bodyPr wrap="square">
            <a:spAutoFit/>
          </a:bodyPr>
          <a:lstStyle/>
          <a:p>
            <a:pPr lvl="0"/>
            <a:r>
              <a:rPr lang="en-AU" b="1" dirty="0"/>
              <a:t>DISCUSSION, EVALUATION AND </a:t>
            </a:r>
            <a:r>
              <a:rPr lang="en-AU" b="1" dirty="0" smtClean="0"/>
              <a:t>CONCLUSION		</a:t>
            </a:r>
            <a:r>
              <a:rPr lang="en-AU" b="1" dirty="0" smtClean="0"/>
              <a:t>ASPECT </a:t>
            </a:r>
            <a:r>
              <a:rPr lang="en-AU" b="1" dirty="0" smtClean="0"/>
              <a:t>1 Discuss, review and analyse your results</a:t>
            </a:r>
            <a:endParaRPr lang="en-US" i="1" dirty="0" smtClean="0"/>
          </a:p>
          <a:p>
            <a:r>
              <a:rPr lang="en-AU" b="1" dirty="0" smtClean="0"/>
              <a:t>     </a:t>
            </a:r>
            <a:endParaRPr lang="en-US" dirty="0"/>
          </a:p>
        </p:txBody>
      </p:sp>
      <p:sp>
        <p:nvSpPr>
          <p:cNvPr id="3" name="Rectangle 2"/>
          <p:cNvSpPr/>
          <p:nvPr/>
        </p:nvSpPr>
        <p:spPr>
          <a:xfrm>
            <a:off x="709384" y="980676"/>
            <a:ext cx="6516765" cy="4524315"/>
          </a:xfrm>
          <a:prstGeom prst="rect">
            <a:avLst/>
          </a:prstGeom>
        </p:spPr>
        <p:txBody>
          <a:bodyPr wrap="square">
            <a:spAutoFit/>
          </a:bodyPr>
          <a:lstStyle/>
          <a:p>
            <a:pPr marL="342900" lvl="0" indent="-342900">
              <a:buFont typeface="+mj-lt"/>
              <a:buAutoNum type="arabicPeriod"/>
            </a:pPr>
            <a:r>
              <a:rPr lang="en-AU" dirty="0" smtClean="0"/>
              <a:t>Describe </a:t>
            </a:r>
            <a:r>
              <a:rPr lang="en-AU" dirty="0"/>
              <a:t>what your results show in the context of you topic of investigation</a:t>
            </a:r>
            <a:endParaRPr lang="en-US" sz="2000" i="1" dirty="0"/>
          </a:p>
          <a:p>
            <a:pPr marL="342900" lvl="0" indent="-342900">
              <a:buFont typeface="+mj-lt"/>
              <a:buAutoNum type="arabicPeriod"/>
            </a:pPr>
            <a:r>
              <a:rPr lang="en-AU" dirty="0"/>
              <a:t>Identify any trends or patterns in your results</a:t>
            </a:r>
            <a:endParaRPr lang="en-US" sz="2000" i="1" dirty="0"/>
          </a:p>
          <a:p>
            <a:pPr marL="342900" lvl="0" indent="-342900">
              <a:buFont typeface="+mj-lt"/>
              <a:buAutoNum type="arabicPeriod"/>
            </a:pPr>
            <a:r>
              <a:rPr lang="en-AU" dirty="0"/>
              <a:t>Compare these to literature, scientific understanding or models or class discussion. If there are differences, identify them and suggest possible reasons</a:t>
            </a:r>
            <a:endParaRPr lang="en-US" sz="2000" i="1" dirty="0"/>
          </a:p>
          <a:p>
            <a:pPr marL="342900" lvl="0" indent="-342900">
              <a:buFont typeface="+mj-lt"/>
              <a:buAutoNum type="arabicPeriod"/>
            </a:pPr>
            <a:r>
              <a:rPr lang="en-AU" dirty="0"/>
              <a:t>Identify any anomalous results and justify their exclusion from processing</a:t>
            </a:r>
            <a:endParaRPr lang="en-US" sz="2000" i="1" dirty="0"/>
          </a:p>
          <a:p>
            <a:pPr marL="342900" lvl="0" indent="-342900">
              <a:buFont typeface="+mj-lt"/>
              <a:buAutoNum type="arabicPeriod"/>
            </a:pPr>
            <a:r>
              <a:rPr lang="en-AU" dirty="0"/>
              <a:t>All literature used to write you lab report should be fully referenced by using MLA formatting to produce:</a:t>
            </a:r>
            <a:endParaRPr lang="en-US" sz="2000" dirty="0"/>
          </a:p>
          <a:p>
            <a:pPr marL="742950" lvl="1" indent="-285750">
              <a:buFont typeface="Arial"/>
              <a:buChar char="•"/>
            </a:pPr>
            <a:r>
              <a:rPr lang="en-AU" dirty="0"/>
              <a:t>Bibliography- Help on how to produce a bibliography can be found at </a:t>
            </a:r>
            <a:r>
              <a:rPr lang="en-AU" u="sng" dirty="0">
                <a:hlinkClick r:id="rId2"/>
              </a:rPr>
              <a:t>http://owl.english.purdue.edu/owl/resource/747/07/</a:t>
            </a:r>
            <a:r>
              <a:rPr lang="en-AU" dirty="0"/>
              <a:t> </a:t>
            </a:r>
            <a:endParaRPr lang="en-US" sz="2000" dirty="0"/>
          </a:p>
          <a:p>
            <a:pPr marL="742950" lvl="1" indent="-285750">
              <a:buFont typeface="Arial"/>
              <a:buChar char="•"/>
            </a:pPr>
            <a:r>
              <a:rPr lang="en-AU" dirty="0"/>
              <a:t>In-text referencing- advice on the correct format can be found at </a:t>
            </a:r>
            <a:r>
              <a:rPr lang="en-AU" u="sng" dirty="0">
                <a:hlinkClick r:id="rId3"/>
              </a:rPr>
              <a:t>http://owl.english.purdue.edu/owl/resource/747/02/</a:t>
            </a:r>
            <a:r>
              <a:rPr lang="en-AU" dirty="0"/>
              <a:t> </a:t>
            </a:r>
            <a:endParaRPr lang="en-US" sz="2000" dirty="0"/>
          </a:p>
        </p:txBody>
      </p:sp>
    </p:spTree>
    <p:extLst>
      <p:ext uri="{BB962C8B-B14F-4D97-AF65-F5344CB8AC3E}">
        <p14:creationId xmlns="" xmlns:p14="http://schemas.microsoft.com/office/powerpoint/2010/main" val="2581913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84537" y="236887"/>
            <a:ext cx="7982749" cy="523220"/>
          </a:xfrm>
          <a:prstGeom prst="rect">
            <a:avLst/>
          </a:prstGeom>
        </p:spPr>
        <p:txBody>
          <a:bodyPr wrap="none">
            <a:spAutoFit/>
          </a:bodyPr>
          <a:lstStyle/>
          <a:p>
            <a:r>
              <a:rPr lang="en-AU" sz="2800" b="1" dirty="0" smtClean="0"/>
              <a:t>Aspect 1: Write </a:t>
            </a:r>
            <a:r>
              <a:rPr lang="en-AU" sz="2800" b="1" dirty="0"/>
              <a:t>an Aim/Problem/Research Question</a:t>
            </a:r>
            <a:r>
              <a:rPr lang="en-US" sz="2800" dirty="0" smtClean="0">
                <a:effectLst/>
              </a:rPr>
              <a:t> </a:t>
            </a:r>
            <a:endParaRPr lang="en-US" sz="2800" dirty="0"/>
          </a:p>
        </p:txBody>
      </p:sp>
      <p:sp>
        <p:nvSpPr>
          <p:cNvPr id="4" name="Rectangle 3"/>
          <p:cNvSpPr/>
          <p:nvPr/>
        </p:nvSpPr>
        <p:spPr>
          <a:xfrm>
            <a:off x="201639" y="760107"/>
            <a:ext cx="4572000" cy="923330"/>
          </a:xfrm>
          <a:prstGeom prst="rect">
            <a:avLst/>
          </a:prstGeom>
        </p:spPr>
        <p:txBody>
          <a:bodyPr>
            <a:spAutoFit/>
          </a:bodyPr>
          <a:lstStyle/>
          <a:p>
            <a:r>
              <a:rPr lang="en-AU" dirty="0"/>
              <a:t>To achieve a “2” on </a:t>
            </a:r>
            <a:r>
              <a:rPr lang="en-AU" b="1" dirty="0"/>
              <a:t>Aspect 1 </a:t>
            </a:r>
            <a:r>
              <a:rPr lang="en-AU" dirty="0"/>
              <a:t>you need to state a focused research question. To do this you s</a:t>
            </a:r>
            <a:r>
              <a:rPr lang="en-AU" dirty="0" smtClean="0"/>
              <a:t>hould</a:t>
            </a:r>
            <a:endParaRPr lang="en-US" dirty="0"/>
          </a:p>
        </p:txBody>
      </p:sp>
      <p:sp>
        <p:nvSpPr>
          <p:cNvPr id="5" name="Rectangle 4"/>
          <p:cNvSpPr/>
          <p:nvPr/>
        </p:nvSpPr>
        <p:spPr>
          <a:xfrm>
            <a:off x="201639" y="1903524"/>
            <a:ext cx="4572000" cy="4308872"/>
          </a:xfrm>
          <a:prstGeom prst="rect">
            <a:avLst/>
          </a:prstGeom>
        </p:spPr>
        <p:txBody>
          <a:bodyPr>
            <a:spAutoFit/>
          </a:bodyPr>
          <a:lstStyle/>
          <a:p>
            <a:pPr marL="285750" lvl="0" indent="-285750">
              <a:buFont typeface="Arial"/>
              <a:buChar char="•"/>
            </a:pPr>
            <a:r>
              <a:rPr lang="en-AU" dirty="0"/>
              <a:t>Briefly state what you are trying to find out</a:t>
            </a:r>
            <a:r>
              <a:rPr lang="en-AU" dirty="0" smtClean="0"/>
              <a:t>.</a:t>
            </a:r>
          </a:p>
          <a:p>
            <a:pPr lvl="0"/>
            <a:endParaRPr lang="en-US" sz="2000" dirty="0"/>
          </a:p>
          <a:p>
            <a:pPr marL="285750" lvl="0" indent="-285750">
              <a:buFont typeface="Arial"/>
              <a:buChar char="•"/>
            </a:pPr>
            <a:r>
              <a:rPr lang="en-AU" dirty="0"/>
              <a:t>Include both the independent and dependent variables. </a:t>
            </a:r>
            <a:endParaRPr lang="en-AU" dirty="0" smtClean="0"/>
          </a:p>
          <a:p>
            <a:pPr lvl="0"/>
            <a:endParaRPr lang="en-US" sz="2000" dirty="0"/>
          </a:p>
          <a:p>
            <a:pPr marL="285750" lvl="0" indent="-285750">
              <a:buFont typeface="Arial"/>
              <a:buChar char="•"/>
            </a:pPr>
            <a:r>
              <a:rPr lang="en-AU" dirty="0"/>
              <a:t>Specify the scope of your experiment by stating the context of your investigation. </a:t>
            </a:r>
            <a:endParaRPr lang="en-US" sz="2000" dirty="0"/>
          </a:p>
          <a:p>
            <a:pPr marL="742950" lvl="1" indent="-285750">
              <a:buFont typeface="Arial"/>
              <a:buChar char="•"/>
            </a:pPr>
            <a:r>
              <a:rPr lang="en-AU" dirty="0"/>
              <a:t>It is unlikely that your experiment will allow you to draw a conclusion that applies to all situations. </a:t>
            </a:r>
            <a:endParaRPr lang="en-US" sz="2000" dirty="0"/>
          </a:p>
          <a:p>
            <a:pPr marL="742950" lvl="1" indent="-285750">
              <a:buFont typeface="Arial"/>
              <a:buChar char="•"/>
            </a:pPr>
            <a:r>
              <a:rPr lang="en-AU" dirty="0"/>
              <a:t>Therefore you need to state the conditions under which your experiment is operating e.g. the species being studied (scientific name), gender, age group, location </a:t>
            </a:r>
            <a:r>
              <a:rPr lang="en-AU" dirty="0" err="1"/>
              <a:t>etc</a:t>
            </a:r>
            <a:endParaRPr lang="en-US" sz="2000" dirty="0"/>
          </a:p>
        </p:txBody>
      </p:sp>
      <p:sp>
        <p:nvSpPr>
          <p:cNvPr id="9" name="Text Box 1"/>
          <p:cNvSpPr txBox="1">
            <a:spLocks noChangeArrowheads="1"/>
          </p:cNvSpPr>
          <p:nvPr/>
        </p:nvSpPr>
        <p:spPr bwMode="auto">
          <a:xfrm>
            <a:off x="4773639" y="1195754"/>
            <a:ext cx="4168498" cy="280418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91440" rIns="91440" bIns="9144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omic Sans MS" charset="0"/>
                <a:ea typeface="ÇlÇr ñæí©" charset="0"/>
              </a:rPr>
              <a:t>A good format is </a:t>
            </a:r>
            <a:r>
              <a:rPr kumimoji="0" lang="en-US" altLang="en-US" sz="1800" b="0" i="0" u="none" strike="noStrike" cap="none" normalizeH="0" baseline="0" dirty="0">
                <a:ln>
                  <a:noFill/>
                </a:ln>
                <a:solidFill>
                  <a:schemeClr val="tx1"/>
                </a:solidFill>
                <a:effectLst/>
                <a:latin typeface="Comic Sans MS" charset="0"/>
                <a:ea typeface="ÇlÇr ñæí©" charset="0"/>
              </a:rPr>
              <a:t>“</a:t>
            </a:r>
            <a:r>
              <a:rPr kumimoji="0" lang="en-US" sz="1800" b="0" i="0" u="none" strike="noStrike" cap="none" normalizeH="0" baseline="0" dirty="0">
                <a:ln>
                  <a:noFill/>
                </a:ln>
                <a:solidFill>
                  <a:schemeClr val="tx1"/>
                </a:solidFill>
                <a:effectLst/>
                <a:latin typeface="Comic Sans MS" charset="0"/>
                <a:ea typeface="ÇlÇr ñæí©" charset="0"/>
              </a:rPr>
              <a:t>To determine how </a:t>
            </a:r>
            <a:r>
              <a:rPr kumimoji="0" lang="en-US" sz="1800" b="0" i="0" u="none" strike="noStrike" cap="none" normalizeH="0" baseline="0" dirty="0">
                <a:ln>
                  <a:noFill/>
                </a:ln>
                <a:solidFill>
                  <a:srgbClr val="FF0000"/>
                </a:solidFill>
                <a:effectLst/>
                <a:latin typeface="Comic Sans MS" charset="0"/>
                <a:ea typeface="ÇlÇr ñæí©" charset="0"/>
              </a:rPr>
              <a:t>[the independent variable]</a:t>
            </a:r>
            <a:r>
              <a:rPr kumimoji="0" lang="en-US" sz="1800" b="0" i="0" u="none" strike="noStrike" cap="none" normalizeH="0" baseline="0" dirty="0">
                <a:ln>
                  <a:noFill/>
                </a:ln>
                <a:solidFill>
                  <a:schemeClr val="tx1"/>
                </a:solidFill>
                <a:effectLst/>
                <a:latin typeface="Comic Sans MS" charset="0"/>
                <a:ea typeface="ÇlÇr ñæí©" charset="0"/>
              </a:rPr>
              <a:t> affects </a:t>
            </a:r>
            <a:r>
              <a:rPr kumimoji="0" lang="en-US" sz="1800" b="0" i="0" u="none" strike="noStrike" cap="none" normalizeH="0" baseline="0" dirty="0">
                <a:ln>
                  <a:noFill/>
                </a:ln>
                <a:solidFill>
                  <a:srgbClr val="0000FF"/>
                </a:solidFill>
                <a:effectLst/>
                <a:latin typeface="Comic Sans MS" charset="0"/>
                <a:ea typeface="ÇlÇr ñæí©" charset="0"/>
              </a:rPr>
              <a:t>[the dependent variable]</a:t>
            </a:r>
            <a:r>
              <a:rPr kumimoji="0" lang="en-US" sz="1800" b="0" i="0" u="none" strike="noStrike" cap="none" normalizeH="0" baseline="0" dirty="0">
                <a:ln>
                  <a:noFill/>
                </a:ln>
                <a:solidFill>
                  <a:schemeClr val="tx1"/>
                </a:solidFill>
                <a:effectLst/>
                <a:latin typeface="Comic Sans MS" charset="0"/>
                <a:ea typeface="ÇlÇr ñæí©" charset="0"/>
              </a:rPr>
              <a:t> in </a:t>
            </a:r>
            <a:r>
              <a:rPr kumimoji="0" lang="en-US" sz="1800" b="0" i="0" u="none" strike="noStrike" cap="none" normalizeH="0" baseline="0" dirty="0">
                <a:ln>
                  <a:noFill/>
                </a:ln>
                <a:solidFill>
                  <a:srgbClr val="008000"/>
                </a:solidFill>
                <a:effectLst/>
                <a:latin typeface="Comic Sans MS" charset="0"/>
                <a:ea typeface="ÇlÇr ñæí©" charset="0"/>
              </a:rPr>
              <a:t>[the context of your experiment]</a:t>
            </a:r>
            <a:r>
              <a:rPr kumimoji="0" lang="en-US" sz="1800" b="0" i="0" u="none" strike="noStrike" cap="none" normalizeH="0" baseline="0" dirty="0">
                <a:ln>
                  <a:noFill/>
                </a:ln>
                <a:solidFill>
                  <a:schemeClr val="tx1"/>
                </a:solidFill>
                <a:effectLst/>
                <a:latin typeface="Comic Sans MS" charset="0"/>
                <a:ea typeface="ÇlÇr ñæí©" charset="0"/>
              </a:rPr>
              <a:t>.</a:t>
            </a:r>
            <a:r>
              <a:rPr kumimoji="0" lang="en-US" altLang="en-US" sz="1800" b="0" i="0" u="none" strike="noStrike" cap="none" normalizeH="0" baseline="0" dirty="0">
                <a:ln>
                  <a:noFill/>
                </a:ln>
                <a:solidFill>
                  <a:schemeClr val="tx1"/>
                </a:solidFill>
                <a:effectLst/>
                <a:latin typeface="Comic Sans MS" charset="0"/>
                <a:ea typeface="ÇlÇr ñæí©" charset="0"/>
              </a:rPr>
              <a:t>”</a:t>
            </a:r>
            <a:endParaRPr kumimoji="0" lang="en-US" sz="1800" b="0" i="0" u="none" strike="noStrike" cap="none" normalizeH="0" baseline="0" dirty="0">
              <a:ln>
                <a:noFill/>
              </a:ln>
              <a:solidFill>
                <a:schemeClr val="tx1"/>
              </a:solidFill>
              <a:effectLst/>
              <a:latin typeface="Comic Sans MS"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tx1"/>
              </a:solidFill>
              <a:effectLst/>
              <a:latin typeface="Comic Sans MS" charset="0"/>
              <a:ea typeface="ÇlÇr ñæí©" charset="0"/>
            </a:endParaRPr>
          </a:p>
          <a:p>
            <a:pPr marL="0" marR="40005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omic Sans MS" charset="0"/>
                <a:ea typeface="ÇlÇr ñæí©" charset="0"/>
              </a:rPr>
              <a:t>e.g. To determine how </a:t>
            </a:r>
            <a:r>
              <a:rPr kumimoji="0" lang="en-US" sz="1800" b="0" i="0" u="none" strike="noStrike" cap="none" normalizeH="0" baseline="0" dirty="0">
                <a:ln>
                  <a:noFill/>
                </a:ln>
                <a:solidFill>
                  <a:srgbClr val="FF0000"/>
                </a:solidFill>
                <a:effectLst/>
                <a:latin typeface="Comic Sans MS" charset="0"/>
                <a:ea typeface="ÇlÇr ñæí©" charset="0"/>
              </a:rPr>
              <a:t>acid rain</a:t>
            </a:r>
            <a:r>
              <a:rPr kumimoji="0" lang="en-US" sz="1800" b="0" i="0" u="none" strike="noStrike" cap="none" normalizeH="0" baseline="0" dirty="0">
                <a:ln>
                  <a:noFill/>
                </a:ln>
                <a:solidFill>
                  <a:schemeClr val="tx1"/>
                </a:solidFill>
                <a:effectLst/>
                <a:latin typeface="Comic Sans MS" charset="0"/>
                <a:ea typeface="ÇlÇr ñæí©" charset="0"/>
              </a:rPr>
              <a:t> affects the </a:t>
            </a:r>
            <a:r>
              <a:rPr kumimoji="0" lang="en-US" sz="1800" b="0" i="0" u="none" strike="noStrike" cap="none" normalizeH="0" baseline="0" dirty="0">
                <a:ln>
                  <a:noFill/>
                </a:ln>
                <a:solidFill>
                  <a:srgbClr val="0000FF"/>
                </a:solidFill>
                <a:effectLst/>
                <a:latin typeface="Comic Sans MS" charset="0"/>
                <a:ea typeface="ÇlÇr ñæí©" charset="0"/>
              </a:rPr>
              <a:t>germination</a:t>
            </a:r>
            <a:r>
              <a:rPr kumimoji="0" lang="en-US" sz="1800" b="0" i="0" u="none" strike="noStrike" cap="none" normalizeH="0" baseline="0" dirty="0">
                <a:ln>
                  <a:noFill/>
                </a:ln>
                <a:solidFill>
                  <a:schemeClr val="tx1"/>
                </a:solidFill>
                <a:effectLst/>
                <a:latin typeface="Comic Sans MS" charset="0"/>
                <a:ea typeface="ÇlÇr ñæí©" charset="0"/>
              </a:rPr>
              <a:t> in </a:t>
            </a:r>
            <a:r>
              <a:rPr kumimoji="0" lang="en-US" sz="1800" b="0" i="0" u="none" strike="noStrike" cap="none" normalizeH="0" baseline="0" dirty="0">
                <a:ln>
                  <a:noFill/>
                </a:ln>
                <a:solidFill>
                  <a:srgbClr val="008000"/>
                </a:solidFill>
                <a:effectLst/>
                <a:latin typeface="Comic Sans MS" charset="0"/>
                <a:ea typeface="ÇlÇr ñæí©" charset="0"/>
              </a:rPr>
              <a:t>common beans</a:t>
            </a:r>
            <a:endParaRPr kumimoji="0" lang="en-US" sz="1800" b="0" i="0" u="none" strike="noStrike" cap="none" normalizeH="0" baseline="0" dirty="0">
              <a:ln>
                <a:noFill/>
              </a:ln>
              <a:solidFill>
                <a:schemeClr val="tx1"/>
              </a:solidFill>
              <a:effectLst/>
              <a:latin typeface="Comic Sans MS" charset="0"/>
              <a:ea typeface="ÇlÇr ñæí©" charset="0"/>
            </a:endParaRPr>
          </a:p>
          <a:p>
            <a:pPr marL="0" marR="40005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Comic Sans MS"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0"/>
            </a:endParaRPr>
          </a:p>
        </p:txBody>
      </p:sp>
      <p:sp>
        <p:nvSpPr>
          <p:cNvPr id="10" name="Rectangle 9"/>
          <p:cNvSpPr/>
          <p:nvPr/>
        </p:nvSpPr>
        <p:spPr>
          <a:xfrm>
            <a:off x="-59930" y="0"/>
            <a:ext cx="7648697" cy="369332"/>
          </a:xfrm>
          <a:prstGeom prst="rect">
            <a:avLst/>
          </a:prstGeom>
        </p:spPr>
        <p:txBody>
          <a:bodyPr wrap="none">
            <a:spAutoFit/>
          </a:bodyPr>
          <a:lstStyle/>
          <a:p>
            <a:r>
              <a:rPr lang="en-US" dirty="0" smtClean="0"/>
              <a:t>Design and Planning (PL) Aspect 1: Defining the problem and selecting variables</a:t>
            </a:r>
            <a:endParaRPr lang="en-US" dirty="0"/>
          </a:p>
        </p:txBody>
      </p:sp>
    </p:spTree>
    <p:extLst>
      <p:ext uri="{BB962C8B-B14F-4D97-AF65-F5344CB8AC3E}">
        <p14:creationId xmlns="" xmlns:p14="http://schemas.microsoft.com/office/powerpoint/2010/main" val="39137032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650992" y="721371"/>
            <a:ext cx="6589756" cy="3693319"/>
          </a:xfrm>
          <a:prstGeom prst="rect">
            <a:avLst/>
          </a:prstGeom>
        </p:spPr>
        <p:txBody>
          <a:bodyPr wrap="square">
            <a:spAutoFit/>
          </a:bodyPr>
          <a:lstStyle/>
          <a:p>
            <a:r>
              <a:rPr lang="en-AU" b="1" dirty="0"/>
              <a:t> </a:t>
            </a:r>
            <a:endParaRPr lang="en-US" i="1" dirty="0"/>
          </a:p>
          <a:p>
            <a:pPr lvl="0"/>
            <a:r>
              <a:rPr lang="en-AU" b="1" dirty="0"/>
              <a:t>Write a Conclusion</a:t>
            </a:r>
            <a:endParaRPr lang="en-US" i="1" dirty="0"/>
          </a:p>
          <a:p>
            <a:r>
              <a:rPr lang="en-AU" dirty="0"/>
              <a:t>Your conclusion is what is assessed for Aspect </a:t>
            </a:r>
            <a:r>
              <a:rPr lang="en-AU" dirty="0" smtClean="0"/>
              <a:t>3. </a:t>
            </a:r>
            <a:r>
              <a:rPr lang="en-AU" dirty="0"/>
              <a:t>This section should be one or more paragraphs in which you draw conclusions from your results, and reflect on whether or not they are reliable/trustworthy. </a:t>
            </a:r>
            <a:endParaRPr lang="en-US" dirty="0"/>
          </a:p>
          <a:p>
            <a:endParaRPr lang="en-AU" dirty="0" smtClean="0"/>
          </a:p>
          <a:p>
            <a:r>
              <a:rPr lang="en-AU" dirty="0" smtClean="0"/>
              <a:t>To </a:t>
            </a:r>
            <a:r>
              <a:rPr lang="en-AU" dirty="0"/>
              <a:t>achieve at the highest level for this aspect you should make sure that:</a:t>
            </a:r>
            <a:endParaRPr lang="en-US" dirty="0"/>
          </a:p>
          <a:p>
            <a:pPr marL="285750" lvl="0" indent="-285750">
              <a:buFont typeface="Arial"/>
              <a:buChar char="•"/>
            </a:pPr>
            <a:r>
              <a:rPr lang="en-AU" dirty="0"/>
              <a:t>Conclusions are truthful and </a:t>
            </a:r>
            <a:r>
              <a:rPr lang="en-AU" b="1" dirty="0"/>
              <a:t>based on the data</a:t>
            </a:r>
            <a:r>
              <a:rPr lang="en-AU" dirty="0"/>
              <a:t>. Don’t try and twist your results to fit a hypothesis or expected outcome.</a:t>
            </a:r>
            <a:endParaRPr lang="en-US" dirty="0"/>
          </a:p>
          <a:p>
            <a:pPr marL="285750" lvl="0" indent="-285750">
              <a:buFont typeface="Arial"/>
              <a:buChar char="•"/>
            </a:pPr>
            <a:r>
              <a:rPr lang="en-AU" dirty="0"/>
              <a:t>The conclusion is clearly related to the Aim.</a:t>
            </a:r>
            <a:endParaRPr lang="en-US" dirty="0"/>
          </a:p>
          <a:p>
            <a:pPr marL="285750" lvl="0" indent="-285750">
              <a:buFont typeface="Arial"/>
              <a:buChar char="•"/>
            </a:pPr>
            <a:r>
              <a:rPr lang="en-AU" dirty="0"/>
              <a:t>The conclusion provides a </a:t>
            </a:r>
            <a:r>
              <a:rPr lang="en-AU" b="1" dirty="0"/>
              <a:t>thorough description</a:t>
            </a:r>
            <a:r>
              <a:rPr lang="en-AU" dirty="0"/>
              <a:t> of any trends or patterns</a:t>
            </a:r>
            <a:endParaRPr lang="en-US" dirty="0"/>
          </a:p>
        </p:txBody>
      </p:sp>
      <p:sp>
        <p:nvSpPr>
          <p:cNvPr id="3" name="Rectangle 2"/>
          <p:cNvSpPr/>
          <p:nvPr/>
        </p:nvSpPr>
        <p:spPr>
          <a:xfrm>
            <a:off x="957555" y="200583"/>
            <a:ext cx="7407261" cy="369332"/>
          </a:xfrm>
          <a:prstGeom prst="rect">
            <a:avLst/>
          </a:prstGeom>
        </p:spPr>
        <p:txBody>
          <a:bodyPr wrap="square">
            <a:spAutoFit/>
          </a:bodyPr>
          <a:lstStyle/>
          <a:p>
            <a:r>
              <a:rPr lang="en-AU" b="1" dirty="0"/>
              <a:t>DISCUSSION, EVALUATION AND CONCLUSION			ASPECT </a:t>
            </a:r>
            <a:r>
              <a:rPr lang="en-AU" b="1" dirty="0" smtClean="0"/>
              <a:t>3</a:t>
            </a:r>
            <a:r>
              <a:rPr lang="en-AU" b="1" dirty="0" smtClean="0"/>
              <a:t> </a:t>
            </a:r>
            <a:endParaRPr lang="en-US" dirty="0"/>
          </a:p>
        </p:txBody>
      </p:sp>
    </p:spTree>
    <p:extLst>
      <p:ext uri="{BB962C8B-B14F-4D97-AF65-F5344CB8AC3E}">
        <p14:creationId xmlns="" xmlns:p14="http://schemas.microsoft.com/office/powerpoint/2010/main" val="29407251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2" name="Picture 1" descr="Screen Shot 2012-01-16 at 12.52.53 AM.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567885"/>
            <a:ext cx="8729774" cy="3620447"/>
          </a:xfrm>
          <a:prstGeom prst="rect">
            <a:avLst/>
          </a:prstGeom>
        </p:spPr>
      </p:pic>
    </p:spTree>
    <p:extLst>
      <p:ext uri="{BB962C8B-B14F-4D97-AF65-F5344CB8AC3E}">
        <p14:creationId xmlns="" xmlns:p14="http://schemas.microsoft.com/office/powerpoint/2010/main" val="7765575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 Box 1"/>
          <p:cNvSpPr txBox="1">
            <a:spLocks noChangeArrowheads="1"/>
          </p:cNvSpPr>
          <p:nvPr/>
        </p:nvSpPr>
        <p:spPr bwMode="auto">
          <a:xfrm>
            <a:off x="417605" y="319101"/>
            <a:ext cx="6998323" cy="350590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91440" rIns="91440" bIns="9144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omic Sans MS" charset="0"/>
                <a:ea typeface="ÇlÇr ñæí©" charset="0"/>
              </a:rPr>
              <a:t>Bad example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omic Sans MS" charset="0"/>
                <a:ea typeface="ÇlÇr ñæí©" charset="0"/>
              </a:rPr>
              <a:t>The results show that the concentration of sugar affects the rate of respiration. As the sugar concentration increased so did the rate of respiration.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ln>
                <a:noFill/>
              </a:ln>
              <a:solidFill>
                <a:srgbClr val="FF0000"/>
              </a:solidFill>
              <a:effectLst/>
              <a:latin typeface="Comic Sans MS"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8000"/>
                </a:solidFill>
                <a:effectLst/>
                <a:latin typeface="Comic Sans MS" charset="0"/>
                <a:ea typeface="ÇlÇr ñæí©" charset="0"/>
              </a:rPr>
              <a:t>GOOD example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8000"/>
                </a:solidFill>
                <a:effectLst/>
                <a:latin typeface="Comic Sans MS" charset="0"/>
                <a:ea typeface="ÇlÇr ñæí©" charset="0"/>
              </a:rPr>
              <a:t>We can conclude that there is a positive, linear relationship between the concentration of sugar and the rate of respiration. The correlation coefficient of 0.9 indicates that it is a strong relationship.</a:t>
            </a:r>
            <a:endParaRPr kumimoji="0" lang="en-US" sz="4800" b="0" i="0" u="none" strike="noStrike" cap="none" normalizeH="0" baseline="0" dirty="0">
              <a:ln>
                <a:noFill/>
              </a:ln>
              <a:solidFill>
                <a:schemeClr val="tx1"/>
              </a:solidFill>
              <a:effectLst/>
              <a:latin typeface="Arial" charset="0"/>
              <a:ea typeface="ＭＳ Ｐゴシック" charset="0"/>
            </a:endParaRPr>
          </a:p>
        </p:txBody>
      </p:sp>
      <p:sp>
        <p:nvSpPr>
          <p:cNvPr id="3" name="Text Box 2"/>
          <p:cNvSpPr txBox="1">
            <a:spLocks noChangeArrowheads="1"/>
          </p:cNvSpPr>
          <p:nvPr/>
        </p:nvSpPr>
        <p:spPr bwMode="auto">
          <a:xfrm>
            <a:off x="5845177" y="4349573"/>
            <a:ext cx="3141502" cy="2366083"/>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91440" rIns="91440" bIns="9144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8000"/>
                </a:solidFill>
                <a:effectLst/>
                <a:latin typeface="Comic Sans MS" charset="0"/>
                <a:ea typeface="ÇlÇr ñæí©" charset="0"/>
              </a:rPr>
              <a:t>The </a:t>
            </a:r>
            <a:r>
              <a:rPr kumimoji="0" lang="en-US" sz="1600" b="1" i="0" u="none" strike="noStrike" cap="none" normalizeH="0" baseline="0" dirty="0">
                <a:ln>
                  <a:noFill/>
                </a:ln>
                <a:solidFill>
                  <a:srgbClr val="008000"/>
                </a:solidFill>
                <a:effectLst/>
                <a:latin typeface="Comic Sans MS" charset="0"/>
                <a:ea typeface="ÇlÇr ñæí©" charset="0"/>
              </a:rPr>
              <a:t>trend line in Figure 1</a:t>
            </a:r>
            <a:r>
              <a:rPr kumimoji="0" lang="en-US" sz="1600" b="0" i="0" u="none" strike="noStrike" cap="none" normalizeH="0" baseline="0" dirty="0">
                <a:ln>
                  <a:noFill/>
                </a:ln>
                <a:solidFill>
                  <a:srgbClr val="008000"/>
                </a:solidFill>
                <a:effectLst/>
                <a:latin typeface="Comic Sans MS" charset="0"/>
                <a:ea typeface="ÇlÇr ñæí©" charset="0"/>
              </a:rPr>
              <a:t> shows that there is a positive, linear relationship between the concentration of sugar and the rate of respiration. The </a:t>
            </a:r>
            <a:r>
              <a:rPr kumimoji="0" lang="en-US" sz="1600" b="1" i="0" u="none" strike="noStrike" cap="none" normalizeH="0" baseline="0" dirty="0">
                <a:ln>
                  <a:noFill/>
                </a:ln>
                <a:solidFill>
                  <a:srgbClr val="008000"/>
                </a:solidFill>
                <a:effectLst/>
                <a:latin typeface="Comic Sans MS" charset="0"/>
                <a:ea typeface="ÇlÇr ñæí©" charset="0"/>
              </a:rPr>
              <a:t>correlation coefficient of 0.9</a:t>
            </a:r>
            <a:r>
              <a:rPr kumimoji="0" lang="en-US" sz="1600" b="0" i="0" u="none" strike="noStrike" cap="none" normalizeH="0" baseline="0" dirty="0">
                <a:ln>
                  <a:noFill/>
                </a:ln>
                <a:solidFill>
                  <a:srgbClr val="008000"/>
                </a:solidFill>
                <a:effectLst/>
                <a:latin typeface="Comic Sans MS" charset="0"/>
                <a:ea typeface="ÇlÇr ñæí©" charset="0"/>
              </a:rPr>
              <a:t> indicates that it is a strong relationship.</a:t>
            </a:r>
            <a:endParaRPr kumimoji="0" lang="en-US" sz="4400" b="0" i="0" u="none" strike="noStrike" cap="none" normalizeH="0" baseline="0" dirty="0">
              <a:ln>
                <a:noFill/>
              </a:ln>
              <a:solidFill>
                <a:schemeClr val="tx1"/>
              </a:solidFill>
              <a:effectLst/>
              <a:latin typeface="Arial" charset="0"/>
              <a:ea typeface="ＭＳ Ｐゴシック" charset="0"/>
            </a:endParaRPr>
          </a:p>
        </p:txBody>
      </p:sp>
      <p:sp>
        <p:nvSpPr>
          <p:cNvPr id="4" name="Rectangle 3"/>
          <p:cNvSpPr/>
          <p:nvPr/>
        </p:nvSpPr>
        <p:spPr>
          <a:xfrm>
            <a:off x="417605" y="4349574"/>
            <a:ext cx="4572000" cy="923330"/>
          </a:xfrm>
          <a:prstGeom prst="rect">
            <a:avLst/>
          </a:prstGeom>
        </p:spPr>
        <p:txBody>
          <a:bodyPr>
            <a:spAutoFit/>
          </a:bodyPr>
          <a:lstStyle/>
          <a:p>
            <a:r>
              <a:rPr lang="en-AU" dirty="0"/>
              <a:t>Use your results to justify your conclusion (explain how your results support your conclusion). See example to the right</a:t>
            </a:r>
            <a:r>
              <a:rPr lang="en-US" dirty="0"/>
              <a:t> </a:t>
            </a:r>
            <a:r>
              <a:rPr lang="en-AU" dirty="0">
                <a:sym typeface="Wingdings"/>
              </a:rPr>
              <a:t></a:t>
            </a:r>
            <a:r>
              <a:rPr lang="en-US" dirty="0"/>
              <a:t> </a:t>
            </a:r>
          </a:p>
        </p:txBody>
      </p:sp>
    </p:spTree>
    <p:extLst>
      <p:ext uri="{BB962C8B-B14F-4D97-AF65-F5344CB8AC3E}">
        <p14:creationId xmlns="" xmlns:p14="http://schemas.microsoft.com/office/powerpoint/2010/main" val="34651481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846700" y="1065746"/>
            <a:ext cx="5663430" cy="1938992"/>
          </a:xfrm>
          <a:prstGeom prst="rect">
            <a:avLst/>
          </a:prstGeom>
          <a:noFill/>
        </p:spPr>
        <p:txBody>
          <a:bodyPr wrap="none" rtlCol="0">
            <a:spAutoFit/>
          </a:bodyPr>
          <a:lstStyle/>
          <a:p>
            <a:r>
              <a:rPr lang="en-US" sz="4000" dirty="0" smtClean="0"/>
              <a:t>Last but not least:</a:t>
            </a:r>
          </a:p>
          <a:p>
            <a:endParaRPr lang="en-US" sz="4000" dirty="0"/>
          </a:p>
          <a:p>
            <a:r>
              <a:rPr lang="en-US" sz="4000" dirty="0" smtClean="0"/>
              <a:t>Bibliography:  MLA format</a:t>
            </a:r>
            <a:endParaRPr lang="en-US" sz="4000" dirty="0"/>
          </a:p>
        </p:txBody>
      </p:sp>
    </p:spTree>
    <p:extLst>
      <p:ext uri="{BB962C8B-B14F-4D97-AF65-F5344CB8AC3E}">
        <p14:creationId xmlns="" xmlns:p14="http://schemas.microsoft.com/office/powerpoint/2010/main" val="4137644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2-01-14 at 4.35.06 PM.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1930773"/>
            <a:ext cx="9144000" cy="1963578"/>
          </a:xfrm>
          <a:prstGeom prst="rect">
            <a:avLst/>
          </a:prstGeom>
        </p:spPr>
      </p:pic>
      <p:sp>
        <p:nvSpPr>
          <p:cNvPr id="4" name="Rectangle 3"/>
          <p:cNvSpPr/>
          <p:nvPr/>
        </p:nvSpPr>
        <p:spPr>
          <a:xfrm>
            <a:off x="0" y="3299"/>
            <a:ext cx="2488933" cy="369332"/>
          </a:xfrm>
          <a:prstGeom prst="rect">
            <a:avLst/>
          </a:prstGeom>
        </p:spPr>
        <p:txBody>
          <a:bodyPr wrap="none">
            <a:spAutoFit/>
          </a:bodyPr>
          <a:lstStyle/>
          <a:p>
            <a:r>
              <a:rPr lang="en-US" dirty="0" smtClean="0"/>
              <a:t>Design and Planning (PL)</a:t>
            </a:r>
            <a:endParaRPr lang="en-US" dirty="0"/>
          </a:p>
        </p:txBody>
      </p:sp>
      <p:sp>
        <p:nvSpPr>
          <p:cNvPr id="5" name="Rectangle 4"/>
          <p:cNvSpPr/>
          <p:nvPr/>
        </p:nvSpPr>
        <p:spPr>
          <a:xfrm>
            <a:off x="2488933" y="372631"/>
            <a:ext cx="4572000" cy="646331"/>
          </a:xfrm>
          <a:prstGeom prst="rect">
            <a:avLst/>
          </a:prstGeom>
        </p:spPr>
        <p:txBody>
          <a:bodyPr>
            <a:spAutoFit/>
          </a:bodyPr>
          <a:lstStyle/>
          <a:p>
            <a:r>
              <a:rPr lang="en-US" dirty="0" smtClean="0"/>
              <a:t>Aspect 1: Defining the problem and selecting variables</a:t>
            </a:r>
            <a:endParaRPr lang="en-US" dirty="0"/>
          </a:p>
        </p:txBody>
      </p:sp>
    </p:spTree>
    <p:extLst>
      <p:ext uri="{BB962C8B-B14F-4D97-AF65-F5344CB8AC3E}">
        <p14:creationId xmlns="" xmlns:p14="http://schemas.microsoft.com/office/powerpoint/2010/main" val="2172606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47205"/>
            <a:ext cx="9042268" cy="923330"/>
          </a:xfrm>
          <a:prstGeom prst="rect">
            <a:avLst/>
          </a:prstGeom>
        </p:spPr>
        <p:txBody>
          <a:bodyPr wrap="square">
            <a:spAutoFit/>
          </a:bodyPr>
          <a:lstStyle/>
          <a:p>
            <a:pPr lvl="0"/>
            <a:r>
              <a:rPr lang="en-AU" b="1" dirty="0" smtClean="0"/>
              <a:t>3. Identify </a:t>
            </a:r>
            <a:r>
              <a:rPr lang="en-AU" b="1" dirty="0"/>
              <a:t>the variables</a:t>
            </a:r>
            <a:endParaRPr lang="en-US" dirty="0"/>
          </a:p>
          <a:p>
            <a:r>
              <a:rPr lang="en-AU" dirty="0"/>
              <a:t>Make sure you have read the information on variables </a:t>
            </a:r>
            <a:r>
              <a:rPr lang="en-AU" dirty="0" smtClean="0"/>
              <a:t>(. </a:t>
            </a:r>
            <a:endParaRPr lang="en-US" dirty="0"/>
          </a:p>
          <a:p>
            <a:r>
              <a:rPr lang="en-AU" b="1" dirty="0"/>
              <a:t>In order to achieve a “2” for Aspect 1 you must:</a:t>
            </a:r>
            <a:endParaRPr lang="en-US" b="1" dirty="0"/>
          </a:p>
        </p:txBody>
      </p:sp>
      <p:sp>
        <p:nvSpPr>
          <p:cNvPr id="3" name="Rectangle 2"/>
          <p:cNvSpPr/>
          <p:nvPr/>
        </p:nvSpPr>
        <p:spPr>
          <a:xfrm>
            <a:off x="475813" y="2815010"/>
            <a:ext cx="4572000" cy="2031325"/>
          </a:xfrm>
          <a:prstGeom prst="rect">
            <a:avLst/>
          </a:prstGeom>
        </p:spPr>
        <p:txBody>
          <a:bodyPr>
            <a:spAutoFit/>
          </a:bodyPr>
          <a:lstStyle/>
          <a:p>
            <a:pPr marL="342900" lvl="0" indent="-342900">
              <a:buFont typeface="+mj-lt"/>
              <a:buAutoNum type="arabicPeriod"/>
            </a:pPr>
            <a:r>
              <a:rPr lang="en-AU" dirty="0" smtClean="0"/>
              <a:t>State </a:t>
            </a:r>
            <a:r>
              <a:rPr lang="en-AU" dirty="0"/>
              <a:t>the </a:t>
            </a:r>
            <a:r>
              <a:rPr lang="en-AU" dirty="0" smtClean="0"/>
              <a:t>independent Variable. </a:t>
            </a:r>
            <a:endParaRPr lang="en-US" dirty="0"/>
          </a:p>
          <a:p>
            <a:pPr marL="342900" lvl="0" indent="-342900">
              <a:buFont typeface="+mj-lt"/>
              <a:buAutoNum type="arabicPeriod"/>
            </a:pPr>
            <a:r>
              <a:rPr lang="en-AU" dirty="0"/>
              <a:t>State the levels of the independent variable that will be tested </a:t>
            </a:r>
            <a:endParaRPr lang="en-AU" dirty="0" smtClean="0"/>
          </a:p>
          <a:p>
            <a:pPr marL="342900" lvl="0" indent="-342900">
              <a:buFont typeface="+mj-lt"/>
              <a:buAutoNum type="arabicPeriod"/>
            </a:pPr>
            <a:r>
              <a:rPr lang="en-AU" dirty="0" smtClean="0"/>
              <a:t>State </a:t>
            </a:r>
            <a:r>
              <a:rPr lang="en-AU" dirty="0"/>
              <a:t>the dependent variable.</a:t>
            </a:r>
            <a:endParaRPr lang="en-US" dirty="0"/>
          </a:p>
          <a:p>
            <a:pPr marL="342900" lvl="0" indent="-342900">
              <a:buFont typeface="+mj-lt"/>
              <a:buAutoNum type="arabicPeriod"/>
            </a:pPr>
            <a:r>
              <a:rPr lang="en-AU" dirty="0"/>
              <a:t>State how the dependent variable will be measured (if it can’t be measured directly).</a:t>
            </a:r>
            <a:endParaRPr lang="en-US" dirty="0"/>
          </a:p>
          <a:p>
            <a:pPr marL="342900" lvl="0" indent="-342900">
              <a:buFont typeface="+mj-lt"/>
              <a:buAutoNum type="arabicPeriod"/>
            </a:pPr>
            <a:r>
              <a:rPr lang="en-AU" dirty="0"/>
              <a:t>List several controlled variables. </a:t>
            </a:r>
            <a:endParaRPr lang="en-US" dirty="0"/>
          </a:p>
        </p:txBody>
      </p:sp>
      <p:sp>
        <p:nvSpPr>
          <p:cNvPr id="4" name="Rectangle 3"/>
          <p:cNvSpPr/>
          <p:nvPr/>
        </p:nvSpPr>
        <p:spPr>
          <a:xfrm>
            <a:off x="0" y="0"/>
            <a:ext cx="2488933" cy="369332"/>
          </a:xfrm>
          <a:prstGeom prst="rect">
            <a:avLst/>
          </a:prstGeom>
        </p:spPr>
        <p:txBody>
          <a:bodyPr wrap="none">
            <a:spAutoFit/>
          </a:bodyPr>
          <a:lstStyle/>
          <a:p>
            <a:r>
              <a:rPr lang="en-US" dirty="0" smtClean="0"/>
              <a:t>Design and Planning (PL)</a:t>
            </a:r>
            <a:endParaRPr lang="en-US" dirty="0"/>
          </a:p>
        </p:txBody>
      </p:sp>
      <p:sp>
        <p:nvSpPr>
          <p:cNvPr id="5" name="Rectangle 4"/>
          <p:cNvSpPr/>
          <p:nvPr/>
        </p:nvSpPr>
        <p:spPr>
          <a:xfrm>
            <a:off x="2761813" y="369332"/>
            <a:ext cx="4572000" cy="646331"/>
          </a:xfrm>
          <a:prstGeom prst="rect">
            <a:avLst/>
          </a:prstGeom>
        </p:spPr>
        <p:txBody>
          <a:bodyPr>
            <a:spAutoFit/>
          </a:bodyPr>
          <a:lstStyle/>
          <a:p>
            <a:r>
              <a:rPr lang="en-US" dirty="0" smtClean="0"/>
              <a:t>Aspect 1: Defining the problem and selecting variables</a:t>
            </a:r>
            <a:endParaRPr lang="en-US" dirty="0"/>
          </a:p>
        </p:txBody>
      </p:sp>
    </p:spTree>
    <p:extLst>
      <p:ext uri="{BB962C8B-B14F-4D97-AF65-F5344CB8AC3E}">
        <p14:creationId xmlns="" xmlns:p14="http://schemas.microsoft.com/office/powerpoint/2010/main" val="2749654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0770" y="1268650"/>
            <a:ext cx="4572000" cy="4801315"/>
          </a:xfrm>
          <a:prstGeom prst="rect">
            <a:avLst/>
          </a:prstGeom>
        </p:spPr>
        <p:txBody>
          <a:bodyPr>
            <a:spAutoFit/>
          </a:bodyPr>
          <a:lstStyle/>
          <a:p>
            <a:r>
              <a:rPr lang="en-AU" b="1" dirty="0"/>
              <a:t>Aspect 2 requires that you explain the method you will use to control each of the (controlled) variables. </a:t>
            </a:r>
            <a:endParaRPr lang="en-US" b="1" dirty="0"/>
          </a:p>
          <a:p>
            <a:pPr lvl="0"/>
            <a:endParaRPr lang="en-AU" dirty="0" smtClean="0"/>
          </a:p>
          <a:p>
            <a:pPr marL="342900" lvl="0" indent="-342900">
              <a:buFont typeface="+mj-lt"/>
              <a:buAutoNum type="arabicPeriod"/>
            </a:pPr>
            <a:r>
              <a:rPr lang="en-AU" dirty="0" smtClean="0"/>
              <a:t>Give </a:t>
            </a:r>
            <a:r>
              <a:rPr lang="en-AU" dirty="0"/>
              <a:t>brief (but specific) explanation of how you will control (keep at a constant value) each variable. Including this in the variables section ensures that you have considered each of the controlled variables. However, it should ultimately appear in the method.</a:t>
            </a:r>
            <a:endParaRPr lang="en-US" dirty="0"/>
          </a:p>
          <a:p>
            <a:pPr lvl="0"/>
            <a:endParaRPr lang="en-AU" dirty="0" smtClean="0"/>
          </a:p>
          <a:p>
            <a:pPr lvl="0"/>
            <a:endParaRPr lang="en-AU" dirty="0"/>
          </a:p>
          <a:p>
            <a:pPr marL="342900" lvl="0" indent="-342900">
              <a:buFont typeface="+mj-lt"/>
              <a:buAutoNum type="arabicPeriod"/>
            </a:pPr>
            <a:r>
              <a:rPr lang="en-AU" dirty="0" smtClean="0"/>
              <a:t>If </a:t>
            </a:r>
            <a:r>
              <a:rPr lang="en-AU" dirty="0"/>
              <a:t>a variable cannot be controlled, state this. Then describe how you will try to minimize any change and/or how you will monitor the variable. See Appendix 1 for uncertainties to consider.</a:t>
            </a:r>
            <a:endParaRPr lang="en-US" dirty="0"/>
          </a:p>
        </p:txBody>
      </p:sp>
      <p:sp>
        <p:nvSpPr>
          <p:cNvPr id="3" name="Rectangle 2"/>
          <p:cNvSpPr/>
          <p:nvPr/>
        </p:nvSpPr>
        <p:spPr>
          <a:xfrm>
            <a:off x="1289802" y="470475"/>
            <a:ext cx="2447680" cy="369332"/>
          </a:xfrm>
          <a:prstGeom prst="rect">
            <a:avLst/>
          </a:prstGeom>
        </p:spPr>
        <p:txBody>
          <a:bodyPr wrap="none">
            <a:spAutoFit/>
          </a:bodyPr>
          <a:lstStyle/>
          <a:p>
            <a:pPr lvl="0"/>
            <a:r>
              <a:rPr lang="en-AU" b="1" dirty="0" smtClean="0"/>
              <a:t>3. Identify the variables</a:t>
            </a:r>
            <a:endParaRPr lang="en-US" dirty="0"/>
          </a:p>
        </p:txBody>
      </p:sp>
      <p:graphicFrame>
        <p:nvGraphicFramePr>
          <p:cNvPr id="7" name="Table 6"/>
          <p:cNvGraphicFramePr>
            <a:graphicFrameLocks noGrp="1"/>
          </p:cNvGraphicFramePr>
          <p:nvPr>
            <p:extLst>
              <p:ext uri="{D42A27DB-BD31-4B8C-83A1-F6EECF244321}">
                <p14:modId xmlns="" xmlns:p14="http://schemas.microsoft.com/office/powerpoint/2010/main" val="3067517298"/>
              </p:ext>
            </p:extLst>
          </p:nvPr>
        </p:nvGraphicFramePr>
        <p:xfrm>
          <a:off x="5412770" y="574322"/>
          <a:ext cx="3538260" cy="5495643"/>
        </p:xfrm>
        <a:graphic>
          <a:graphicData uri="http://schemas.openxmlformats.org/drawingml/2006/table">
            <a:tbl>
              <a:tblPr firstRow="1" bandRow="1">
                <a:tableStyleId>{5C22544A-7EE6-4342-B048-85BDC9FD1C3A}</a:tableStyleId>
              </a:tblPr>
              <a:tblGrid>
                <a:gridCol w="1769130"/>
                <a:gridCol w="1769130"/>
              </a:tblGrid>
              <a:tr h="923643">
                <a:tc>
                  <a:txBody>
                    <a:bodyPr/>
                    <a:lstStyle/>
                    <a:p>
                      <a:r>
                        <a:rPr lang="en-AU" sz="1800" b="1" kern="1200" dirty="0" smtClean="0">
                          <a:solidFill>
                            <a:schemeClr val="lt1"/>
                          </a:solidFill>
                          <a:effectLst/>
                          <a:latin typeface="+mn-lt"/>
                          <a:ea typeface="+mn-ea"/>
                          <a:cs typeface="+mn-cs"/>
                        </a:rPr>
                        <a:t>Controlled variable</a:t>
                      </a:r>
                      <a:r>
                        <a:rPr lang="en-US" dirty="0" smtClean="0">
                          <a:effectLst/>
                        </a:rPr>
                        <a:t> </a:t>
                      </a:r>
                      <a:endParaRPr lang="en-US" dirty="0"/>
                    </a:p>
                  </a:txBody>
                  <a:tcPr/>
                </a:tc>
                <a:tc>
                  <a:txBody>
                    <a:bodyPr/>
                    <a:lstStyle/>
                    <a:p>
                      <a:r>
                        <a:rPr lang="en-AU" sz="1800" b="1" kern="1200" dirty="0" smtClean="0">
                          <a:solidFill>
                            <a:schemeClr val="lt1"/>
                          </a:solidFill>
                          <a:effectLst/>
                          <a:latin typeface="+mn-lt"/>
                          <a:ea typeface="+mn-ea"/>
                          <a:cs typeface="+mn-cs"/>
                        </a:rPr>
                        <a:t>Method to control the variable</a:t>
                      </a:r>
                      <a:r>
                        <a:rPr lang="en-US" dirty="0" smtClean="0">
                          <a:effectLst/>
                        </a:rPr>
                        <a:t> </a:t>
                      </a:r>
                      <a:endParaRPr lang="en-US" dirty="0"/>
                    </a:p>
                  </a:txBody>
                  <a:tcPr/>
                </a:tc>
              </a:tr>
              <a:tr h="1067042">
                <a:tc>
                  <a:txBody>
                    <a:bodyPr/>
                    <a:lstStyle/>
                    <a:p>
                      <a:r>
                        <a:rPr lang="en-AU" sz="1800" kern="1200" dirty="0" smtClean="0">
                          <a:solidFill>
                            <a:schemeClr val="dk1"/>
                          </a:solidFill>
                          <a:effectLst/>
                          <a:latin typeface="+mn-lt"/>
                          <a:ea typeface="+mn-ea"/>
                          <a:cs typeface="+mn-cs"/>
                        </a:rPr>
                        <a:t>Temperature at which reaction occurs</a:t>
                      </a:r>
                      <a:r>
                        <a:rPr lang="en-US" dirty="0" smtClean="0">
                          <a:effectLst/>
                        </a:rPr>
                        <a:t> </a:t>
                      </a:r>
                      <a:endParaRPr lang="en-US" dirty="0"/>
                    </a:p>
                  </a:txBody>
                  <a:tcPr/>
                </a:tc>
                <a:tc>
                  <a:txBody>
                    <a:bodyPr/>
                    <a:lstStyle/>
                    <a:p>
                      <a:r>
                        <a:rPr lang="en-AU" sz="1800" kern="1200" dirty="0" smtClean="0">
                          <a:solidFill>
                            <a:schemeClr val="dk1"/>
                          </a:solidFill>
                          <a:effectLst/>
                          <a:latin typeface="+mn-lt"/>
                          <a:ea typeface="+mn-ea"/>
                          <a:cs typeface="+mn-cs"/>
                        </a:rPr>
                        <a:t>The test tubes in which the reaction occurs will be placed in a water bath set to 40</a:t>
                      </a:r>
                      <a:r>
                        <a:rPr lang="en-AU" sz="1800" kern="1200" dirty="0" smtClean="0">
                          <a:solidFill>
                            <a:schemeClr val="dk1"/>
                          </a:solidFill>
                          <a:effectLst/>
                          <a:latin typeface="+mn-lt"/>
                          <a:ea typeface="+mn-ea"/>
                          <a:cs typeface="+mn-cs"/>
                          <a:sym typeface="Symbol"/>
                        </a:rPr>
                        <a:t></a:t>
                      </a:r>
                      <a:r>
                        <a:rPr lang="en-AU" sz="1800" kern="1200" dirty="0" smtClean="0">
                          <a:solidFill>
                            <a:schemeClr val="dk1"/>
                          </a:solidFill>
                          <a:effectLst/>
                          <a:latin typeface="+mn-lt"/>
                          <a:ea typeface="+mn-ea"/>
                          <a:cs typeface="+mn-cs"/>
                        </a:rPr>
                        <a:t>C for the duration of the reaction.</a:t>
                      </a:r>
                      <a:r>
                        <a:rPr lang="en-US" dirty="0" smtClean="0">
                          <a:effectLst/>
                        </a:rPr>
                        <a:t> </a:t>
                      </a:r>
                      <a:endParaRPr lang="en-US" dirty="0"/>
                    </a:p>
                  </a:txBody>
                  <a:tcPr/>
                </a:tc>
              </a:tr>
              <a:tr h="1067042">
                <a:tc>
                  <a:txBody>
                    <a:bodyPr/>
                    <a:lstStyle/>
                    <a:p>
                      <a:r>
                        <a:rPr lang="en-AU" sz="1800" kern="1200" dirty="0" smtClean="0">
                          <a:solidFill>
                            <a:schemeClr val="dk1"/>
                          </a:solidFill>
                          <a:effectLst/>
                          <a:latin typeface="+mn-lt"/>
                          <a:ea typeface="+mn-ea"/>
                          <a:cs typeface="+mn-cs"/>
                        </a:rPr>
                        <a:t>Duration (time) of the reaction</a:t>
                      </a:r>
                      <a:r>
                        <a:rPr lang="en-US" dirty="0" smtClean="0">
                          <a:effectLst/>
                        </a:rPr>
                        <a:t> </a:t>
                      </a:r>
                      <a:endParaRPr lang="en-US" dirty="0"/>
                    </a:p>
                  </a:txBody>
                  <a:tcPr/>
                </a:tc>
                <a:tc>
                  <a:txBody>
                    <a:bodyPr/>
                    <a:lstStyle/>
                    <a:p>
                      <a:r>
                        <a:rPr lang="en-AU" sz="1800" kern="1200" dirty="0" smtClean="0">
                          <a:solidFill>
                            <a:schemeClr val="dk1"/>
                          </a:solidFill>
                          <a:effectLst/>
                          <a:latin typeface="+mn-lt"/>
                          <a:ea typeface="+mn-ea"/>
                          <a:cs typeface="+mn-cs"/>
                        </a:rPr>
                        <a:t>The reaction will be allowed to proceed for 300 seconds. This will be timed using a stopwatch (</a:t>
                      </a:r>
                      <a:r>
                        <a:rPr lang="en-AU" sz="1800" kern="1200" dirty="0" smtClean="0">
                          <a:solidFill>
                            <a:schemeClr val="dk1"/>
                          </a:solidFill>
                          <a:effectLst/>
                          <a:latin typeface="+mn-lt"/>
                          <a:ea typeface="+mn-ea"/>
                          <a:cs typeface="+mn-cs"/>
                          <a:sym typeface="Symbol"/>
                        </a:rPr>
                        <a:t></a:t>
                      </a:r>
                      <a:r>
                        <a:rPr lang="en-AU" sz="1800" kern="1200" dirty="0" smtClean="0">
                          <a:solidFill>
                            <a:schemeClr val="dk1"/>
                          </a:solidFill>
                          <a:effectLst/>
                          <a:latin typeface="+mn-lt"/>
                          <a:ea typeface="+mn-ea"/>
                          <a:cs typeface="+mn-cs"/>
                        </a:rPr>
                        <a:t>0.1seconds).</a:t>
                      </a:r>
                      <a:r>
                        <a:rPr lang="en-US" dirty="0" smtClean="0">
                          <a:effectLst/>
                        </a:rPr>
                        <a:t> </a:t>
                      </a:r>
                      <a:endParaRPr lang="en-US" dirty="0"/>
                    </a:p>
                  </a:txBody>
                  <a:tcPr/>
                </a:tc>
              </a:tr>
            </a:tbl>
          </a:graphicData>
        </a:graphic>
      </p:graphicFrame>
      <p:sp>
        <p:nvSpPr>
          <p:cNvPr id="8" name="Rectangle 7"/>
          <p:cNvSpPr/>
          <p:nvPr/>
        </p:nvSpPr>
        <p:spPr>
          <a:xfrm>
            <a:off x="0" y="0"/>
            <a:ext cx="7648697" cy="369332"/>
          </a:xfrm>
          <a:prstGeom prst="rect">
            <a:avLst/>
          </a:prstGeom>
        </p:spPr>
        <p:txBody>
          <a:bodyPr wrap="none">
            <a:spAutoFit/>
          </a:bodyPr>
          <a:lstStyle/>
          <a:p>
            <a:r>
              <a:rPr lang="en-US" dirty="0" smtClean="0"/>
              <a:t>Design and Planning (PL) Aspect 1: Defining the problem and selecting variables</a:t>
            </a:r>
            <a:endParaRPr lang="en-US" dirty="0"/>
          </a:p>
        </p:txBody>
      </p:sp>
    </p:spTree>
    <p:extLst>
      <p:ext uri="{BB962C8B-B14F-4D97-AF65-F5344CB8AC3E}">
        <p14:creationId xmlns="" xmlns:p14="http://schemas.microsoft.com/office/powerpoint/2010/main" val="3620622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extBox 2"/>
          <p:cNvSpPr txBox="1"/>
          <p:nvPr/>
        </p:nvSpPr>
        <p:spPr>
          <a:xfrm>
            <a:off x="978085" y="744562"/>
            <a:ext cx="5160387" cy="369332"/>
          </a:xfrm>
          <a:prstGeom prst="rect">
            <a:avLst/>
          </a:prstGeom>
          <a:noFill/>
        </p:spPr>
        <p:txBody>
          <a:bodyPr wrap="none" rtlCol="0">
            <a:spAutoFit/>
          </a:bodyPr>
          <a:lstStyle/>
          <a:p>
            <a:r>
              <a:rPr lang="en-US" dirty="0" smtClean="0"/>
              <a:t>ASPECT2          This can be done in the form of a chart</a:t>
            </a:r>
            <a:endParaRPr lang="en-US" dirty="0"/>
          </a:p>
        </p:txBody>
      </p:sp>
      <p:sp>
        <p:nvSpPr>
          <p:cNvPr id="4" name="Rectangle 3"/>
          <p:cNvSpPr/>
          <p:nvPr/>
        </p:nvSpPr>
        <p:spPr>
          <a:xfrm>
            <a:off x="0" y="3299"/>
            <a:ext cx="5404621" cy="369332"/>
          </a:xfrm>
          <a:prstGeom prst="rect">
            <a:avLst/>
          </a:prstGeom>
        </p:spPr>
        <p:txBody>
          <a:bodyPr wrap="none">
            <a:spAutoFit/>
          </a:bodyPr>
          <a:lstStyle/>
          <a:p>
            <a:r>
              <a:rPr lang="en-US" dirty="0" smtClean="0"/>
              <a:t>Design and Planning (PL) Aspect 2: Controlling Variables</a:t>
            </a:r>
            <a:endParaRPr lang="en-US" dirty="0"/>
          </a:p>
        </p:txBody>
      </p:sp>
      <p:graphicFrame>
        <p:nvGraphicFramePr>
          <p:cNvPr id="5" name="Table 4"/>
          <p:cNvGraphicFramePr>
            <a:graphicFrameLocks noGrp="1"/>
          </p:cNvGraphicFramePr>
          <p:nvPr/>
        </p:nvGraphicFramePr>
        <p:xfrm>
          <a:off x="253217" y="1533381"/>
          <a:ext cx="8468753" cy="4473524"/>
        </p:xfrm>
        <a:graphic>
          <a:graphicData uri="http://schemas.openxmlformats.org/drawingml/2006/table">
            <a:tbl>
              <a:tblPr/>
              <a:tblGrid>
                <a:gridCol w="1569942"/>
                <a:gridCol w="1416777"/>
                <a:gridCol w="1349767"/>
                <a:gridCol w="593514"/>
                <a:gridCol w="1139165"/>
                <a:gridCol w="599897"/>
                <a:gridCol w="599897"/>
                <a:gridCol w="599897"/>
                <a:gridCol w="599897"/>
              </a:tblGrid>
              <a:tr h="249918">
                <a:tc gridSpan="2">
                  <a:txBody>
                    <a:bodyPr/>
                    <a:lstStyle/>
                    <a:p>
                      <a:pPr algn="ctr" fontAlgn="ctr"/>
                      <a:r>
                        <a:rPr lang="en-US" sz="800" b="1" i="0" u="none" strike="noStrike" dirty="0">
                          <a:solidFill>
                            <a:srgbClr val="000000"/>
                          </a:solidFill>
                          <a:latin typeface="Calibri"/>
                        </a:rPr>
                        <a:t>VARIABLES:</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b="1" i="0" u="none" strike="noStrike" dirty="0">
                          <a:solidFill>
                            <a:srgbClr val="000000"/>
                          </a:solidFill>
                          <a:latin typeface="Calibri"/>
                        </a:rPr>
                        <a:t>UNITS</a:t>
                      </a:r>
                      <a:r>
                        <a:rPr lang="en-US" sz="800" b="1" i="0" u="none" strike="noStrike" dirty="0" smtClean="0">
                          <a:solidFill>
                            <a:srgbClr val="000000"/>
                          </a:solidFill>
                          <a:latin typeface="Calibri"/>
                        </a:rPr>
                        <a:t>:/Uncertainties</a:t>
                      </a:r>
                      <a:endParaRPr lang="en-US" sz="800" b="1" i="0" u="none" strike="noStrike" dirty="0">
                        <a:solidFill>
                          <a:srgbClr val="000000"/>
                        </a:solidFill>
                        <a:latin typeface="Calibri"/>
                      </a:endParaRP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800" b="1" i="0" u="none" strike="noStrike">
                          <a:solidFill>
                            <a:srgbClr val="000000"/>
                          </a:solidFill>
                          <a:latin typeface="Calibri"/>
                        </a:rPr>
                        <a:t>RANGE</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latin typeface="Calibri"/>
                      </a:endParaRPr>
                    </a:p>
                  </a:txBody>
                  <a:tcPr marL="6886" marR="6886" marT="688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a:noFill/>
                    </a:lnT>
                    <a:lnB>
                      <a:noFill/>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a:noFill/>
                    </a:lnT>
                    <a:lnB>
                      <a:noFill/>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a:noFill/>
                    </a:lnT>
                    <a:lnB>
                      <a:noFill/>
                    </a:lnB>
                  </a:tcPr>
                </a:tc>
              </a:tr>
              <a:tr h="499835">
                <a:tc>
                  <a:txBody>
                    <a:bodyPr/>
                    <a:lstStyle/>
                    <a:p>
                      <a:pPr algn="ctr" fontAlgn="ctr"/>
                      <a:r>
                        <a:rPr lang="en-US" sz="800" b="1" i="0" u="none" strike="noStrike">
                          <a:solidFill>
                            <a:srgbClr val="000000"/>
                          </a:solidFill>
                          <a:latin typeface="Calibri"/>
                        </a:rPr>
                        <a:t>INDEPENDENT VARIABLE</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latin typeface="Calibri"/>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800" b="1" i="0" u="none" strike="noStrike">
                          <a:solidFill>
                            <a:srgbClr val="000000"/>
                          </a:solidFill>
                          <a:latin typeface="Calibri"/>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800" b="1" i="0" u="none" strike="noStrike">
                          <a:solidFill>
                            <a:srgbClr val="000000"/>
                          </a:solidFill>
                          <a:latin typeface="Calibri"/>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latin typeface="Calibri"/>
                      </a:endParaRPr>
                    </a:p>
                  </a:txBody>
                  <a:tcPr marL="6886" marR="6886" marT="688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a:noFill/>
                    </a:lnT>
                    <a:lnB>
                      <a:noFill/>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a:noFill/>
                    </a:lnT>
                    <a:lnB>
                      <a:noFill/>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a:noFill/>
                    </a:lnT>
                    <a:lnB>
                      <a:noFill/>
                    </a:lnB>
                  </a:tcPr>
                </a:tc>
              </a:tr>
              <a:tr h="512331">
                <a:tc>
                  <a:txBody>
                    <a:bodyPr/>
                    <a:lstStyle/>
                    <a:p>
                      <a:pPr algn="ctr" fontAlgn="ctr"/>
                      <a:r>
                        <a:rPr lang="en-US" sz="800" b="1" i="0" u="none" strike="noStrike">
                          <a:solidFill>
                            <a:srgbClr val="000000"/>
                          </a:solidFill>
                          <a:latin typeface="Calibri"/>
                        </a:rPr>
                        <a:t>DEPENDENT VARIABLE</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latin typeface="Calibri"/>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800" b="1" i="0" u="none" strike="noStrike">
                          <a:solidFill>
                            <a:srgbClr val="000000"/>
                          </a:solidFill>
                          <a:latin typeface="Calibri"/>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800" b="1" i="0" u="none" strike="noStrike">
                          <a:solidFill>
                            <a:srgbClr val="000000"/>
                          </a:solidFill>
                          <a:latin typeface="Calibri"/>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latin typeface="Calibri"/>
                      </a:endParaRPr>
                    </a:p>
                  </a:txBody>
                  <a:tcPr marL="6886" marR="6886" marT="688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a:noFill/>
                    </a:lnT>
                    <a:lnB>
                      <a:noFill/>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a:noFill/>
                    </a:lnT>
                    <a:lnB>
                      <a:noFill/>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a:noFill/>
                    </a:lnT>
                    <a:lnB>
                      <a:noFill/>
                    </a:lnB>
                  </a:tcPr>
                </a:tc>
              </a:tr>
              <a:tr h="249918">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a:noFill/>
                    </a:lnT>
                    <a:lnB>
                      <a:noFill/>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a:noFill/>
                    </a:lnT>
                    <a:lnB>
                      <a:noFill/>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a:noFill/>
                    </a:lnT>
                    <a:lnB>
                      <a:noFill/>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a:noFill/>
                    </a:lnT>
                    <a:lnB>
                      <a:noFill/>
                    </a:lnB>
                  </a:tcPr>
                </a:tc>
              </a:tr>
              <a:tr h="249918">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latin typeface="Calibri"/>
                      </a:endParaRPr>
                    </a:p>
                  </a:txBody>
                  <a:tcPr marL="6886" marR="6886" marT="6886" marB="0" anchor="b">
                    <a:lnL>
                      <a:noFill/>
                    </a:lnL>
                    <a:lnR>
                      <a:noFill/>
                    </a:lnR>
                    <a:lnT>
                      <a:noFill/>
                    </a:lnT>
                    <a:lnB w="6350" cap="flat" cmpd="sng" algn="ctr">
                      <a:solidFill>
                        <a:srgbClr val="000000"/>
                      </a:solidFill>
                      <a:prstDash val="solid"/>
                      <a:round/>
                      <a:headEnd type="none" w="med" len="med"/>
                      <a:tailEnd type="none" w="med" len="med"/>
                    </a:lnB>
                  </a:tcPr>
                </a:tc>
              </a:tr>
              <a:tr h="262412">
                <a:tc>
                  <a:txBody>
                    <a:bodyPr/>
                    <a:lstStyle/>
                    <a:p>
                      <a:pPr algn="ctr" fontAlgn="ctr"/>
                      <a:r>
                        <a:rPr lang="en-US" sz="800" b="1" i="0" u="none" strike="noStrike">
                          <a:solidFill>
                            <a:srgbClr val="000000"/>
                          </a:solidFill>
                          <a:latin typeface="Calibri"/>
                        </a:rPr>
                        <a:t>CONTROLLED VARIABLES:</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smtClean="0">
                          <a:solidFill>
                            <a:srgbClr val="000000"/>
                          </a:solidFill>
                          <a:latin typeface="Calibri"/>
                        </a:rPr>
                        <a:t>UNITS/Uncertainties</a:t>
                      </a:r>
                      <a:endParaRPr lang="en-US" sz="800" b="1" i="0" u="none" strike="noStrike" dirty="0">
                        <a:solidFill>
                          <a:srgbClr val="000000"/>
                        </a:solidFill>
                        <a:latin typeface="Calibri"/>
                      </a:endParaRP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800" b="1" i="0" u="none" strike="noStrike">
                          <a:solidFill>
                            <a:srgbClr val="000000"/>
                          </a:solidFill>
                          <a:latin typeface="Calibri"/>
                        </a:rPr>
                        <a:t>POSSIBLE EFFECTS: Why the need to be controled?</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fontAlgn="ctr"/>
                      <a:r>
                        <a:rPr lang="en-US" sz="800" b="1" i="0" u="none" strike="noStrike">
                          <a:solidFill>
                            <a:srgbClr val="000000"/>
                          </a:solidFill>
                          <a:latin typeface="Calibri"/>
                        </a:rPr>
                        <a:t>Method of Control:</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449852">
                <a:tc>
                  <a:txBody>
                    <a:bodyPr/>
                    <a:lstStyle/>
                    <a:p>
                      <a:pPr algn="l" fontAlgn="b"/>
                      <a:r>
                        <a:rPr lang="en-US" sz="800" b="0" i="0" u="none" strike="noStrike">
                          <a:solidFill>
                            <a:srgbClr val="000000"/>
                          </a:solidFill>
                          <a:latin typeface="Calibri"/>
                        </a:rPr>
                        <a:t>1</a:t>
                      </a:r>
                    </a:p>
                  </a:txBody>
                  <a:tcPr marL="6886" marR="6886" marT="68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6886" marR="6886" marT="68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800" b="0" i="0" u="none" strike="noStrike" dirty="0">
                          <a:solidFill>
                            <a:srgbClr val="000000"/>
                          </a:solidFill>
                          <a:latin typeface="Calibri"/>
                        </a:rPr>
                        <a:t> </a:t>
                      </a:r>
                    </a:p>
                  </a:txBody>
                  <a:tcPr marL="6886" marR="6886" marT="68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fontAlgn="ctr"/>
                      <a:r>
                        <a:rPr lang="en-US" sz="800" b="0" i="0" u="none" strike="noStrike">
                          <a:solidFill>
                            <a:srgbClr val="000000"/>
                          </a:solidFill>
                          <a:latin typeface="Calibri"/>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537322">
                <a:tc>
                  <a:txBody>
                    <a:bodyPr/>
                    <a:lstStyle/>
                    <a:p>
                      <a:pPr algn="l" fontAlgn="b"/>
                      <a:r>
                        <a:rPr lang="en-US" sz="800" b="0" i="0" u="none" strike="noStrike">
                          <a:solidFill>
                            <a:srgbClr val="000000"/>
                          </a:solidFill>
                          <a:latin typeface="Calibri"/>
                        </a:rPr>
                        <a:t>2</a:t>
                      </a:r>
                    </a:p>
                  </a:txBody>
                  <a:tcPr marL="6886" marR="6886" marT="68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6886" marR="6886" marT="68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800" b="0" i="0" u="none" strike="noStrike">
                          <a:solidFill>
                            <a:srgbClr val="000000"/>
                          </a:solidFill>
                          <a:latin typeface="Calibri"/>
                        </a:rPr>
                        <a:t> </a:t>
                      </a:r>
                    </a:p>
                  </a:txBody>
                  <a:tcPr marL="6886" marR="6886" marT="68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fontAlgn="ctr"/>
                      <a:r>
                        <a:rPr lang="en-US" sz="800" b="0" i="0" u="none" strike="noStrike">
                          <a:solidFill>
                            <a:srgbClr val="000000"/>
                          </a:solidFill>
                          <a:latin typeface="Calibri"/>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474844">
                <a:tc>
                  <a:txBody>
                    <a:bodyPr/>
                    <a:lstStyle/>
                    <a:p>
                      <a:pPr algn="l" fontAlgn="b"/>
                      <a:r>
                        <a:rPr lang="en-US" sz="800" b="0" i="0" u="none" strike="noStrike">
                          <a:solidFill>
                            <a:srgbClr val="000000"/>
                          </a:solidFill>
                          <a:latin typeface="Calibri"/>
                        </a:rPr>
                        <a:t>3</a:t>
                      </a:r>
                    </a:p>
                  </a:txBody>
                  <a:tcPr marL="6886" marR="6886" marT="68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6886" marR="6886" marT="68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800" b="0" i="0" u="none" strike="noStrike">
                          <a:solidFill>
                            <a:srgbClr val="000000"/>
                          </a:solidFill>
                          <a:latin typeface="Calibri"/>
                        </a:rPr>
                        <a:t> </a:t>
                      </a:r>
                    </a:p>
                  </a:txBody>
                  <a:tcPr marL="6886" marR="6886" marT="68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fontAlgn="ctr"/>
                      <a:r>
                        <a:rPr lang="en-US" sz="800" b="0" i="0" u="none" strike="noStrike">
                          <a:solidFill>
                            <a:srgbClr val="000000"/>
                          </a:solidFill>
                          <a:latin typeface="Calibri"/>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487339">
                <a:tc>
                  <a:txBody>
                    <a:bodyPr/>
                    <a:lstStyle/>
                    <a:p>
                      <a:pPr algn="l" fontAlgn="b"/>
                      <a:r>
                        <a:rPr lang="en-US" sz="800" b="0" i="0" u="none" strike="noStrike">
                          <a:solidFill>
                            <a:srgbClr val="000000"/>
                          </a:solidFill>
                          <a:latin typeface="Calibri"/>
                        </a:rPr>
                        <a:t>4</a:t>
                      </a:r>
                    </a:p>
                  </a:txBody>
                  <a:tcPr marL="6886" marR="6886" marT="68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6886" marR="6886" marT="68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800" b="0" i="0" u="none" strike="noStrike">
                          <a:solidFill>
                            <a:srgbClr val="000000"/>
                          </a:solidFill>
                          <a:latin typeface="Calibri"/>
                        </a:rPr>
                        <a:t> </a:t>
                      </a:r>
                    </a:p>
                  </a:txBody>
                  <a:tcPr marL="6886" marR="6886" marT="68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fontAlgn="ctr"/>
                      <a:r>
                        <a:rPr lang="en-US" sz="800" b="0" i="0" u="none" strike="noStrike">
                          <a:solidFill>
                            <a:srgbClr val="000000"/>
                          </a:solidFill>
                          <a:latin typeface="Calibri"/>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499835">
                <a:tc>
                  <a:txBody>
                    <a:bodyPr/>
                    <a:lstStyle/>
                    <a:p>
                      <a:pPr algn="l" fontAlgn="b"/>
                      <a:r>
                        <a:rPr lang="en-US" sz="800" b="0" i="0" u="none" strike="noStrike">
                          <a:solidFill>
                            <a:srgbClr val="000000"/>
                          </a:solidFill>
                          <a:latin typeface="Calibri"/>
                        </a:rPr>
                        <a:t>5</a:t>
                      </a:r>
                    </a:p>
                  </a:txBody>
                  <a:tcPr marL="6886" marR="6886" marT="68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6886" marR="6886" marT="68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800" b="0" i="0" u="none" strike="noStrike">
                          <a:solidFill>
                            <a:srgbClr val="000000"/>
                          </a:solidFill>
                          <a:latin typeface="Calibri"/>
                        </a:rPr>
                        <a:t> </a:t>
                      </a:r>
                    </a:p>
                  </a:txBody>
                  <a:tcPr marL="6886" marR="6886" marT="68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fontAlgn="ctr"/>
                      <a:r>
                        <a:rPr lang="en-US" sz="800" b="0" i="0" u="none" strike="noStrike" dirty="0">
                          <a:solidFill>
                            <a:srgbClr val="000000"/>
                          </a:solidFill>
                          <a:latin typeface="Calibri"/>
                        </a:rPr>
                        <a:t> </a:t>
                      </a:r>
                    </a:p>
                  </a:txBody>
                  <a:tcPr marL="6886" marR="6886" marT="6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 xmlns:p14="http://schemas.microsoft.com/office/powerpoint/2010/main" val="2897141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633" y="466464"/>
            <a:ext cx="8034987" cy="4832093"/>
          </a:xfrm>
          <a:prstGeom prst="rect">
            <a:avLst/>
          </a:prstGeom>
        </p:spPr>
        <p:txBody>
          <a:bodyPr wrap="square">
            <a:spAutoFit/>
          </a:bodyPr>
          <a:lstStyle/>
          <a:p>
            <a:pPr lvl="0"/>
            <a:r>
              <a:rPr lang="en-AU" sz="2800" b="1" dirty="0" smtClean="0"/>
              <a:t>ASPECT 2: List </a:t>
            </a:r>
            <a:r>
              <a:rPr lang="en-AU" sz="2800" b="1" dirty="0"/>
              <a:t>the equipment (apparatus and materials) </a:t>
            </a:r>
            <a:r>
              <a:rPr lang="en-AU" sz="2800" b="1" dirty="0" smtClean="0"/>
              <a:t>needed</a:t>
            </a:r>
          </a:p>
          <a:p>
            <a:pPr lvl="0"/>
            <a:endParaRPr lang="en-US" dirty="0"/>
          </a:p>
          <a:p>
            <a:r>
              <a:rPr lang="en-AU" dirty="0"/>
              <a:t>Choosing appropriate equipment will allow you to achieve a “2” for Aspect 2. </a:t>
            </a:r>
            <a:endParaRPr lang="en-US" dirty="0"/>
          </a:p>
          <a:p>
            <a:r>
              <a:rPr lang="en-AU" dirty="0"/>
              <a:t>Make sure that your equipment list includes all of the following:</a:t>
            </a:r>
            <a:endParaRPr lang="en-US" dirty="0"/>
          </a:p>
          <a:p>
            <a:pPr lvl="0"/>
            <a:endParaRPr lang="en-AU" dirty="0" smtClean="0"/>
          </a:p>
          <a:p>
            <a:pPr marL="285750" lvl="0" indent="-285750">
              <a:buFont typeface="Arial"/>
              <a:buChar char="•"/>
            </a:pPr>
            <a:r>
              <a:rPr lang="en-AU" dirty="0" smtClean="0"/>
              <a:t>All </a:t>
            </a:r>
            <a:r>
              <a:rPr lang="en-AU" dirty="0"/>
              <a:t>of the equipment and materials needed for the experiment (after writing you method read through it and check of the items used as you go on your equipment list)</a:t>
            </a:r>
            <a:endParaRPr lang="en-US" dirty="0"/>
          </a:p>
          <a:p>
            <a:pPr marL="285750" lvl="0" indent="-285750">
              <a:buFont typeface="Arial"/>
              <a:buChar char="•"/>
            </a:pPr>
            <a:r>
              <a:rPr lang="en-AU" dirty="0"/>
              <a:t>Numbers of items (e.g. 2 petri dishes)</a:t>
            </a:r>
            <a:endParaRPr lang="en-US" dirty="0"/>
          </a:p>
          <a:p>
            <a:pPr marL="285750" lvl="0" indent="-285750">
              <a:buFont typeface="Arial"/>
              <a:buChar char="•"/>
            </a:pPr>
            <a:r>
              <a:rPr lang="en-AU" dirty="0"/>
              <a:t>Volumes and concentrations of any solutions needed (e.g. 300ml of 0.5M hydrochloric acid)</a:t>
            </a:r>
            <a:endParaRPr lang="en-US" dirty="0"/>
          </a:p>
          <a:p>
            <a:pPr marL="285750" lvl="0" indent="-285750">
              <a:buFont typeface="Arial"/>
              <a:buChar char="•"/>
            </a:pPr>
            <a:r>
              <a:rPr lang="en-AU" dirty="0"/>
              <a:t>Precision (and range if appropriate) of all measuring instruments. How precise do you need to be in your measurements?</a:t>
            </a:r>
            <a:endParaRPr lang="en-US" dirty="0"/>
          </a:p>
          <a:p>
            <a:pPr marL="285750" lvl="0" indent="-285750">
              <a:buFont typeface="Arial"/>
              <a:buChar char="•"/>
            </a:pPr>
            <a:r>
              <a:rPr lang="en-AU" dirty="0"/>
              <a:t>Sizes of beakers or other items (e.g. 250ml beaker, 10cm length of dialysis tubing)</a:t>
            </a:r>
            <a:endParaRPr lang="en-US" dirty="0"/>
          </a:p>
        </p:txBody>
      </p:sp>
      <p:sp>
        <p:nvSpPr>
          <p:cNvPr id="3" name="Rectangle 2"/>
          <p:cNvSpPr/>
          <p:nvPr/>
        </p:nvSpPr>
        <p:spPr>
          <a:xfrm>
            <a:off x="0" y="17899"/>
            <a:ext cx="5404621" cy="369332"/>
          </a:xfrm>
          <a:prstGeom prst="rect">
            <a:avLst/>
          </a:prstGeom>
        </p:spPr>
        <p:txBody>
          <a:bodyPr wrap="none">
            <a:spAutoFit/>
          </a:bodyPr>
          <a:lstStyle/>
          <a:p>
            <a:r>
              <a:rPr lang="en-US" dirty="0" smtClean="0"/>
              <a:t>Design and Planning (PL) Aspect 2: Controlling Variables</a:t>
            </a:r>
            <a:endParaRPr lang="en-US" dirty="0"/>
          </a:p>
        </p:txBody>
      </p:sp>
    </p:spTree>
    <p:extLst>
      <p:ext uri="{BB962C8B-B14F-4D97-AF65-F5344CB8AC3E}">
        <p14:creationId xmlns="" xmlns:p14="http://schemas.microsoft.com/office/powerpoint/2010/main" val="4293115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1345</TotalTime>
  <Words>3570</Words>
  <Application>Microsoft Office PowerPoint</Application>
  <PresentationFormat>On-screen Show (4:3)</PresentationFormat>
  <Paragraphs>443</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vector>
  </TitlesOfParts>
  <Company>QSI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Montgomery</dc:creator>
  <cp:lastModifiedBy>jason-montgomery</cp:lastModifiedBy>
  <cp:revision>49</cp:revision>
  <dcterms:created xsi:type="dcterms:W3CDTF">2012-01-14T08:25:54Z</dcterms:created>
  <dcterms:modified xsi:type="dcterms:W3CDTF">2012-02-06T02:16:45Z</dcterms:modified>
</cp:coreProperties>
</file>