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handoutMasterIdLst>
    <p:handoutMasterId r:id="rId24"/>
  </p:handoutMasterIdLst>
  <p:sldIdLst>
    <p:sldId id="256" r:id="rId2"/>
    <p:sldId id="257" r:id="rId3"/>
    <p:sldId id="272"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3" r:id="rId19"/>
    <p:sldId id="274" r:id="rId20"/>
    <p:sldId id="275" r:id="rId21"/>
    <p:sldId id="276" r:id="rId22"/>
    <p:sldId id="277" r:id="rId2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napToGrid="0" snapToObjects="1">
      <p:cViewPr varScale="1">
        <p:scale>
          <a:sx n="68" d="100"/>
          <a:sy n="68" d="100"/>
        </p:scale>
        <p:origin x="-57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ED7A08C-0833-40F9-A93D-4FC41498CE72}" type="datetimeFigureOut">
              <a:rPr lang="en-US" smtClean="0"/>
              <a:t>9/5/2011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BDE4B81-2840-40C8-A54D-F8DDB8F958D6}" type="slidenum">
              <a:rPr lang="en-US" smtClean="0"/>
              <a:t>‹#›</a:t>
            </a:fld>
            <a:endParaRPr lang="en-US"/>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D612571-584F-2640-895E-FB09BF645172}" type="datetimeFigureOut">
              <a:rPr lang="en-US" smtClean="0"/>
              <a:pPr/>
              <a:t>9/5/2011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441003-2105-A44D-9B22-5D16D36DBE93}" type="slidenum">
              <a:rPr lang="en-US" smtClean="0"/>
              <a:pPr/>
              <a:t>‹#›</a:t>
            </a:fld>
            <a:endParaRPr lang="en-US"/>
          </a:p>
        </p:txBody>
      </p:sp>
    </p:spTree>
    <p:extLst>
      <p:ext uri="{BB962C8B-B14F-4D97-AF65-F5344CB8AC3E}">
        <p14:creationId xmlns:p14="http://schemas.microsoft.com/office/powerpoint/2010/main" xmlns="" val="39017673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D612571-584F-2640-895E-FB09BF645172}" type="datetimeFigureOut">
              <a:rPr lang="en-US" smtClean="0"/>
              <a:pPr/>
              <a:t>9/5/2011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441003-2105-A44D-9B22-5D16D36DBE93}" type="slidenum">
              <a:rPr lang="en-US" smtClean="0"/>
              <a:pPr/>
              <a:t>‹#›</a:t>
            </a:fld>
            <a:endParaRPr lang="en-US"/>
          </a:p>
        </p:txBody>
      </p:sp>
    </p:spTree>
    <p:extLst>
      <p:ext uri="{BB962C8B-B14F-4D97-AF65-F5344CB8AC3E}">
        <p14:creationId xmlns:p14="http://schemas.microsoft.com/office/powerpoint/2010/main" xmlns="" val="613584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D612571-584F-2640-895E-FB09BF645172}" type="datetimeFigureOut">
              <a:rPr lang="en-US" smtClean="0"/>
              <a:pPr/>
              <a:t>9/5/2011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441003-2105-A44D-9B22-5D16D36DBE93}" type="slidenum">
              <a:rPr lang="en-US" smtClean="0"/>
              <a:pPr/>
              <a:t>‹#›</a:t>
            </a:fld>
            <a:endParaRPr lang="en-US"/>
          </a:p>
        </p:txBody>
      </p:sp>
    </p:spTree>
    <p:extLst>
      <p:ext uri="{BB962C8B-B14F-4D97-AF65-F5344CB8AC3E}">
        <p14:creationId xmlns:p14="http://schemas.microsoft.com/office/powerpoint/2010/main" xmlns="" val="42626815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D612571-584F-2640-895E-FB09BF645172}" type="datetimeFigureOut">
              <a:rPr lang="en-US" smtClean="0"/>
              <a:pPr/>
              <a:t>9/5/2011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441003-2105-A44D-9B22-5D16D36DBE93}" type="slidenum">
              <a:rPr lang="en-US" smtClean="0"/>
              <a:pPr/>
              <a:t>‹#›</a:t>
            </a:fld>
            <a:endParaRPr lang="en-US"/>
          </a:p>
        </p:txBody>
      </p:sp>
    </p:spTree>
    <p:extLst>
      <p:ext uri="{BB962C8B-B14F-4D97-AF65-F5344CB8AC3E}">
        <p14:creationId xmlns:p14="http://schemas.microsoft.com/office/powerpoint/2010/main" xmlns="" val="42459113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D612571-584F-2640-895E-FB09BF645172}" type="datetimeFigureOut">
              <a:rPr lang="en-US" smtClean="0"/>
              <a:pPr/>
              <a:t>9/5/2011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441003-2105-A44D-9B22-5D16D36DBE93}" type="slidenum">
              <a:rPr lang="en-US" smtClean="0"/>
              <a:pPr/>
              <a:t>‹#›</a:t>
            </a:fld>
            <a:endParaRPr lang="en-US"/>
          </a:p>
        </p:txBody>
      </p:sp>
    </p:spTree>
    <p:extLst>
      <p:ext uri="{BB962C8B-B14F-4D97-AF65-F5344CB8AC3E}">
        <p14:creationId xmlns:p14="http://schemas.microsoft.com/office/powerpoint/2010/main" xmlns="" val="32510629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D612571-584F-2640-895E-FB09BF645172}" type="datetimeFigureOut">
              <a:rPr lang="en-US" smtClean="0"/>
              <a:pPr/>
              <a:t>9/5/2011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441003-2105-A44D-9B22-5D16D36DBE93}" type="slidenum">
              <a:rPr lang="en-US" smtClean="0"/>
              <a:pPr/>
              <a:t>‹#›</a:t>
            </a:fld>
            <a:endParaRPr lang="en-US"/>
          </a:p>
        </p:txBody>
      </p:sp>
    </p:spTree>
    <p:extLst>
      <p:ext uri="{BB962C8B-B14F-4D97-AF65-F5344CB8AC3E}">
        <p14:creationId xmlns:p14="http://schemas.microsoft.com/office/powerpoint/2010/main" xmlns="" val="17134584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D612571-584F-2640-895E-FB09BF645172}" type="datetimeFigureOut">
              <a:rPr lang="en-US" smtClean="0"/>
              <a:pPr/>
              <a:t>9/5/2011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E441003-2105-A44D-9B22-5D16D36DBE93}" type="slidenum">
              <a:rPr lang="en-US" smtClean="0"/>
              <a:pPr/>
              <a:t>‹#›</a:t>
            </a:fld>
            <a:endParaRPr lang="en-US"/>
          </a:p>
        </p:txBody>
      </p:sp>
    </p:spTree>
    <p:extLst>
      <p:ext uri="{BB962C8B-B14F-4D97-AF65-F5344CB8AC3E}">
        <p14:creationId xmlns:p14="http://schemas.microsoft.com/office/powerpoint/2010/main" xmlns="" val="28811024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D612571-584F-2640-895E-FB09BF645172}" type="datetimeFigureOut">
              <a:rPr lang="en-US" smtClean="0"/>
              <a:pPr/>
              <a:t>9/5/2011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E441003-2105-A44D-9B22-5D16D36DBE93}" type="slidenum">
              <a:rPr lang="en-US" smtClean="0"/>
              <a:pPr/>
              <a:t>‹#›</a:t>
            </a:fld>
            <a:endParaRPr lang="en-US"/>
          </a:p>
        </p:txBody>
      </p:sp>
    </p:spTree>
    <p:extLst>
      <p:ext uri="{BB962C8B-B14F-4D97-AF65-F5344CB8AC3E}">
        <p14:creationId xmlns:p14="http://schemas.microsoft.com/office/powerpoint/2010/main" xmlns="" val="34970286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D612571-584F-2640-895E-FB09BF645172}" type="datetimeFigureOut">
              <a:rPr lang="en-US" smtClean="0"/>
              <a:pPr/>
              <a:t>9/5/2011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E441003-2105-A44D-9B22-5D16D36DBE93}" type="slidenum">
              <a:rPr lang="en-US" smtClean="0"/>
              <a:pPr/>
              <a:t>‹#›</a:t>
            </a:fld>
            <a:endParaRPr lang="en-US"/>
          </a:p>
        </p:txBody>
      </p:sp>
    </p:spTree>
    <p:extLst>
      <p:ext uri="{BB962C8B-B14F-4D97-AF65-F5344CB8AC3E}">
        <p14:creationId xmlns:p14="http://schemas.microsoft.com/office/powerpoint/2010/main" xmlns="" val="9849385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D612571-584F-2640-895E-FB09BF645172}" type="datetimeFigureOut">
              <a:rPr lang="en-US" smtClean="0"/>
              <a:pPr/>
              <a:t>9/5/2011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441003-2105-A44D-9B22-5D16D36DBE93}" type="slidenum">
              <a:rPr lang="en-US" smtClean="0"/>
              <a:pPr/>
              <a:t>‹#›</a:t>
            </a:fld>
            <a:endParaRPr lang="en-US"/>
          </a:p>
        </p:txBody>
      </p:sp>
    </p:spTree>
    <p:extLst>
      <p:ext uri="{BB962C8B-B14F-4D97-AF65-F5344CB8AC3E}">
        <p14:creationId xmlns:p14="http://schemas.microsoft.com/office/powerpoint/2010/main" xmlns="" val="17522932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D612571-584F-2640-895E-FB09BF645172}" type="datetimeFigureOut">
              <a:rPr lang="en-US" smtClean="0"/>
              <a:pPr/>
              <a:t>9/5/2011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441003-2105-A44D-9B22-5D16D36DBE93}" type="slidenum">
              <a:rPr lang="en-US" smtClean="0"/>
              <a:pPr/>
              <a:t>‹#›</a:t>
            </a:fld>
            <a:endParaRPr lang="en-US"/>
          </a:p>
        </p:txBody>
      </p:sp>
    </p:spTree>
    <p:extLst>
      <p:ext uri="{BB962C8B-B14F-4D97-AF65-F5344CB8AC3E}">
        <p14:creationId xmlns:p14="http://schemas.microsoft.com/office/powerpoint/2010/main" xmlns="" val="39370463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D612571-584F-2640-895E-FB09BF645172}" type="datetimeFigureOut">
              <a:rPr lang="en-US" smtClean="0"/>
              <a:pPr/>
              <a:t>9/5/2011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441003-2105-A44D-9B22-5D16D36DBE93}" type="slidenum">
              <a:rPr lang="en-US" smtClean="0"/>
              <a:pPr/>
              <a:t>‹#›</a:t>
            </a:fld>
            <a:endParaRPr lang="en-US"/>
          </a:p>
        </p:txBody>
      </p:sp>
    </p:spTree>
    <p:extLst>
      <p:ext uri="{BB962C8B-B14F-4D97-AF65-F5344CB8AC3E}">
        <p14:creationId xmlns:p14="http://schemas.microsoft.com/office/powerpoint/2010/main" xmlns="" val="38430389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198687" y="661992"/>
            <a:ext cx="6978268" cy="6052062"/>
          </a:xfrm>
          <a:prstGeom prst="rect">
            <a:avLst/>
          </a:prstGeom>
        </p:spPr>
      </p:pic>
      <p:sp>
        <p:nvSpPr>
          <p:cNvPr id="4" name="TextBox 3"/>
          <p:cNvSpPr txBox="1"/>
          <p:nvPr/>
        </p:nvSpPr>
        <p:spPr>
          <a:xfrm>
            <a:off x="241076" y="92605"/>
            <a:ext cx="8394923" cy="1138773"/>
          </a:xfrm>
          <a:prstGeom prst="rect">
            <a:avLst/>
          </a:prstGeom>
          <a:noFill/>
        </p:spPr>
        <p:txBody>
          <a:bodyPr wrap="square" rtlCol="0">
            <a:spAutoFit/>
          </a:bodyPr>
          <a:lstStyle/>
          <a:p>
            <a:pPr algn="ctr"/>
            <a:r>
              <a:rPr lang="en-US" sz="4000" dirty="0" smtClean="0"/>
              <a:t>States of Matter</a:t>
            </a:r>
          </a:p>
          <a:p>
            <a:r>
              <a:rPr lang="en-US" sz="2800" dirty="0" smtClean="0"/>
              <a:t>Here on planet Earth, almost all matter exist in 3 forms</a:t>
            </a:r>
            <a:endParaRPr lang="en-US" sz="2400" dirty="0"/>
          </a:p>
        </p:txBody>
      </p:sp>
    </p:spTree>
    <p:extLst>
      <p:ext uri="{BB962C8B-B14F-4D97-AF65-F5344CB8AC3E}">
        <p14:creationId xmlns:p14="http://schemas.microsoft.com/office/powerpoint/2010/main" xmlns="" val="5066809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26105" y="280737"/>
            <a:ext cx="5845471" cy="1200329"/>
          </a:xfrm>
          <a:prstGeom prst="rect">
            <a:avLst/>
          </a:prstGeom>
          <a:noFill/>
        </p:spPr>
        <p:txBody>
          <a:bodyPr wrap="none" rtlCol="0">
            <a:spAutoFit/>
          </a:bodyPr>
          <a:lstStyle/>
          <a:p>
            <a:r>
              <a:rPr lang="en-US" sz="3600" dirty="0" smtClean="0"/>
              <a:t>Pressure</a:t>
            </a:r>
          </a:p>
          <a:p>
            <a:r>
              <a:rPr lang="en-US" sz="3600" dirty="0" smtClean="0"/>
              <a:t>Force distributed over an area</a:t>
            </a:r>
            <a:endParaRPr lang="en-US" sz="3600" dirty="0"/>
          </a:p>
        </p:txBody>
      </p:sp>
      <p:sp>
        <p:nvSpPr>
          <p:cNvPr id="3" name="TextBox 2"/>
          <p:cNvSpPr txBox="1"/>
          <p:nvPr/>
        </p:nvSpPr>
        <p:spPr>
          <a:xfrm>
            <a:off x="320843" y="1688328"/>
            <a:ext cx="5974713" cy="1569660"/>
          </a:xfrm>
          <a:prstGeom prst="rect">
            <a:avLst/>
          </a:prstGeom>
          <a:noFill/>
        </p:spPr>
        <p:txBody>
          <a:bodyPr wrap="none" rtlCol="0">
            <a:spAutoFit/>
          </a:bodyPr>
          <a:lstStyle/>
          <a:p>
            <a:r>
              <a:rPr lang="en-US" sz="3200" dirty="0" smtClean="0"/>
              <a:t>Pressure=Force/ area</a:t>
            </a:r>
          </a:p>
          <a:p>
            <a:endParaRPr lang="en-US" sz="3200" dirty="0"/>
          </a:p>
          <a:p>
            <a:r>
              <a:rPr lang="en-US" sz="3200" dirty="0" smtClean="0"/>
              <a:t>Measured in units call Pascals ( Pa)</a:t>
            </a:r>
            <a:endParaRPr lang="en-US" sz="3200" dirty="0"/>
          </a:p>
        </p:txBody>
      </p:sp>
      <p:sp>
        <p:nvSpPr>
          <p:cNvPr id="4" name="TextBox 3"/>
          <p:cNvSpPr txBox="1"/>
          <p:nvPr/>
        </p:nvSpPr>
        <p:spPr>
          <a:xfrm>
            <a:off x="775368" y="3703053"/>
            <a:ext cx="1873029" cy="584776"/>
          </a:xfrm>
          <a:prstGeom prst="rect">
            <a:avLst/>
          </a:prstGeom>
          <a:noFill/>
        </p:spPr>
        <p:txBody>
          <a:bodyPr wrap="none" rtlCol="0">
            <a:spAutoFit/>
          </a:bodyPr>
          <a:lstStyle/>
          <a:p>
            <a:r>
              <a:rPr lang="en-US" sz="3200" dirty="0" smtClean="0"/>
              <a:t>Pa= N/ m</a:t>
            </a:r>
            <a:r>
              <a:rPr lang="en-US" sz="3200" baseline="30000" dirty="0" smtClean="0"/>
              <a:t>2</a:t>
            </a:r>
            <a:endParaRPr lang="en-US" sz="3200" dirty="0"/>
          </a:p>
        </p:txBody>
      </p:sp>
      <p:sp>
        <p:nvSpPr>
          <p:cNvPr id="5" name="TextBox 4"/>
          <p:cNvSpPr txBox="1"/>
          <p:nvPr/>
        </p:nvSpPr>
        <p:spPr>
          <a:xfrm>
            <a:off x="320843" y="4852736"/>
            <a:ext cx="8676104" cy="1231106"/>
          </a:xfrm>
          <a:prstGeom prst="rect">
            <a:avLst/>
          </a:prstGeom>
          <a:noFill/>
        </p:spPr>
        <p:txBody>
          <a:bodyPr wrap="square" rtlCol="0">
            <a:spAutoFit/>
          </a:bodyPr>
          <a:lstStyle/>
          <a:p>
            <a:r>
              <a:rPr lang="en-US" sz="2800" dirty="0" smtClean="0"/>
              <a:t>Don</a:t>
            </a:r>
            <a:r>
              <a:rPr lang="fr-FR" sz="2800" dirty="0" smtClean="0"/>
              <a:t>’</a:t>
            </a:r>
            <a:r>
              <a:rPr lang="en-US" sz="2800" dirty="0" smtClean="0"/>
              <a:t>t worry about this too much now, we will revisit it later in the year.</a:t>
            </a:r>
          </a:p>
          <a:p>
            <a:endParaRPr lang="en-US" dirty="0"/>
          </a:p>
        </p:txBody>
      </p:sp>
      <p:sp>
        <p:nvSpPr>
          <p:cNvPr id="6" name="TextBox 5"/>
          <p:cNvSpPr txBox="1"/>
          <p:nvPr/>
        </p:nvSpPr>
        <p:spPr>
          <a:xfrm>
            <a:off x="1176421" y="4491789"/>
            <a:ext cx="1625453" cy="369332"/>
          </a:xfrm>
          <a:prstGeom prst="rect">
            <a:avLst/>
          </a:prstGeom>
          <a:noFill/>
        </p:spPr>
        <p:txBody>
          <a:bodyPr wrap="none" rtlCol="0">
            <a:spAutoFit/>
          </a:bodyPr>
          <a:lstStyle/>
          <a:p>
            <a:r>
              <a:rPr lang="en-US" dirty="0" err="1" smtClean="0"/>
              <a:t>kPA</a:t>
            </a:r>
            <a:r>
              <a:rPr lang="en-US" dirty="0" smtClean="0"/>
              <a:t>= kilopascal</a:t>
            </a:r>
            <a:endParaRPr lang="en-US" dirty="0"/>
          </a:p>
        </p:txBody>
      </p:sp>
    </p:spTree>
    <p:extLst>
      <p:ext uri="{BB962C8B-B14F-4D97-AF65-F5344CB8AC3E}">
        <p14:creationId xmlns:p14="http://schemas.microsoft.com/office/powerpoint/2010/main" xmlns="" val="34281353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7895" y="857431"/>
            <a:ext cx="8779455" cy="677108"/>
          </a:xfrm>
          <a:prstGeom prst="rect">
            <a:avLst/>
          </a:prstGeom>
          <a:noFill/>
        </p:spPr>
        <p:txBody>
          <a:bodyPr wrap="none" rtlCol="0">
            <a:spAutoFit/>
          </a:bodyPr>
          <a:lstStyle/>
          <a:p>
            <a:r>
              <a:rPr lang="en-US" sz="2000" dirty="0" smtClean="0"/>
              <a:t>Collisions between particles of a gas and the walls of its container causes pressure.</a:t>
            </a:r>
          </a:p>
          <a:p>
            <a:endParaRPr lang="en-US" dirty="0"/>
          </a:p>
        </p:txBody>
      </p:sp>
      <p:sp>
        <p:nvSpPr>
          <p:cNvPr id="3" name="TextBox 2"/>
          <p:cNvSpPr txBox="1"/>
          <p:nvPr/>
        </p:nvSpPr>
        <p:spPr>
          <a:xfrm>
            <a:off x="2459789" y="334211"/>
            <a:ext cx="4808603" cy="523220"/>
          </a:xfrm>
          <a:prstGeom prst="rect">
            <a:avLst/>
          </a:prstGeom>
          <a:noFill/>
        </p:spPr>
        <p:txBody>
          <a:bodyPr wrap="none" rtlCol="0">
            <a:spAutoFit/>
          </a:bodyPr>
          <a:lstStyle/>
          <a:p>
            <a:r>
              <a:rPr lang="en-US" sz="2800" dirty="0" smtClean="0"/>
              <a:t>Factors that affect Gas Pressure</a:t>
            </a:r>
            <a:endParaRPr lang="en-US" sz="2800" dirty="0"/>
          </a:p>
        </p:txBody>
      </p:sp>
      <p:sp>
        <p:nvSpPr>
          <p:cNvPr id="4" name="TextBox 3"/>
          <p:cNvSpPr txBox="1"/>
          <p:nvPr/>
        </p:nvSpPr>
        <p:spPr>
          <a:xfrm>
            <a:off x="160420" y="1543867"/>
            <a:ext cx="8689474" cy="1569660"/>
          </a:xfrm>
          <a:prstGeom prst="rect">
            <a:avLst/>
          </a:prstGeom>
          <a:noFill/>
        </p:spPr>
        <p:txBody>
          <a:bodyPr wrap="square" rtlCol="0">
            <a:spAutoFit/>
          </a:bodyPr>
          <a:lstStyle/>
          <a:p>
            <a:r>
              <a:rPr lang="en-US" sz="3200" b="1" dirty="0" smtClean="0">
                <a:solidFill>
                  <a:srgbClr val="008000"/>
                </a:solidFill>
              </a:rPr>
              <a:t>Temperature: </a:t>
            </a:r>
            <a:r>
              <a:rPr lang="en-US" sz="3200" dirty="0" smtClean="0"/>
              <a:t>Raising the temperature of a gas will increase its pressure if the volume of the gas and the number of particles are the same.</a:t>
            </a:r>
            <a:endParaRPr lang="en-US" sz="3200" dirty="0"/>
          </a:p>
        </p:txBody>
      </p:sp>
      <p:sp>
        <p:nvSpPr>
          <p:cNvPr id="5" name="TextBox 4"/>
          <p:cNvSpPr txBox="1"/>
          <p:nvPr/>
        </p:nvSpPr>
        <p:spPr>
          <a:xfrm>
            <a:off x="107283" y="3275263"/>
            <a:ext cx="8288421" cy="1569660"/>
          </a:xfrm>
          <a:prstGeom prst="rect">
            <a:avLst/>
          </a:prstGeom>
          <a:noFill/>
        </p:spPr>
        <p:txBody>
          <a:bodyPr wrap="square" rtlCol="0">
            <a:spAutoFit/>
          </a:bodyPr>
          <a:lstStyle/>
          <a:p>
            <a:r>
              <a:rPr lang="en-US" sz="3200" b="1" dirty="0" smtClean="0">
                <a:solidFill>
                  <a:srgbClr val="FF6600"/>
                </a:solidFill>
              </a:rPr>
              <a:t>Volume: </a:t>
            </a:r>
            <a:r>
              <a:rPr lang="en-US" sz="3200" dirty="0" smtClean="0"/>
              <a:t>Reducing the volume of a gas increases its pressure if the temperature of the gas and the number of particles are constant.</a:t>
            </a:r>
            <a:endParaRPr lang="en-US" sz="3200" dirty="0"/>
          </a:p>
        </p:txBody>
      </p:sp>
      <p:sp>
        <p:nvSpPr>
          <p:cNvPr id="6" name="TextBox 5"/>
          <p:cNvSpPr txBox="1"/>
          <p:nvPr/>
        </p:nvSpPr>
        <p:spPr>
          <a:xfrm>
            <a:off x="0" y="5149502"/>
            <a:ext cx="8903369" cy="1384995"/>
          </a:xfrm>
          <a:prstGeom prst="rect">
            <a:avLst/>
          </a:prstGeom>
          <a:noFill/>
        </p:spPr>
        <p:txBody>
          <a:bodyPr wrap="square" rtlCol="0">
            <a:spAutoFit/>
          </a:bodyPr>
          <a:lstStyle/>
          <a:p>
            <a:r>
              <a:rPr lang="en-US" sz="2800" b="1" dirty="0" smtClean="0">
                <a:solidFill>
                  <a:schemeClr val="accent4">
                    <a:lumMod val="75000"/>
                  </a:schemeClr>
                </a:solidFill>
              </a:rPr>
              <a:t>Number of Particles:</a:t>
            </a:r>
            <a:r>
              <a:rPr lang="en-US" sz="2800" dirty="0" smtClean="0"/>
              <a:t> Increasing the number of particles will increase the pressure of the gas if the temperature and volume are constant</a:t>
            </a:r>
            <a:endParaRPr lang="en-US" sz="2800" b="1" dirty="0">
              <a:solidFill>
                <a:schemeClr val="accent4">
                  <a:lumMod val="75000"/>
                </a:schemeClr>
              </a:solidFill>
            </a:endParaRPr>
          </a:p>
        </p:txBody>
      </p:sp>
    </p:spTree>
    <p:extLst>
      <p:ext uri="{BB962C8B-B14F-4D97-AF65-F5344CB8AC3E}">
        <p14:creationId xmlns:p14="http://schemas.microsoft.com/office/powerpoint/2010/main" xmlns="" val="6453366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8" descr="SLG_CharlesLaw-1_sx5465a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47053" y="3585327"/>
            <a:ext cx="3111500" cy="2827337"/>
          </a:xfrm>
          <a:prstGeom prst="rect">
            <a:avLst/>
          </a:prstGeom>
          <a:noFill/>
          <a:extLst>
            <a:ext uri="{909E8E84-426E-40dd-AFC4-6F175D3DCCD1}">
              <a14:hiddenFill xmlns:a14="http://schemas.microsoft.com/office/drawing/2010/main" xmlns="">
                <a:solidFill>
                  <a:srgbClr val="FFFFFF"/>
                </a:solidFill>
              </a14:hiddenFill>
            </a:ext>
          </a:extLst>
        </p:spPr>
      </p:pic>
      <p:pic>
        <p:nvPicPr>
          <p:cNvPr id="3" name="Picture 9" descr="SLG_CharlesLaw-2_sx5465a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553369" y="3049337"/>
            <a:ext cx="3338513" cy="3603625"/>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extBox 3"/>
          <p:cNvSpPr txBox="1"/>
          <p:nvPr/>
        </p:nvSpPr>
        <p:spPr>
          <a:xfrm>
            <a:off x="469900" y="130284"/>
            <a:ext cx="2435683" cy="584776"/>
          </a:xfrm>
          <a:prstGeom prst="rect">
            <a:avLst/>
          </a:prstGeom>
          <a:noFill/>
        </p:spPr>
        <p:txBody>
          <a:bodyPr wrap="none" rtlCol="0">
            <a:spAutoFit/>
          </a:bodyPr>
          <a:lstStyle/>
          <a:p>
            <a:r>
              <a:rPr lang="en-US" sz="3200" dirty="0" smtClean="0"/>
              <a:t>Charles’s Law</a:t>
            </a:r>
            <a:endParaRPr lang="en-US" sz="3200" dirty="0"/>
          </a:p>
        </p:txBody>
      </p:sp>
      <p:sp>
        <p:nvSpPr>
          <p:cNvPr id="5" name="TextBox 4"/>
          <p:cNvSpPr txBox="1"/>
          <p:nvPr/>
        </p:nvSpPr>
        <p:spPr>
          <a:xfrm>
            <a:off x="0" y="1027304"/>
            <a:ext cx="4906600" cy="1846659"/>
          </a:xfrm>
          <a:prstGeom prst="rect">
            <a:avLst/>
          </a:prstGeom>
          <a:noFill/>
        </p:spPr>
        <p:txBody>
          <a:bodyPr wrap="none" rtlCol="0">
            <a:spAutoFit/>
          </a:bodyPr>
          <a:lstStyle/>
          <a:p>
            <a:r>
              <a:rPr lang="en-US" sz="2000" dirty="0" smtClean="0"/>
              <a:t>As temperature increases, volume increases</a:t>
            </a:r>
          </a:p>
          <a:p>
            <a:r>
              <a:rPr lang="en-US" sz="2000" dirty="0" smtClean="0"/>
              <a:t>As temperature decreases, volume decreases</a:t>
            </a:r>
          </a:p>
          <a:p>
            <a:endParaRPr lang="en-US" sz="2000" dirty="0" smtClean="0"/>
          </a:p>
          <a:p>
            <a:r>
              <a:rPr lang="en-US" sz="3200" dirty="0" smtClean="0"/>
              <a:t>V</a:t>
            </a:r>
            <a:r>
              <a:rPr lang="en-US" sz="3200" baseline="-25000" dirty="0" smtClean="0"/>
              <a:t>1</a:t>
            </a:r>
            <a:r>
              <a:rPr lang="en-US" sz="3200" dirty="0" smtClean="0"/>
              <a:t>/T</a:t>
            </a:r>
            <a:r>
              <a:rPr lang="en-US" sz="3200" baseline="-25000" dirty="0" smtClean="0"/>
              <a:t>1</a:t>
            </a:r>
            <a:r>
              <a:rPr lang="en-US" sz="3200" dirty="0" smtClean="0"/>
              <a:t>  = V</a:t>
            </a:r>
            <a:r>
              <a:rPr lang="en-US" sz="3200" baseline="-25000" dirty="0" smtClean="0"/>
              <a:t>2</a:t>
            </a:r>
            <a:r>
              <a:rPr lang="en-US" sz="3200" dirty="0" smtClean="0"/>
              <a:t>/T</a:t>
            </a:r>
            <a:r>
              <a:rPr lang="en-US" sz="3200" baseline="-25000" dirty="0" smtClean="0"/>
              <a:t>2</a:t>
            </a:r>
            <a:endParaRPr lang="en-US" sz="3200" dirty="0" smtClean="0"/>
          </a:p>
          <a:p>
            <a:endParaRPr lang="en-US" dirty="0"/>
          </a:p>
        </p:txBody>
      </p:sp>
      <p:pic>
        <p:nvPicPr>
          <p:cNvPr id="7" name="Picture 6" descr="SLG_CLaw-graph_sx5470a3"/>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5307012" y="93614"/>
            <a:ext cx="3836988" cy="3725862"/>
          </a:xfrm>
          <a:prstGeom prst="rect">
            <a:avLst/>
          </a:prstGeom>
          <a:noFill/>
          <a:extLst>
            <a:ext uri="{909E8E84-426E-40dd-AFC4-6F175D3DCCD1}">
              <a14:hiddenFill xmlns:a14="http://schemas.microsoft.com/office/drawing/2010/main" xmlns="">
                <a:solidFill>
                  <a:srgbClr val="FFFFFF"/>
                </a:solidFill>
              </a14:hiddenFill>
            </a:ext>
          </a:extLst>
        </p:spPr>
      </p:pic>
      <p:sp>
        <p:nvSpPr>
          <p:cNvPr id="8" name="TextBox 7"/>
          <p:cNvSpPr txBox="1"/>
          <p:nvPr/>
        </p:nvSpPr>
        <p:spPr>
          <a:xfrm>
            <a:off x="6151819" y="3995677"/>
            <a:ext cx="2232526" cy="2862322"/>
          </a:xfrm>
          <a:prstGeom prst="rect">
            <a:avLst/>
          </a:prstGeom>
          <a:noFill/>
        </p:spPr>
        <p:txBody>
          <a:bodyPr wrap="square" rtlCol="0">
            <a:spAutoFit/>
          </a:bodyPr>
          <a:lstStyle/>
          <a:p>
            <a:r>
              <a:rPr lang="en-US" sz="2000" dirty="0" smtClean="0"/>
              <a:t>The graph of Charles</a:t>
            </a:r>
            <a:r>
              <a:rPr lang="ja-JP" altLang="en-US" sz="2000" dirty="0" smtClean="0"/>
              <a:t>’</a:t>
            </a:r>
            <a:r>
              <a:rPr lang="en-US" sz="2000" dirty="0" smtClean="0"/>
              <a:t>s law shows that the volume of a gas is directly proportional to its kelvin temperature under constant pressure.</a:t>
            </a:r>
            <a:endParaRPr lang="en-US" sz="2000" dirty="0"/>
          </a:p>
        </p:txBody>
      </p:sp>
    </p:spTree>
    <p:extLst>
      <p:ext uri="{BB962C8B-B14F-4D97-AF65-F5344CB8AC3E}">
        <p14:creationId xmlns:p14="http://schemas.microsoft.com/office/powerpoint/2010/main" xmlns="" val="4123202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0211" y="240632"/>
            <a:ext cx="2126504" cy="584776"/>
          </a:xfrm>
          <a:prstGeom prst="rect">
            <a:avLst/>
          </a:prstGeom>
          <a:noFill/>
        </p:spPr>
        <p:txBody>
          <a:bodyPr wrap="none" rtlCol="0">
            <a:spAutoFit/>
          </a:bodyPr>
          <a:lstStyle/>
          <a:p>
            <a:r>
              <a:rPr lang="en-US" sz="3200" dirty="0" smtClean="0"/>
              <a:t>Boyle’s Law</a:t>
            </a:r>
            <a:endParaRPr lang="en-US" sz="3200" dirty="0"/>
          </a:p>
        </p:txBody>
      </p:sp>
      <p:grpSp>
        <p:nvGrpSpPr>
          <p:cNvPr id="3" name="Group 2"/>
          <p:cNvGrpSpPr/>
          <p:nvPr/>
        </p:nvGrpSpPr>
        <p:grpSpPr>
          <a:xfrm>
            <a:off x="2076676" y="86589"/>
            <a:ext cx="7089358" cy="3355474"/>
            <a:chOff x="228600" y="2286000"/>
            <a:chExt cx="7916863" cy="3810000"/>
          </a:xfrm>
        </p:grpSpPr>
        <p:pic>
          <p:nvPicPr>
            <p:cNvPr id="4" name="Picture 7" descr="SLG_BoylesLaw-1_sx5463a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28600" y="2286000"/>
              <a:ext cx="3181350" cy="3810000"/>
            </a:xfrm>
            <a:prstGeom prst="rect">
              <a:avLst/>
            </a:prstGeom>
            <a:noFill/>
            <a:extLst>
              <a:ext uri="{909E8E84-426E-40dd-AFC4-6F175D3DCCD1}">
                <a14:hiddenFill xmlns:a14="http://schemas.microsoft.com/office/drawing/2010/main" xmlns="">
                  <a:solidFill>
                    <a:srgbClr val="FFFFFF"/>
                  </a:solidFill>
                </a14:hiddenFill>
              </a:ext>
            </a:extLst>
          </p:spPr>
        </p:pic>
        <p:pic>
          <p:nvPicPr>
            <p:cNvPr id="5" name="Picture 9" descr="SLG_BoylesLaw-3_sx5463a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172200" y="2286000"/>
              <a:ext cx="1973263" cy="3808413"/>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Picture 12" descr="SLG_BoylesLaw-2_sx5463a3"/>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3759200" y="2286000"/>
              <a:ext cx="1965325" cy="3802063"/>
            </a:xfrm>
            <a:prstGeom prst="rect">
              <a:avLst/>
            </a:prstGeom>
            <a:noFill/>
            <a:extLst>
              <a:ext uri="{909E8E84-426E-40dd-AFC4-6F175D3DCCD1}">
                <a14:hiddenFill xmlns:a14="http://schemas.microsoft.com/office/drawing/2010/main" xmlns="">
                  <a:solidFill>
                    <a:srgbClr val="FFFFFF"/>
                  </a:solidFill>
                </a14:hiddenFill>
              </a:ext>
            </a:extLst>
          </p:spPr>
        </p:pic>
      </p:grpSp>
      <p:pic>
        <p:nvPicPr>
          <p:cNvPr id="7" name="Picture 6" descr="SLG_Blaw-Graph_sx5449a3"/>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80211" y="3864921"/>
            <a:ext cx="3195052" cy="2819290"/>
          </a:xfrm>
          <a:prstGeom prst="rect">
            <a:avLst/>
          </a:prstGeom>
          <a:noFill/>
          <a:extLst>
            <a:ext uri="{909E8E84-426E-40dd-AFC4-6F175D3DCCD1}">
              <a14:hiddenFill xmlns:a14="http://schemas.microsoft.com/office/drawing/2010/main" xmlns="">
                <a:solidFill>
                  <a:srgbClr val="FFFFFF"/>
                </a:solidFill>
              </a14:hiddenFill>
            </a:ext>
          </a:extLst>
        </p:spPr>
      </p:pic>
      <p:sp>
        <p:nvSpPr>
          <p:cNvPr id="8" name="Rectangle 7"/>
          <p:cNvSpPr/>
          <p:nvPr/>
        </p:nvSpPr>
        <p:spPr>
          <a:xfrm>
            <a:off x="80211" y="1268637"/>
            <a:ext cx="2320187" cy="2246769"/>
          </a:xfrm>
          <a:prstGeom prst="rect">
            <a:avLst/>
          </a:prstGeom>
        </p:spPr>
        <p:txBody>
          <a:bodyPr wrap="square">
            <a:spAutoFit/>
          </a:bodyPr>
          <a:lstStyle/>
          <a:p>
            <a:r>
              <a:rPr lang="en-US" sz="2000" dirty="0" smtClean="0"/>
              <a:t>The graph of Boyle</a:t>
            </a:r>
            <a:r>
              <a:rPr lang="ja-JP" altLang="en-US" sz="2000" dirty="0" smtClean="0"/>
              <a:t>’</a:t>
            </a:r>
            <a:r>
              <a:rPr lang="en-US" sz="2000" dirty="0" smtClean="0"/>
              <a:t>s law shows that the pressure of a gas varies inversely with its volume at constant temperature.</a:t>
            </a:r>
            <a:endParaRPr lang="en-US" sz="2000" dirty="0"/>
          </a:p>
        </p:txBody>
      </p:sp>
      <p:sp>
        <p:nvSpPr>
          <p:cNvPr id="9" name="TextBox 8"/>
          <p:cNvSpPr txBox="1"/>
          <p:nvPr/>
        </p:nvSpPr>
        <p:spPr>
          <a:xfrm>
            <a:off x="3465893" y="3864921"/>
            <a:ext cx="5678107" cy="830997"/>
          </a:xfrm>
          <a:prstGeom prst="rect">
            <a:avLst/>
          </a:prstGeom>
          <a:noFill/>
        </p:spPr>
        <p:txBody>
          <a:bodyPr wrap="square" rtlCol="0">
            <a:spAutoFit/>
          </a:bodyPr>
          <a:lstStyle/>
          <a:p>
            <a:r>
              <a:rPr lang="en-US" sz="2400" dirty="0" smtClean="0"/>
              <a:t>As Volume decreases, Pressure increase</a:t>
            </a:r>
          </a:p>
          <a:p>
            <a:r>
              <a:rPr lang="en-US" sz="2400" dirty="0" smtClean="0"/>
              <a:t>As Volume increases, Pressure decreases</a:t>
            </a:r>
            <a:endParaRPr lang="en-US" sz="2400" dirty="0"/>
          </a:p>
        </p:txBody>
      </p:sp>
      <p:sp>
        <p:nvSpPr>
          <p:cNvPr id="10" name="TextBox 9"/>
          <p:cNvSpPr txBox="1"/>
          <p:nvPr/>
        </p:nvSpPr>
        <p:spPr>
          <a:xfrm>
            <a:off x="4925497" y="5453983"/>
            <a:ext cx="2881125" cy="769441"/>
          </a:xfrm>
          <a:prstGeom prst="rect">
            <a:avLst/>
          </a:prstGeom>
          <a:noFill/>
        </p:spPr>
        <p:txBody>
          <a:bodyPr wrap="square" rtlCol="0">
            <a:spAutoFit/>
          </a:bodyPr>
          <a:lstStyle/>
          <a:p>
            <a:r>
              <a:rPr lang="en-US" sz="4400" dirty="0" smtClean="0"/>
              <a:t>P</a:t>
            </a:r>
            <a:r>
              <a:rPr lang="en-US" sz="4400" baseline="-25000" dirty="0" smtClean="0"/>
              <a:t>1</a:t>
            </a:r>
            <a:r>
              <a:rPr lang="en-US" sz="4400" dirty="0" smtClean="0"/>
              <a:t> V</a:t>
            </a:r>
            <a:r>
              <a:rPr lang="en-US" sz="4400" baseline="-25000" dirty="0" smtClean="0"/>
              <a:t>1</a:t>
            </a:r>
            <a:r>
              <a:rPr lang="en-US" sz="4400" dirty="0" smtClean="0"/>
              <a:t> = P</a:t>
            </a:r>
            <a:r>
              <a:rPr lang="en-US" sz="4400" baseline="-25000" dirty="0" smtClean="0"/>
              <a:t>2</a:t>
            </a:r>
            <a:r>
              <a:rPr lang="en-US" sz="4400" dirty="0" smtClean="0"/>
              <a:t>V</a:t>
            </a:r>
            <a:r>
              <a:rPr lang="en-US" sz="4400" baseline="-25000" dirty="0" smtClean="0"/>
              <a:t>2</a:t>
            </a:r>
            <a:endParaRPr lang="en-US" sz="4400" dirty="0"/>
          </a:p>
        </p:txBody>
      </p:sp>
    </p:spTree>
    <p:extLst>
      <p:ext uri="{BB962C8B-B14F-4D97-AF65-F5344CB8AC3E}">
        <p14:creationId xmlns:p14="http://schemas.microsoft.com/office/powerpoint/2010/main" xmlns="" val="31987966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8106" y="173789"/>
            <a:ext cx="8435473" cy="1323439"/>
          </a:xfrm>
          <a:prstGeom prst="rect">
            <a:avLst/>
          </a:prstGeom>
          <a:noFill/>
        </p:spPr>
        <p:txBody>
          <a:bodyPr wrap="square" rtlCol="0">
            <a:spAutoFit/>
          </a:bodyPr>
          <a:lstStyle/>
          <a:p>
            <a:r>
              <a:rPr lang="en-US" sz="3200" b="1" dirty="0" smtClean="0"/>
              <a:t>Combined Gas Laws</a:t>
            </a:r>
          </a:p>
          <a:p>
            <a:r>
              <a:rPr lang="en-US" sz="2400" dirty="0" smtClean="0"/>
              <a:t>Describe the relationship among the temperature, volume, and pressure of a gas when the number of particles is constant.</a:t>
            </a:r>
            <a:endParaRPr lang="en-US" sz="2400" dirty="0"/>
          </a:p>
        </p:txBody>
      </p:sp>
      <p:grpSp>
        <p:nvGrpSpPr>
          <p:cNvPr id="8" name="Group 7"/>
          <p:cNvGrpSpPr/>
          <p:nvPr/>
        </p:nvGrpSpPr>
        <p:grpSpPr>
          <a:xfrm>
            <a:off x="548106" y="1724526"/>
            <a:ext cx="1248611" cy="1200329"/>
            <a:chOff x="548106" y="1724526"/>
            <a:chExt cx="1248611" cy="1200329"/>
          </a:xfrm>
        </p:grpSpPr>
        <p:sp>
          <p:nvSpPr>
            <p:cNvPr id="3" name="TextBox 2"/>
            <p:cNvSpPr txBox="1"/>
            <p:nvPr/>
          </p:nvSpPr>
          <p:spPr>
            <a:xfrm>
              <a:off x="548106" y="1724526"/>
              <a:ext cx="997088" cy="1200329"/>
            </a:xfrm>
            <a:prstGeom prst="rect">
              <a:avLst/>
            </a:prstGeom>
            <a:noFill/>
          </p:spPr>
          <p:txBody>
            <a:bodyPr wrap="none" rtlCol="0">
              <a:spAutoFit/>
            </a:bodyPr>
            <a:lstStyle/>
            <a:p>
              <a:r>
                <a:rPr lang="en-US" sz="3600" dirty="0" smtClean="0"/>
                <a:t>P</a:t>
              </a:r>
              <a:r>
                <a:rPr lang="en-US" sz="3600" baseline="-25000" dirty="0" smtClean="0"/>
                <a:t>1</a:t>
              </a:r>
              <a:r>
                <a:rPr lang="en-US" sz="3600" dirty="0" smtClean="0"/>
                <a:t>V</a:t>
              </a:r>
              <a:r>
                <a:rPr lang="en-US" sz="3600" baseline="-25000" dirty="0" smtClean="0"/>
                <a:t>1</a:t>
              </a:r>
            </a:p>
            <a:p>
              <a:r>
                <a:rPr lang="en-US" sz="3600" dirty="0" smtClean="0"/>
                <a:t>    T</a:t>
              </a:r>
              <a:r>
                <a:rPr lang="en-US" sz="3600" baseline="-25000" dirty="0" smtClean="0"/>
                <a:t>1</a:t>
              </a:r>
              <a:endParaRPr lang="en-US" sz="3600" dirty="0"/>
            </a:p>
          </p:txBody>
        </p:sp>
        <p:cxnSp>
          <p:nvCxnSpPr>
            <p:cNvPr id="5" name="Straight Connector 4"/>
            <p:cNvCxnSpPr/>
            <p:nvPr/>
          </p:nvCxnSpPr>
          <p:spPr>
            <a:xfrm>
              <a:off x="548106" y="2438400"/>
              <a:ext cx="1248611"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7" name="TextBox 6"/>
          <p:cNvSpPr txBox="1"/>
          <p:nvPr/>
        </p:nvSpPr>
        <p:spPr>
          <a:xfrm>
            <a:off x="2122816" y="2084457"/>
            <a:ext cx="440145" cy="707886"/>
          </a:xfrm>
          <a:prstGeom prst="rect">
            <a:avLst/>
          </a:prstGeom>
          <a:noFill/>
        </p:spPr>
        <p:txBody>
          <a:bodyPr wrap="none" rtlCol="0">
            <a:spAutoFit/>
          </a:bodyPr>
          <a:lstStyle/>
          <a:p>
            <a:r>
              <a:rPr lang="en-US" sz="4000" dirty="0"/>
              <a:t>=</a:t>
            </a:r>
          </a:p>
        </p:txBody>
      </p:sp>
      <p:grpSp>
        <p:nvGrpSpPr>
          <p:cNvPr id="9" name="Group 8"/>
          <p:cNvGrpSpPr/>
          <p:nvPr/>
        </p:nvGrpSpPr>
        <p:grpSpPr>
          <a:xfrm>
            <a:off x="2794000" y="1737894"/>
            <a:ext cx="1248611" cy="1200329"/>
            <a:chOff x="548106" y="1724526"/>
            <a:chExt cx="1248611" cy="1200329"/>
          </a:xfrm>
        </p:grpSpPr>
        <p:sp>
          <p:nvSpPr>
            <p:cNvPr id="10" name="TextBox 9"/>
            <p:cNvSpPr txBox="1"/>
            <p:nvPr/>
          </p:nvSpPr>
          <p:spPr>
            <a:xfrm>
              <a:off x="548106" y="1724526"/>
              <a:ext cx="997088" cy="1200329"/>
            </a:xfrm>
            <a:prstGeom prst="rect">
              <a:avLst/>
            </a:prstGeom>
            <a:noFill/>
          </p:spPr>
          <p:txBody>
            <a:bodyPr wrap="none" rtlCol="0">
              <a:spAutoFit/>
            </a:bodyPr>
            <a:lstStyle/>
            <a:p>
              <a:r>
                <a:rPr lang="en-US" sz="3600" dirty="0" smtClean="0"/>
                <a:t>P</a:t>
              </a:r>
              <a:r>
                <a:rPr lang="en-US" sz="3600" baseline="-25000" dirty="0" smtClean="0"/>
                <a:t>2</a:t>
              </a:r>
              <a:r>
                <a:rPr lang="en-US" sz="3600" dirty="0" smtClean="0"/>
                <a:t>V</a:t>
              </a:r>
              <a:r>
                <a:rPr lang="en-US" sz="3600" baseline="-25000" dirty="0"/>
                <a:t>2</a:t>
              </a:r>
              <a:endParaRPr lang="en-US" sz="3600" baseline="-25000" dirty="0" smtClean="0"/>
            </a:p>
            <a:p>
              <a:r>
                <a:rPr lang="en-US" sz="3600" dirty="0" smtClean="0"/>
                <a:t>    T</a:t>
              </a:r>
              <a:r>
                <a:rPr lang="en-US" sz="3600" baseline="-25000" dirty="0"/>
                <a:t>2</a:t>
              </a:r>
              <a:endParaRPr lang="en-US" sz="3600" dirty="0"/>
            </a:p>
          </p:txBody>
        </p:sp>
        <p:cxnSp>
          <p:nvCxnSpPr>
            <p:cNvPr id="11" name="Straight Connector 10"/>
            <p:cNvCxnSpPr/>
            <p:nvPr/>
          </p:nvCxnSpPr>
          <p:spPr>
            <a:xfrm>
              <a:off x="548106" y="2425032"/>
              <a:ext cx="1248611"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12" name="TextBox 11"/>
          <p:cNvSpPr txBox="1"/>
          <p:nvPr/>
        </p:nvSpPr>
        <p:spPr>
          <a:xfrm>
            <a:off x="1176421" y="4518526"/>
            <a:ext cx="6895414" cy="646331"/>
          </a:xfrm>
          <a:prstGeom prst="rect">
            <a:avLst/>
          </a:prstGeom>
          <a:noFill/>
        </p:spPr>
        <p:txBody>
          <a:bodyPr wrap="none" rtlCol="0">
            <a:spAutoFit/>
          </a:bodyPr>
          <a:lstStyle/>
          <a:p>
            <a:r>
              <a:rPr lang="en-US" sz="3600" dirty="0" smtClean="0"/>
              <a:t>Work the practice problems on p 80</a:t>
            </a:r>
            <a:endParaRPr lang="en-US" sz="3600" dirty="0"/>
          </a:p>
        </p:txBody>
      </p:sp>
    </p:spTree>
    <p:extLst>
      <p:ext uri="{BB962C8B-B14F-4D97-AF65-F5344CB8AC3E}">
        <p14:creationId xmlns:p14="http://schemas.microsoft.com/office/powerpoint/2010/main" xmlns="" val="19516202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053761" y="1517215"/>
            <a:ext cx="5521158" cy="5217495"/>
          </a:xfrm>
          <a:prstGeom prst="rect">
            <a:avLst/>
          </a:prstGeom>
        </p:spPr>
      </p:pic>
      <p:sp>
        <p:nvSpPr>
          <p:cNvPr id="2" name="TextBox 1"/>
          <p:cNvSpPr txBox="1"/>
          <p:nvPr/>
        </p:nvSpPr>
        <p:spPr>
          <a:xfrm>
            <a:off x="539284" y="13368"/>
            <a:ext cx="7642190" cy="1384995"/>
          </a:xfrm>
          <a:prstGeom prst="rect">
            <a:avLst/>
          </a:prstGeom>
          <a:noFill/>
        </p:spPr>
        <p:txBody>
          <a:bodyPr wrap="square" rtlCol="0">
            <a:spAutoFit/>
          </a:bodyPr>
          <a:lstStyle/>
          <a:p>
            <a:pPr algn="ctr"/>
            <a:r>
              <a:rPr lang="en-US" sz="3600" dirty="0" smtClean="0"/>
              <a:t>Phase Changes</a:t>
            </a:r>
          </a:p>
          <a:p>
            <a:pPr algn="ctr"/>
            <a:r>
              <a:rPr lang="en-US" sz="2400" dirty="0" smtClean="0"/>
              <a:t>A reversible physical change that happens when a substance loses or gains kinetic </a:t>
            </a:r>
            <a:r>
              <a:rPr lang="en-US" sz="2400" dirty="0" smtClean="0"/>
              <a:t>energy</a:t>
            </a:r>
            <a:r>
              <a:rPr lang="en-US" dirty="0" smtClean="0"/>
              <a:t>.</a:t>
            </a:r>
            <a:endParaRPr lang="en-US" dirty="0"/>
          </a:p>
        </p:txBody>
      </p:sp>
      <p:sp>
        <p:nvSpPr>
          <p:cNvPr id="4" name="Rectangle 3"/>
          <p:cNvSpPr/>
          <p:nvPr/>
        </p:nvSpPr>
        <p:spPr>
          <a:xfrm>
            <a:off x="106947" y="1875940"/>
            <a:ext cx="2927685" cy="1569660"/>
          </a:xfrm>
          <a:prstGeom prst="rect">
            <a:avLst/>
          </a:prstGeom>
        </p:spPr>
        <p:txBody>
          <a:bodyPr wrap="square">
            <a:spAutoFit/>
          </a:bodyPr>
          <a:lstStyle/>
          <a:p>
            <a:r>
              <a:rPr lang="en-US" sz="2400" b="1" dirty="0" smtClean="0">
                <a:solidFill>
                  <a:srgbClr val="0000FF"/>
                </a:solidFill>
              </a:rPr>
              <a:t>Endothermic</a:t>
            </a:r>
            <a:r>
              <a:rPr lang="en-US" sz="2400" dirty="0" smtClean="0"/>
              <a:t>- energy is absorbed by its environment, it get colder.</a:t>
            </a:r>
            <a:endParaRPr lang="en-US" sz="2400" dirty="0"/>
          </a:p>
        </p:txBody>
      </p:sp>
      <p:sp>
        <p:nvSpPr>
          <p:cNvPr id="5" name="Rectangle 4"/>
          <p:cNvSpPr/>
          <p:nvPr/>
        </p:nvSpPr>
        <p:spPr>
          <a:xfrm>
            <a:off x="6283158" y="1598941"/>
            <a:ext cx="2433053" cy="1569660"/>
          </a:xfrm>
          <a:prstGeom prst="rect">
            <a:avLst/>
          </a:prstGeom>
        </p:spPr>
        <p:txBody>
          <a:bodyPr wrap="square">
            <a:spAutoFit/>
          </a:bodyPr>
          <a:lstStyle/>
          <a:p>
            <a:r>
              <a:rPr lang="en-US" sz="2400" b="1" dirty="0" smtClean="0">
                <a:solidFill>
                  <a:srgbClr val="FF0000"/>
                </a:solidFill>
              </a:rPr>
              <a:t>Exothermic</a:t>
            </a:r>
            <a:r>
              <a:rPr lang="en-US" sz="2400" dirty="0" smtClean="0"/>
              <a:t>- energy is released to it environment, it gives off heat.</a:t>
            </a:r>
            <a:endParaRPr lang="en-US" sz="2400" dirty="0"/>
          </a:p>
        </p:txBody>
      </p:sp>
      <p:sp>
        <p:nvSpPr>
          <p:cNvPr id="6" name="Rectangle 5"/>
          <p:cNvSpPr/>
          <p:nvPr/>
        </p:nvSpPr>
        <p:spPr>
          <a:xfrm>
            <a:off x="106947" y="1277485"/>
            <a:ext cx="2659702" cy="369332"/>
          </a:xfrm>
          <a:prstGeom prst="rect">
            <a:avLst/>
          </a:prstGeom>
        </p:spPr>
        <p:txBody>
          <a:bodyPr wrap="none">
            <a:spAutoFit/>
          </a:bodyPr>
          <a:lstStyle/>
          <a:p>
            <a:r>
              <a:rPr lang="en-US" dirty="0" smtClean="0"/>
              <a:t>Energy and phase changes</a:t>
            </a:r>
          </a:p>
        </p:txBody>
      </p:sp>
      <p:sp>
        <p:nvSpPr>
          <p:cNvPr id="7" name="Rectangle 6"/>
          <p:cNvSpPr/>
          <p:nvPr/>
        </p:nvSpPr>
        <p:spPr>
          <a:xfrm>
            <a:off x="3288632" y="5795889"/>
            <a:ext cx="2994526" cy="938821"/>
          </a:xfrm>
          <a:prstGeom prst="rect">
            <a:avLst/>
          </a:prstGeom>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Freezing</a:t>
            </a:r>
            <a:endParaRPr lang="en-US" dirty="0"/>
          </a:p>
        </p:txBody>
      </p:sp>
    </p:spTree>
    <p:extLst>
      <p:ext uri="{BB962C8B-B14F-4D97-AF65-F5344CB8AC3E}">
        <p14:creationId xmlns:p14="http://schemas.microsoft.com/office/powerpoint/2010/main" xmlns="" val="30763749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205790" y="240631"/>
            <a:ext cx="5045572" cy="584776"/>
          </a:xfrm>
          <a:prstGeom prst="rect">
            <a:avLst/>
          </a:prstGeom>
          <a:noFill/>
        </p:spPr>
        <p:txBody>
          <a:bodyPr wrap="none" rtlCol="0">
            <a:spAutoFit/>
          </a:bodyPr>
          <a:lstStyle/>
          <a:p>
            <a:r>
              <a:rPr lang="en-US" sz="3200" dirty="0" smtClean="0"/>
              <a:t>Solid &amp; Liquid </a:t>
            </a:r>
            <a:r>
              <a:rPr lang="en-US" sz="3200" dirty="0"/>
              <a:t>P</a:t>
            </a:r>
            <a:r>
              <a:rPr lang="en-US" sz="3200" dirty="0" smtClean="0"/>
              <a:t>hase Changes</a:t>
            </a:r>
            <a:endParaRPr lang="en-US" sz="3200" dirty="0"/>
          </a:p>
        </p:txBody>
      </p:sp>
      <p:sp>
        <p:nvSpPr>
          <p:cNvPr id="6" name="Rectangle 5"/>
          <p:cNvSpPr/>
          <p:nvPr/>
        </p:nvSpPr>
        <p:spPr>
          <a:xfrm>
            <a:off x="133683" y="1033729"/>
            <a:ext cx="9117263" cy="523220"/>
          </a:xfrm>
          <a:prstGeom prst="rect">
            <a:avLst/>
          </a:prstGeom>
        </p:spPr>
        <p:txBody>
          <a:bodyPr wrap="square">
            <a:spAutoFit/>
          </a:bodyPr>
          <a:lstStyle/>
          <a:p>
            <a:r>
              <a:rPr lang="en-US" sz="2800" dirty="0" smtClean="0"/>
              <a:t>The change in state from a solid to a liquid is called </a:t>
            </a:r>
            <a:r>
              <a:rPr lang="en-US" sz="2800" b="1" i="1" dirty="0" smtClean="0">
                <a:solidFill>
                  <a:srgbClr val="FF0000"/>
                </a:solidFill>
              </a:rPr>
              <a:t>melting</a:t>
            </a:r>
            <a:r>
              <a:rPr lang="en-US" sz="2800" b="1" dirty="0" smtClean="0">
                <a:solidFill>
                  <a:srgbClr val="FF0000"/>
                </a:solidFill>
              </a:rPr>
              <a:t>.</a:t>
            </a:r>
            <a:endParaRPr lang="en-US" sz="2800" b="1" dirty="0">
              <a:solidFill>
                <a:srgbClr val="FF0000"/>
              </a:solidFill>
            </a:endParaRPr>
          </a:p>
        </p:txBody>
      </p:sp>
      <p:pic>
        <p:nvPicPr>
          <p:cNvPr id="7" name="Picture 13" descr="SLG_SolidSilver_sx5446b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2229852"/>
            <a:ext cx="3823368" cy="4383773"/>
          </a:xfrm>
          <a:prstGeom prst="rect">
            <a:avLst/>
          </a:prstGeom>
          <a:noFill/>
          <a:extLst>
            <a:ext uri="{909E8E84-426E-40dd-AFC4-6F175D3DCCD1}">
              <a14:hiddenFill xmlns:a14="http://schemas.microsoft.com/office/drawing/2010/main" xmlns="">
                <a:solidFill>
                  <a:srgbClr val="FFFFFF"/>
                </a:solidFill>
              </a14:hiddenFill>
            </a:ext>
          </a:extLst>
        </p:spPr>
      </p:pic>
      <p:pic>
        <p:nvPicPr>
          <p:cNvPr id="8" name="Picture 14" descr="SLG_LiquidSilver_sx5445b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892842" y="1957059"/>
            <a:ext cx="3606091" cy="4038394"/>
          </a:xfrm>
          <a:prstGeom prst="rect">
            <a:avLst/>
          </a:prstGeom>
          <a:noFill/>
          <a:extLst>
            <a:ext uri="{909E8E84-426E-40dd-AFC4-6F175D3DCCD1}">
              <a14:hiddenFill xmlns:a14="http://schemas.microsoft.com/office/drawing/2010/main" xmlns="">
                <a:solidFill>
                  <a:srgbClr val="FFFFFF"/>
                </a:solidFill>
              </a14:hiddenFill>
            </a:ext>
          </a:extLst>
        </p:spPr>
      </p:pic>
      <p:sp>
        <p:nvSpPr>
          <p:cNvPr id="9" name="TextBox 8"/>
          <p:cNvSpPr txBox="1"/>
          <p:nvPr/>
        </p:nvSpPr>
        <p:spPr>
          <a:xfrm>
            <a:off x="4197560" y="6257661"/>
            <a:ext cx="2093843" cy="523220"/>
          </a:xfrm>
          <a:prstGeom prst="rect">
            <a:avLst/>
          </a:prstGeom>
          <a:noFill/>
        </p:spPr>
        <p:txBody>
          <a:bodyPr wrap="none" rtlCol="0">
            <a:spAutoFit/>
          </a:bodyPr>
          <a:lstStyle/>
          <a:p>
            <a:r>
              <a:rPr lang="en-US" sz="2800" b="1" dirty="0" smtClean="0">
                <a:solidFill>
                  <a:srgbClr val="0070C0"/>
                </a:solidFill>
              </a:rPr>
              <a:t>Endothermic</a:t>
            </a:r>
            <a:endParaRPr lang="en-US" sz="2800" b="1" dirty="0">
              <a:solidFill>
                <a:srgbClr val="0070C0"/>
              </a:solidFill>
            </a:endParaRPr>
          </a:p>
        </p:txBody>
      </p:sp>
    </p:spTree>
    <p:extLst>
      <p:ext uri="{BB962C8B-B14F-4D97-AF65-F5344CB8AC3E}">
        <p14:creationId xmlns:p14="http://schemas.microsoft.com/office/powerpoint/2010/main" xmlns="" val="1097966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82642" y="356755"/>
            <a:ext cx="5653185" cy="646331"/>
          </a:xfrm>
          <a:prstGeom prst="rect">
            <a:avLst/>
          </a:prstGeom>
        </p:spPr>
        <p:txBody>
          <a:bodyPr wrap="none">
            <a:spAutoFit/>
          </a:bodyPr>
          <a:lstStyle/>
          <a:p>
            <a:r>
              <a:rPr lang="en-US" sz="3600" dirty="0" smtClean="0"/>
              <a:t>Solid &amp; Liquid Phase Changes</a:t>
            </a:r>
            <a:endParaRPr lang="en-US" sz="3600" dirty="0"/>
          </a:p>
        </p:txBody>
      </p:sp>
      <p:sp>
        <p:nvSpPr>
          <p:cNvPr id="3" name="Rectangle 2"/>
          <p:cNvSpPr/>
          <p:nvPr/>
        </p:nvSpPr>
        <p:spPr>
          <a:xfrm>
            <a:off x="454525" y="1287730"/>
            <a:ext cx="8275053" cy="954107"/>
          </a:xfrm>
          <a:prstGeom prst="rect">
            <a:avLst/>
          </a:prstGeom>
        </p:spPr>
        <p:txBody>
          <a:bodyPr wrap="square">
            <a:spAutoFit/>
          </a:bodyPr>
          <a:lstStyle/>
          <a:p>
            <a:r>
              <a:rPr lang="en-US" sz="2800" dirty="0" smtClean="0"/>
              <a:t>The change of state from liquid to solid is called </a:t>
            </a:r>
            <a:r>
              <a:rPr lang="en-US" sz="2800" b="1" i="1" dirty="0" smtClean="0">
                <a:solidFill>
                  <a:srgbClr val="0000FF"/>
                </a:solidFill>
              </a:rPr>
              <a:t>freezing</a:t>
            </a:r>
            <a:r>
              <a:rPr lang="en-US" sz="2800" b="1" dirty="0" smtClean="0">
                <a:solidFill>
                  <a:srgbClr val="0000FF"/>
                </a:solidFill>
              </a:rPr>
              <a:t>.</a:t>
            </a:r>
            <a:endParaRPr lang="en-US" sz="2800" b="1" dirty="0">
              <a:solidFill>
                <a:srgbClr val="0000FF"/>
              </a:solidFill>
            </a:endParaRPr>
          </a:p>
        </p:txBody>
      </p:sp>
      <p:pic>
        <p:nvPicPr>
          <p:cNvPr id="4" name="Picture 11" descr="SLG_Liquid2Solid-1_sx5454C"/>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44538" y="2286000"/>
            <a:ext cx="3217862" cy="3640138"/>
          </a:xfrm>
          <a:prstGeom prst="rect">
            <a:avLst/>
          </a:prstGeom>
          <a:noFill/>
          <a:extLst>
            <a:ext uri="{909E8E84-426E-40dd-AFC4-6F175D3DCCD1}">
              <a14:hiddenFill xmlns:a14="http://schemas.microsoft.com/office/drawing/2010/main" xmlns="">
                <a:solidFill>
                  <a:srgbClr val="FFFFFF"/>
                </a:solidFill>
              </a14:hiddenFill>
            </a:ext>
          </a:extLst>
        </p:spPr>
      </p:pic>
      <p:pic>
        <p:nvPicPr>
          <p:cNvPr id="5" name="Picture 12" descr="SLG_Liquid2Solid-2_sx5454C"/>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181600" y="2330450"/>
            <a:ext cx="3227388" cy="3595688"/>
          </a:xfrm>
          <a:prstGeom prst="rect">
            <a:avLst/>
          </a:prstGeom>
          <a:noFill/>
          <a:extLst>
            <a:ext uri="{909E8E84-426E-40dd-AFC4-6F175D3DCCD1}">
              <a14:hiddenFill xmlns:a14="http://schemas.microsoft.com/office/drawing/2010/main" xmlns="">
                <a:solidFill>
                  <a:srgbClr val="FFFFFF"/>
                </a:solidFill>
              </a14:hiddenFill>
            </a:ext>
          </a:extLst>
        </p:spPr>
      </p:pic>
      <p:sp>
        <p:nvSpPr>
          <p:cNvPr id="6" name="TextBox 5"/>
          <p:cNvSpPr txBox="1"/>
          <p:nvPr/>
        </p:nvSpPr>
        <p:spPr>
          <a:xfrm>
            <a:off x="4251158" y="6269789"/>
            <a:ext cx="1865960" cy="523220"/>
          </a:xfrm>
          <a:prstGeom prst="rect">
            <a:avLst/>
          </a:prstGeom>
          <a:noFill/>
        </p:spPr>
        <p:txBody>
          <a:bodyPr wrap="none" rtlCol="0">
            <a:spAutoFit/>
          </a:bodyPr>
          <a:lstStyle/>
          <a:p>
            <a:r>
              <a:rPr lang="en-US" sz="2800" b="1" dirty="0" smtClean="0">
                <a:solidFill>
                  <a:srgbClr val="0070C0"/>
                </a:solidFill>
              </a:rPr>
              <a:t>Exothermic</a:t>
            </a:r>
            <a:endParaRPr lang="en-US" sz="2800" b="1" dirty="0">
              <a:solidFill>
                <a:srgbClr val="0070C0"/>
              </a:solidFill>
            </a:endParaRPr>
          </a:p>
        </p:txBody>
      </p:sp>
    </p:spTree>
    <p:extLst>
      <p:ext uri="{BB962C8B-B14F-4D97-AF65-F5344CB8AC3E}">
        <p14:creationId xmlns:p14="http://schemas.microsoft.com/office/powerpoint/2010/main" xmlns="" val="1557025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129767" y="2376144"/>
            <a:ext cx="7315200" cy="5486400"/>
          </a:xfrm>
          <a:prstGeom prst="rect">
            <a:avLst/>
          </a:prstGeom>
        </p:spPr>
      </p:pic>
      <p:sp>
        <p:nvSpPr>
          <p:cNvPr id="2" name="TextBox 1"/>
          <p:cNvSpPr txBox="1"/>
          <p:nvPr/>
        </p:nvSpPr>
        <p:spPr>
          <a:xfrm>
            <a:off x="1911684" y="307474"/>
            <a:ext cx="4852610" cy="584776"/>
          </a:xfrm>
          <a:prstGeom prst="rect">
            <a:avLst/>
          </a:prstGeom>
          <a:noFill/>
        </p:spPr>
        <p:txBody>
          <a:bodyPr wrap="none" rtlCol="0">
            <a:spAutoFit/>
          </a:bodyPr>
          <a:lstStyle/>
          <a:p>
            <a:r>
              <a:rPr lang="en-US" sz="3200" dirty="0" smtClean="0"/>
              <a:t>Gas &amp; Liquid Phase Changes </a:t>
            </a:r>
            <a:endParaRPr lang="en-US" sz="3200" dirty="0"/>
          </a:p>
        </p:txBody>
      </p:sp>
      <p:sp>
        <p:nvSpPr>
          <p:cNvPr id="3" name="TextBox 2"/>
          <p:cNvSpPr txBox="1"/>
          <p:nvPr/>
        </p:nvSpPr>
        <p:spPr>
          <a:xfrm>
            <a:off x="494632" y="925216"/>
            <a:ext cx="5315728" cy="461665"/>
          </a:xfrm>
          <a:prstGeom prst="rect">
            <a:avLst/>
          </a:prstGeom>
          <a:noFill/>
        </p:spPr>
        <p:txBody>
          <a:bodyPr wrap="none" rtlCol="0">
            <a:spAutoFit/>
          </a:bodyPr>
          <a:lstStyle/>
          <a:p>
            <a:r>
              <a:rPr lang="en-US" sz="2400" dirty="0" smtClean="0"/>
              <a:t>Vaporization- change from liquid to a gas</a:t>
            </a:r>
            <a:endParaRPr lang="en-US" sz="2400" dirty="0"/>
          </a:p>
        </p:txBody>
      </p:sp>
      <p:sp>
        <p:nvSpPr>
          <p:cNvPr id="4" name="TextBox 3"/>
          <p:cNvSpPr txBox="1"/>
          <p:nvPr/>
        </p:nvSpPr>
        <p:spPr>
          <a:xfrm>
            <a:off x="750060" y="1566597"/>
            <a:ext cx="3023905" cy="461665"/>
          </a:xfrm>
          <a:prstGeom prst="rect">
            <a:avLst/>
          </a:prstGeom>
          <a:noFill/>
        </p:spPr>
        <p:txBody>
          <a:bodyPr wrap="none" rtlCol="0">
            <a:spAutoFit/>
          </a:bodyPr>
          <a:lstStyle/>
          <a:p>
            <a:r>
              <a:rPr lang="en-US" sz="2400" dirty="0" smtClean="0"/>
              <a:t>2 types of vaporization</a:t>
            </a:r>
            <a:endParaRPr lang="en-US" sz="2400" dirty="0"/>
          </a:p>
        </p:txBody>
      </p:sp>
      <p:sp>
        <p:nvSpPr>
          <p:cNvPr id="5" name="TextBox 4"/>
          <p:cNvSpPr txBox="1"/>
          <p:nvPr/>
        </p:nvSpPr>
        <p:spPr>
          <a:xfrm>
            <a:off x="280738" y="2152316"/>
            <a:ext cx="8502316" cy="1200329"/>
          </a:xfrm>
          <a:prstGeom prst="rect">
            <a:avLst/>
          </a:prstGeom>
          <a:noFill/>
        </p:spPr>
        <p:txBody>
          <a:bodyPr wrap="square" rtlCol="0">
            <a:spAutoFit/>
          </a:bodyPr>
          <a:lstStyle/>
          <a:p>
            <a:r>
              <a:rPr lang="en-US" sz="2400" b="1" u="sng" dirty="0" smtClean="0"/>
              <a:t>1. Evaporation</a:t>
            </a:r>
            <a:r>
              <a:rPr lang="en-US" sz="2400" dirty="0" smtClean="0"/>
              <a:t>- takes place on the surface of the liquid and happens at temperatures below the boiling point. Individual molecules have enough energy to change state.</a:t>
            </a:r>
            <a:endParaRPr lang="en-US" sz="2400" dirty="0"/>
          </a:p>
        </p:txBody>
      </p:sp>
      <p:sp>
        <p:nvSpPr>
          <p:cNvPr id="7" name="TextBox 6"/>
          <p:cNvSpPr txBox="1"/>
          <p:nvPr/>
        </p:nvSpPr>
        <p:spPr>
          <a:xfrm>
            <a:off x="6416701" y="3874990"/>
            <a:ext cx="2366353" cy="584775"/>
          </a:xfrm>
          <a:prstGeom prst="rect">
            <a:avLst/>
          </a:prstGeom>
          <a:noFill/>
        </p:spPr>
        <p:txBody>
          <a:bodyPr wrap="none" rtlCol="0">
            <a:spAutoFit/>
          </a:bodyPr>
          <a:lstStyle/>
          <a:p>
            <a:r>
              <a:rPr lang="en-US" sz="3200" b="1" dirty="0" smtClean="0">
                <a:solidFill>
                  <a:schemeClr val="tx2"/>
                </a:solidFill>
              </a:rPr>
              <a:t>Endothermic</a:t>
            </a:r>
            <a:endParaRPr lang="en-US" sz="3200" b="1" dirty="0">
              <a:solidFill>
                <a:schemeClr val="tx2"/>
              </a:solidFill>
            </a:endParaRPr>
          </a:p>
        </p:txBody>
      </p:sp>
    </p:spTree>
    <p:extLst>
      <p:ext uri="{BB962C8B-B14F-4D97-AF65-F5344CB8AC3E}">
        <p14:creationId xmlns:p14="http://schemas.microsoft.com/office/powerpoint/2010/main" xmlns="" val="12237241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37414" y="276544"/>
            <a:ext cx="4852610" cy="584776"/>
          </a:xfrm>
          <a:prstGeom prst="rect">
            <a:avLst/>
          </a:prstGeom>
        </p:spPr>
        <p:txBody>
          <a:bodyPr wrap="none">
            <a:spAutoFit/>
          </a:bodyPr>
          <a:lstStyle/>
          <a:p>
            <a:r>
              <a:rPr lang="en-US" sz="3200" dirty="0" smtClean="0"/>
              <a:t>Gas &amp; Liquid Phase Changes </a:t>
            </a:r>
            <a:endParaRPr lang="en-US" sz="3200" dirty="0"/>
          </a:p>
        </p:txBody>
      </p:sp>
      <p:sp>
        <p:nvSpPr>
          <p:cNvPr id="3" name="TextBox 2"/>
          <p:cNvSpPr txBox="1"/>
          <p:nvPr/>
        </p:nvSpPr>
        <p:spPr>
          <a:xfrm>
            <a:off x="494633" y="1243263"/>
            <a:ext cx="8592782" cy="1569660"/>
          </a:xfrm>
          <a:prstGeom prst="rect">
            <a:avLst/>
          </a:prstGeom>
          <a:noFill/>
        </p:spPr>
        <p:txBody>
          <a:bodyPr wrap="square" rtlCol="0">
            <a:spAutoFit/>
          </a:bodyPr>
          <a:lstStyle/>
          <a:p>
            <a:r>
              <a:rPr lang="en-US" sz="2400" dirty="0" smtClean="0"/>
              <a:t>2. </a:t>
            </a:r>
            <a:r>
              <a:rPr lang="en-US" sz="2400" b="1" u="sng" dirty="0" smtClean="0"/>
              <a:t>Boiling</a:t>
            </a:r>
            <a:r>
              <a:rPr lang="en-US" sz="2400" dirty="0" smtClean="0"/>
              <a:t>—takes place throughout the liquid. At the boiling point, the molecules have enough energy to over come the attractive force, so the change into vapor and become less dense and rise to the top.</a:t>
            </a:r>
            <a:endParaRPr lang="en-US" sz="2400" dirty="0"/>
          </a:p>
        </p:txBody>
      </p:sp>
      <p:pic>
        <p:nvPicPr>
          <p:cNvPr id="5" name="Picture 4"/>
          <p:cNvPicPr>
            <a:picLocks noChangeAspect="1"/>
          </p:cNvPicPr>
          <p:nvPr/>
        </p:nvPicPr>
        <p:blipFill>
          <a:blip r:embed="rId2"/>
          <a:stretch>
            <a:fillRect/>
          </a:stretch>
        </p:blipFill>
        <p:spPr>
          <a:xfrm>
            <a:off x="2737414" y="2628900"/>
            <a:ext cx="6350000" cy="4229100"/>
          </a:xfrm>
          <a:prstGeom prst="rect">
            <a:avLst/>
          </a:prstGeom>
        </p:spPr>
      </p:pic>
    </p:spTree>
    <p:extLst>
      <p:ext uri="{BB962C8B-B14F-4D97-AF65-F5344CB8AC3E}">
        <p14:creationId xmlns:p14="http://schemas.microsoft.com/office/powerpoint/2010/main" xmlns="" val="5375638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18809" y="169598"/>
            <a:ext cx="2002321" cy="1015663"/>
          </a:xfrm>
          <a:prstGeom prst="rect">
            <a:avLst/>
          </a:prstGeom>
        </p:spPr>
        <p:txBody>
          <a:bodyPr wrap="none">
            <a:spAutoFit/>
          </a:bodyPr>
          <a:lstStyle/>
          <a:p>
            <a:r>
              <a:rPr lang="en-US" sz="6000" dirty="0" smtClean="0">
                <a:solidFill>
                  <a:schemeClr val="tx2"/>
                </a:solidFill>
              </a:rPr>
              <a:t>Solids</a:t>
            </a:r>
            <a:endParaRPr lang="en-US" sz="6000" dirty="0">
              <a:solidFill>
                <a:schemeClr val="tx2"/>
              </a:solidFill>
            </a:endParaRPr>
          </a:p>
        </p:txBody>
      </p:sp>
      <p:sp>
        <p:nvSpPr>
          <p:cNvPr id="3" name="Rectangle 2"/>
          <p:cNvSpPr/>
          <p:nvPr/>
        </p:nvSpPr>
        <p:spPr>
          <a:xfrm>
            <a:off x="240631" y="1077859"/>
            <a:ext cx="8542421" cy="1754327"/>
          </a:xfrm>
          <a:prstGeom prst="rect">
            <a:avLst/>
          </a:prstGeom>
        </p:spPr>
        <p:txBody>
          <a:bodyPr wrap="square">
            <a:spAutoFit/>
          </a:bodyPr>
          <a:lstStyle/>
          <a:p>
            <a:r>
              <a:rPr lang="en-US" sz="3600" dirty="0" smtClean="0"/>
              <a:t>A fixed, closely packed arrangement of particles causes a solid to have a </a:t>
            </a:r>
            <a:r>
              <a:rPr lang="en-US" sz="3600" b="1" dirty="0" smtClean="0"/>
              <a:t>definite shape and volume.</a:t>
            </a:r>
            <a:endParaRPr lang="en-US" sz="3600" b="1" dirty="0"/>
          </a:p>
        </p:txBody>
      </p:sp>
      <p:pic>
        <p:nvPicPr>
          <p:cNvPr id="4" name="Picture 9" descr="SLG_SolidBehavior_sx5451a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292350" y="2974391"/>
            <a:ext cx="4559300" cy="354806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6912299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4000" y="4318000"/>
            <a:ext cx="4852610" cy="584776"/>
          </a:xfrm>
          <a:prstGeom prst="rect">
            <a:avLst/>
          </a:prstGeom>
        </p:spPr>
        <p:txBody>
          <a:bodyPr wrap="none">
            <a:spAutoFit/>
          </a:bodyPr>
          <a:lstStyle/>
          <a:p>
            <a:r>
              <a:rPr lang="en-US" sz="3200" dirty="0" smtClean="0"/>
              <a:t>Gas &amp; Liquid Phase Changes </a:t>
            </a:r>
            <a:endParaRPr lang="en-US" sz="3200" dirty="0"/>
          </a:p>
        </p:txBody>
      </p:sp>
      <p:sp>
        <p:nvSpPr>
          <p:cNvPr id="3" name="TextBox 2"/>
          <p:cNvSpPr txBox="1"/>
          <p:nvPr/>
        </p:nvSpPr>
        <p:spPr>
          <a:xfrm>
            <a:off x="842211" y="5481053"/>
            <a:ext cx="7699737" cy="584775"/>
          </a:xfrm>
          <a:prstGeom prst="rect">
            <a:avLst/>
          </a:prstGeom>
          <a:noFill/>
        </p:spPr>
        <p:txBody>
          <a:bodyPr wrap="none" rtlCol="0">
            <a:spAutoFit/>
          </a:bodyPr>
          <a:lstStyle/>
          <a:p>
            <a:r>
              <a:rPr lang="en-US" sz="3200" dirty="0" smtClean="0"/>
              <a:t>Condensation- Changes from a gas to a liquid</a:t>
            </a:r>
            <a:endParaRPr lang="en-US" sz="3200" dirty="0"/>
          </a:p>
        </p:txBody>
      </p:sp>
      <p:pic>
        <p:nvPicPr>
          <p:cNvPr id="4" name="Picture 3"/>
          <p:cNvPicPr>
            <a:picLocks noChangeAspect="1"/>
          </p:cNvPicPr>
          <p:nvPr/>
        </p:nvPicPr>
        <p:blipFill>
          <a:blip r:embed="rId2"/>
          <a:stretch>
            <a:fillRect/>
          </a:stretch>
        </p:blipFill>
        <p:spPr>
          <a:xfrm>
            <a:off x="0" y="0"/>
            <a:ext cx="5601368" cy="4166017"/>
          </a:xfrm>
          <a:prstGeom prst="rect">
            <a:avLst/>
          </a:prstGeom>
        </p:spPr>
      </p:pic>
      <p:sp>
        <p:nvSpPr>
          <p:cNvPr id="5" name="TextBox 4"/>
          <p:cNvSpPr txBox="1"/>
          <p:nvPr/>
        </p:nvSpPr>
        <p:spPr>
          <a:xfrm>
            <a:off x="6218104" y="673405"/>
            <a:ext cx="2715423" cy="584775"/>
          </a:xfrm>
          <a:prstGeom prst="rect">
            <a:avLst/>
          </a:prstGeom>
          <a:noFill/>
        </p:spPr>
        <p:txBody>
          <a:bodyPr wrap="none" rtlCol="0">
            <a:spAutoFit/>
          </a:bodyPr>
          <a:lstStyle/>
          <a:p>
            <a:r>
              <a:rPr lang="en-US" sz="3200" dirty="0" smtClean="0"/>
              <a:t>Ex: dew, clouds</a:t>
            </a:r>
            <a:endParaRPr lang="en-US" sz="3200" dirty="0"/>
          </a:p>
        </p:txBody>
      </p:sp>
      <p:sp>
        <p:nvSpPr>
          <p:cNvPr id="6" name="TextBox 5"/>
          <p:cNvSpPr txBox="1"/>
          <p:nvPr/>
        </p:nvSpPr>
        <p:spPr>
          <a:xfrm>
            <a:off x="6218104" y="2912598"/>
            <a:ext cx="2106859" cy="584775"/>
          </a:xfrm>
          <a:prstGeom prst="rect">
            <a:avLst/>
          </a:prstGeom>
          <a:noFill/>
        </p:spPr>
        <p:txBody>
          <a:bodyPr wrap="none" rtlCol="0">
            <a:spAutoFit/>
          </a:bodyPr>
          <a:lstStyle/>
          <a:p>
            <a:r>
              <a:rPr lang="en-US" sz="3200" b="1" dirty="0" smtClean="0">
                <a:solidFill>
                  <a:srgbClr val="FF0000"/>
                </a:solidFill>
              </a:rPr>
              <a:t>Exothermic</a:t>
            </a:r>
            <a:endParaRPr lang="en-US" sz="3200" b="1" dirty="0">
              <a:solidFill>
                <a:srgbClr val="FF0000"/>
              </a:solidFill>
            </a:endParaRPr>
          </a:p>
        </p:txBody>
      </p:sp>
    </p:spTree>
    <p:extLst>
      <p:ext uri="{BB962C8B-B14F-4D97-AF65-F5344CB8AC3E}">
        <p14:creationId xmlns:p14="http://schemas.microsoft.com/office/powerpoint/2010/main" xmlns="" val="7818612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794000" y="962527"/>
            <a:ext cx="6350000" cy="6350000"/>
          </a:xfrm>
          <a:prstGeom prst="rect">
            <a:avLst/>
          </a:prstGeom>
        </p:spPr>
      </p:pic>
      <p:sp>
        <p:nvSpPr>
          <p:cNvPr id="2" name="TextBox 1"/>
          <p:cNvSpPr txBox="1"/>
          <p:nvPr/>
        </p:nvSpPr>
        <p:spPr>
          <a:xfrm>
            <a:off x="106947" y="80211"/>
            <a:ext cx="5094463" cy="1077218"/>
          </a:xfrm>
          <a:prstGeom prst="rect">
            <a:avLst/>
          </a:prstGeom>
          <a:noFill/>
        </p:spPr>
        <p:txBody>
          <a:bodyPr wrap="none" rtlCol="0">
            <a:spAutoFit/>
          </a:bodyPr>
          <a:lstStyle/>
          <a:p>
            <a:r>
              <a:rPr lang="en-US" sz="3200" dirty="0" smtClean="0"/>
              <a:t>Gas and Solid  </a:t>
            </a:r>
            <a:r>
              <a:rPr lang="en-US" sz="3200" dirty="0"/>
              <a:t>P</a:t>
            </a:r>
            <a:r>
              <a:rPr lang="en-US" sz="3200" dirty="0" smtClean="0"/>
              <a:t>hase Changes</a:t>
            </a:r>
          </a:p>
          <a:p>
            <a:endParaRPr lang="en-US" sz="3200" dirty="0"/>
          </a:p>
        </p:txBody>
      </p:sp>
      <p:sp>
        <p:nvSpPr>
          <p:cNvPr id="3" name="TextBox 2"/>
          <p:cNvSpPr txBox="1"/>
          <p:nvPr/>
        </p:nvSpPr>
        <p:spPr>
          <a:xfrm>
            <a:off x="0" y="814195"/>
            <a:ext cx="8983579" cy="1569660"/>
          </a:xfrm>
          <a:prstGeom prst="rect">
            <a:avLst/>
          </a:prstGeom>
          <a:noFill/>
        </p:spPr>
        <p:txBody>
          <a:bodyPr wrap="square" rtlCol="0">
            <a:spAutoFit/>
          </a:bodyPr>
          <a:lstStyle/>
          <a:p>
            <a:r>
              <a:rPr lang="en-US" sz="3200" dirty="0" smtClean="0"/>
              <a:t>Sublimation- change from solid to a gas </a:t>
            </a:r>
            <a:r>
              <a:rPr lang="en-US" sz="3200" dirty="0"/>
              <a:t>s</a:t>
            </a:r>
            <a:r>
              <a:rPr lang="en-US" sz="3200" dirty="0" smtClean="0"/>
              <a:t>kipping the liquid phase</a:t>
            </a:r>
          </a:p>
          <a:p>
            <a:r>
              <a:rPr lang="en-US" sz="3200" dirty="0" smtClean="0"/>
              <a:t> </a:t>
            </a:r>
            <a:endParaRPr lang="en-US" sz="3200" dirty="0"/>
          </a:p>
        </p:txBody>
      </p:sp>
      <p:sp>
        <p:nvSpPr>
          <p:cNvPr id="6" name="TextBox 5"/>
          <p:cNvSpPr txBox="1"/>
          <p:nvPr/>
        </p:nvSpPr>
        <p:spPr>
          <a:xfrm>
            <a:off x="106947" y="2673684"/>
            <a:ext cx="2687053" cy="830997"/>
          </a:xfrm>
          <a:prstGeom prst="rect">
            <a:avLst/>
          </a:prstGeom>
          <a:noFill/>
        </p:spPr>
        <p:txBody>
          <a:bodyPr wrap="square" rtlCol="0">
            <a:spAutoFit/>
          </a:bodyPr>
          <a:lstStyle/>
          <a:p>
            <a:r>
              <a:rPr lang="en-US" sz="2400" dirty="0" smtClean="0"/>
              <a:t>EX: </a:t>
            </a:r>
            <a:r>
              <a:rPr lang="en-US" sz="2400" dirty="0"/>
              <a:t>D</a:t>
            </a:r>
            <a:r>
              <a:rPr lang="en-US" sz="2400" dirty="0" smtClean="0"/>
              <a:t>ry Ice &amp; Naphthalene </a:t>
            </a:r>
            <a:endParaRPr lang="en-US" sz="2400" dirty="0"/>
          </a:p>
        </p:txBody>
      </p:sp>
      <p:pic>
        <p:nvPicPr>
          <p:cNvPr id="7" name="Picture 6"/>
          <p:cNvPicPr>
            <a:picLocks noChangeAspect="1"/>
          </p:cNvPicPr>
          <p:nvPr/>
        </p:nvPicPr>
        <p:blipFill>
          <a:blip r:embed="rId3"/>
          <a:stretch>
            <a:fillRect/>
          </a:stretch>
        </p:blipFill>
        <p:spPr>
          <a:xfrm>
            <a:off x="0" y="3489158"/>
            <a:ext cx="2607994" cy="3368842"/>
          </a:xfrm>
          <a:prstGeom prst="rect">
            <a:avLst/>
          </a:prstGeom>
        </p:spPr>
      </p:pic>
      <p:sp>
        <p:nvSpPr>
          <p:cNvPr id="8" name="TextBox 7"/>
          <p:cNvSpPr txBox="1"/>
          <p:nvPr/>
        </p:nvSpPr>
        <p:spPr>
          <a:xfrm>
            <a:off x="0" y="1922190"/>
            <a:ext cx="1821332" cy="461665"/>
          </a:xfrm>
          <a:prstGeom prst="rect">
            <a:avLst/>
          </a:prstGeom>
          <a:noFill/>
        </p:spPr>
        <p:txBody>
          <a:bodyPr wrap="none" rtlCol="0">
            <a:spAutoFit/>
          </a:bodyPr>
          <a:lstStyle/>
          <a:p>
            <a:r>
              <a:rPr lang="en-US" sz="2400" b="1" dirty="0" smtClean="0">
                <a:solidFill>
                  <a:schemeClr val="accent1"/>
                </a:solidFill>
              </a:rPr>
              <a:t>Endothermic</a:t>
            </a:r>
            <a:endParaRPr lang="en-US" sz="2400" b="1" dirty="0">
              <a:solidFill>
                <a:schemeClr val="accent1"/>
              </a:solidFill>
            </a:endParaRPr>
          </a:p>
        </p:txBody>
      </p:sp>
    </p:spTree>
    <p:extLst>
      <p:ext uri="{BB962C8B-B14F-4D97-AF65-F5344CB8AC3E}">
        <p14:creationId xmlns:p14="http://schemas.microsoft.com/office/powerpoint/2010/main" xmlns="" val="19638924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41102" y="263176"/>
            <a:ext cx="5708188" cy="646331"/>
          </a:xfrm>
          <a:prstGeom prst="rect">
            <a:avLst/>
          </a:prstGeom>
        </p:spPr>
        <p:txBody>
          <a:bodyPr wrap="none">
            <a:spAutoFit/>
          </a:bodyPr>
          <a:lstStyle/>
          <a:p>
            <a:r>
              <a:rPr lang="en-US" sz="3600" dirty="0" smtClean="0"/>
              <a:t>Gas and Solid  Phase Changes</a:t>
            </a:r>
          </a:p>
        </p:txBody>
      </p:sp>
      <p:sp>
        <p:nvSpPr>
          <p:cNvPr id="3" name="TextBox 2"/>
          <p:cNvSpPr txBox="1"/>
          <p:nvPr/>
        </p:nvSpPr>
        <p:spPr>
          <a:xfrm>
            <a:off x="561475" y="1483895"/>
            <a:ext cx="8582526" cy="1200329"/>
          </a:xfrm>
          <a:prstGeom prst="rect">
            <a:avLst/>
          </a:prstGeom>
          <a:noFill/>
        </p:spPr>
        <p:txBody>
          <a:bodyPr wrap="square" rtlCol="0">
            <a:spAutoFit/>
          </a:bodyPr>
          <a:lstStyle/>
          <a:p>
            <a:r>
              <a:rPr lang="en-US" sz="3600" dirty="0" smtClean="0"/>
              <a:t>Deposition- Gas changing directly to a solid skipping the liquid phase.</a:t>
            </a:r>
            <a:endParaRPr lang="en-US" sz="3600" dirty="0"/>
          </a:p>
        </p:txBody>
      </p:sp>
      <p:pic>
        <p:nvPicPr>
          <p:cNvPr id="4" name="Picture 3"/>
          <p:cNvPicPr>
            <a:picLocks noChangeAspect="1"/>
          </p:cNvPicPr>
          <p:nvPr/>
        </p:nvPicPr>
        <p:blipFill>
          <a:blip r:embed="rId2"/>
          <a:stretch>
            <a:fillRect/>
          </a:stretch>
        </p:blipFill>
        <p:spPr>
          <a:xfrm>
            <a:off x="3649579" y="2629646"/>
            <a:ext cx="4826888" cy="4228354"/>
          </a:xfrm>
          <a:prstGeom prst="rect">
            <a:avLst/>
          </a:prstGeom>
        </p:spPr>
      </p:pic>
      <p:sp>
        <p:nvSpPr>
          <p:cNvPr id="5" name="TextBox 4"/>
          <p:cNvSpPr txBox="1"/>
          <p:nvPr/>
        </p:nvSpPr>
        <p:spPr>
          <a:xfrm>
            <a:off x="842211" y="3248526"/>
            <a:ext cx="992579" cy="369332"/>
          </a:xfrm>
          <a:prstGeom prst="rect">
            <a:avLst/>
          </a:prstGeom>
          <a:noFill/>
        </p:spPr>
        <p:txBody>
          <a:bodyPr wrap="none" rtlCol="0">
            <a:spAutoFit/>
          </a:bodyPr>
          <a:lstStyle/>
          <a:p>
            <a:r>
              <a:rPr lang="en-US" dirty="0" smtClean="0"/>
              <a:t>Ex: Frost</a:t>
            </a:r>
            <a:endParaRPr lang="en-US" dirty="0"/>
          </a:p>
        </p:txBody>
      </p:sp>
      <p:sp>
        <p:nvSpPr>
          <p:cNvPr id="6" name="TextBox 5"/>
          <p:cNvSpPr txBox="1"/>
          <p:nvPr/>
        </p:nvSpPr>
        <p:spPr>
          <a:xfrm>
            <a:off x="561475" y="4170948"/>
            <a:ext cx="2297873" cy="646331"/>
          </a:xfrm>
          <a:prstGeom prst="rect">
            <a:avLst/>
          </a:prstGeom>
          <a:noFill/>
        </p:spPr>
        <p:txBody>
          <a:bodyPr wrap="none" rtlCol="0">
            <a:spAutoFit/>
          </a:bodyPr>
          <a:lstStyle/>
          <a:p>
            <a:r>
              <a:rPr lang="en-US" sz="3600" dirty="0" smtClean="0">
                <a:solidFill>
                  <a:srgbClr val="FF0000"/>
                </a:solidFill>
              </a:rPr>
              <a:t>Exothermic</a:t>
            </a:r>
            <a:endParaRPr lang="en-US" sz="3600" dirty="0">
              <a:solidFill>
                <a:srgbClr val="FF0000"/>
              </a:solidFill>
            </a:endParaRPr>
          </a:p>
        </p:txBody>
      </p:sp>
    </p:spTree>
    <p:extLst>
      <p:ext uri="{BB962C8B-B14F-4D97-AF65-F5344CB8AC3E}">
        <p14:creationId xmlns:p14="http://schemas.microsoft.com/office/powerpoint/2010/main" xmlns="" val="18639373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334210" y="1595204"/>
            <a:ext cx="3542632" cy="4362684"/>
            <a:chOff x="334210" y="1595204"/>
            <a:chExt cx="3542632" cy="4362684"/>
          </a:xfrm>
        </p:grpSpPr>
        <p:sp>
          <p:nvSpPr>
            <p:cNvPr id="2" name="Rectangle 1"/>
            <p:cNvSpPr/>
            <p:nvPr/>
          </p:nvSpPr>
          <p:spPr>
            <a:xfrm>
              <a:off x="334210" y="1595204"/>
              <a:ext cx="3542632" cy="1200328"/>
            </a:xfrm>
            <a:prstGeom prst="rect">
              <a:avLst/>
            </a:prstGeom>
          </p:spPr>
          <p:txBody>
            <a:bodyPr wrap="square">
              <a:spAutoFit/>
            </a:bodyPr>
            <a:lstStyle/>
            <a:p>
              <a:r>
                <a:rPr lang="en-US" sz="2400" dirty="0" smtClean="0"/>
                <a:t>Solids that are made up of crystals are called </a:t>
              </a:r>
              <a:r>
                <a:rPr lang="en-US" sz="2400" b="1" i="1" dirty="0" smtClean="0"/>
                <a:t>crystalline solids</a:t>
              </a:r>
              <a:r>
                <a:rPr lang="en-US" sz="2400" dirty="0" smtClean="0"/>
                <a:t>.</a:t>
              </a:r>
              <a:endParaRPr lang="en-US" sz="2400" dirty="0"/>
            </a:p>
          </p:txBody>
        </p:sp>
        <p:pic>
          <p:nvPicPr>
            <p:cNvPr id="3" name="Picture 9" descr="SLG_Quartz_sx5452Ca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143000" y="3105150"/>
              <a:ext cx="2111375" cy="2852738"/>
            </a:xfrm>
            <a:prstGeom prst="rect">
              <a:avLst/>
            </a:prstGeom>
            <a:noFill/>
            <a:extLst>
              <a:ext uri="{909E8E84-426E-40dd-AFC4-6F175D3DCCD1}">
                <a14:hiddenFill xmlns:a14="http://schemas.microsoft.com/office/drawing/2010/main" xmlns="">
                  <a:solidFill>
                    <a:srgbClr val="FFFFFF"/>
                  </a:solidFill>
                </a14:hiddenFill>
              </a:ext>
            </a:extLst>
          </p:spPr>
        </p:pic>
      </p:grpSp>
      <p:grpSp>
        <p:nvGrpSpPr>
          <p:cNvPr id="6" name="Group 5"/>
          <p:cNvGrpSpPr/>
          <p:nvPr/>
        </p:nvGrpSpPr>
        <p:grpSpPr>
          <a:xfrm>
            <a:off x="4572000" y="1626302"/>
            <a:ext cx="4572000" cy="4331586"/>
            <a:chOff x="4572000" y="1626302"/>
            <a:chExt cx="4572000" cy="4331586"/>
          </a:xfrm>
        </p:grpSpPr>
        <p:sp>
          <p:nvSpPr>
            <p:cNvPr id="4" name="Rectangle 3"/>
            <p:cNvSpPr/>
            <p:nvPr/>
          </p:nvSpPr>
          <p:spPr>
            <a:xfrm>
              <a:off x="4572000" y="1626302"/>
              <a:ext cx="4572000" cy="1200328"/>
            </a:xfrm>
            <a:prstGeom prst="rect">
              <a:avLst/>
            </a:prstGeom>
          </p:spPr>
          <p:txBody>
            <a:bodyPr>
              <a:spAutoFit/>
            </a:bodyPr>
            <a:lstStyle/>
            <a:p>
              <a:r>
                <a:rPr lang="en-US" sz="2400" dirty="0" smtClean="0"/>
                <a:t>In </a:t>
              </a:r>
              <a:r>
                <a:rPr lang="en-US" sz="2400" b="1" i="1" dirty="0" smtClean="0"/>
                <a:t>amorphous solids</a:t>
              </a:r>
              <a:r>
                <a:rPr lang="en-US" sz="2400" dirty="0" smtClean="0"/>
                <a:t>, the particles are not arranged in a regular pattern.</a:t>
              </a:r>
              <a:endParaRPr lang="en-US" sz="2400" dirty="0"/>
            </a:p>
          </p:txBody>
        </p:sp>
        <p:pic>
          <p:nvPicPr>
            <p:cNvPr id="5" name="Picture 11" descr="SLG_Butter_sx5452Ca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181600" y="2667000"/>
              <a:ext cx="2994025" cy="3290888"/>
            </a:xfrm>
            <a:prstGeom prst="rect">
              <a:avLst/>
            </a:prstGeom>
            <a:noFill/>
            <a:extLst>
              <a:ext uri="{909E8E84-426E-40dd-AFC4-6F175D3DCCD1}">
                <a14:hiddenFill xmlns:a14="http://schemas.microsoft.com/office/drawing/2010/main" xmlns="">
                  <a:solidFill>
                    <a:srgbClr val="FFFFFF"/>
                  </a:solidFill>
                </a14:hiddenFill>
              </a:ext>
            </a:extLst>
          </p:spPr>
        </p:pic>
      </p:grpSp>
      <p:sp>
        <p:nvSpPr>
          <p:cNvPr id="8" name="Rectangle 7"/>
          <p:cNvSpPr/>
          <p:nvPr/>
        </p:nvSpPr>
        <p:spPr>
          <a:xfrm>
            <a:off x="2226494" y="383492"/>
            <a:ext cx="2955106" cy="646331"/>
          </a:xfrm>
          <a:prstGeom prst="rect">
            <a:avLst/>
          </a:prstGeom>
        </p:spPr>
        <p:txBody>
          <a:bodyPr wrap="none">
            <a:spAutoFit/>
          </a:bodyPr>
          <a:lstStyle/>
          <a:p>
            <a:r>
              <a:rPr lang="en-US" sz="3600" dirty="0" smtClean="0"/>
              <a:t>Types of Solids</a:t>
            </a:r>
            <a:endParaRPr lang="en-US" sz="3600" dirty="0"/>
          </a:p>
        </p:txBody>
      </p:sp>
    </p:spTree>
    <p:extLst>
      <p:ext uri="{BB962C8B-B14F-4D97-AF65-F5344CB8AC3E}">
        <p14:creationId xmlns:p14="http://schemas.microsoft.com/office/powerpoint/2010/main" xmlns="" val="1670270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SLG_LiquidBehavior_sx5475b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290763" y="3025441"/>
            <a:ext cx="4562475" cy="3546475"/>
          </a:xfrm>
          <a:prstGeom prst="rect">
            <a:avLst/>
          </a:prstGeom>
          <a:noFill/>
          <a:extLst>
            <a:ext uri="{909E8E84-426E-40dd-AFC4-6F175D3DCCD1}">
              <a14:hiddenFill xmlns:a14="http://schemas.microsoft.com/office/drawing/2010/main" xmlns="">
                <a:solidFill>
                  <a:srgbClr val="FFFFFF"/>
                </a:solidFill>
              </a14:hiddenFill>
            </a:ext>
          </a:extLst>
        </p:spPr>
      </p:pic>
      <p:sp>
        <p:nvSpPr>
          <p:cNvPr id="3" name="Rectangle 2"/>
          <p:cNvSpPr/>
          <p:nvPr/>
        </p:nvSpPr>
        <p:spPr>
          <a:xfrm>
            <a:off x="147051" y="1256177"/>
            <a:ext cx="8702843" cy="1384995"/>
          </a:xfrm>
          <a:prstGeom prst="rect">
            <a:avLst/>
          </a:prstGeom>
        </p:spPr>
        <p:txBody>
          <a:bodyPr wrap="square">
            <a:spAutoFit/>
          </a:bodyPr>
          <a:lstStyle/>
          <a:p>
            <a:r>
              <a:rPr lang="en-US" sz="2800" dirty="0" smtClean="0"/>
              <a:t>Because its particles are free to move, a liquid has </a:t>
            </a:r>
            <a:r>
              <a:rPr lang="en-US" sz="2800" b="1" dirty="0" smtClean="0"/>
              <a:t>no definite shape.</a:t>
            </a:r>
            <a:r>
              <a:rPr lang="en-US" sz="2800" dirty="0" smtClean="0"/>
              <a:t> However, it </a:t>
            </a:r>
            <a:r>
              <a:rPr lang="en-US" sz="2800" b="1" dirty="0" smtClean="0"/>
              <a:t>does have a definite volume.</a:t>
            </a:r>
          </a:p>
          <a:p>
            <a:r>
              <a:rPr lang="en-US" sz="2800" dirty="0" smtClean="0"/>
              <a:t>Take the shape of it container.</a:t>
            </a:r>
            <a:endParaRPr lang="en-US" sz="2800" dirty="0"/>
          </a:p>
        </p:txBody>
      </p:sp>
      <p:sp>
        <p:nvSpPr>
          <p:cNvPr id="4" name="Rectangle 3"/>
          <p:cNvSpPr/>
          <p:nvPr/>
        </p:nvSpPr>
        <p:spPr>
          <a:xfrm>
            <a:off x="3124400" y="178774"/>
            <a:ext cx="1983836" cy="830997"/>
          </a:xfrm>
          <a:prstGeom prst="rect">
            <a:avLst/>
          </a:prstGeom>
        </p:spPr>
        <p:txBody>
          <a:bodyPr wrap="none">
            <a:spAutoFit/>
          </a:bodyPr>
          <a:lstStyle/>
          <a:p>
            <a:r>
              <a:rPr lang="en-US" sz="4800" b="1" dirty="0" smtClean="0">
                <a:solidFill>
                  <a:srgbClr val="FF0000"/>
                </a:solidFill>
              </a:rPr>
              <a:t>Liquids</a:t>
            </a:r>
            <a:endParaRPr lang="en-US" sz="4800" b="1" dirty="0">
              <a:solidFill>
                <a:srgbClr val="FF0000"/>
              </a:solidFill>
            </a:endParaRPr>
          </a:p>
        </p:txBody>
      </p:sp>
    </p:spTree>
    <p:extLst>
      <p:ext uri="{BB962C8B-B14F-4D97-AF65-F5344CB8AC3E}">
        <p14:creationId xmlns:p14="http://schemas.microsoft.com/office/powerpoint/2010/main" xmlns="" val="31625076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SLG_GasParticles_sx5476a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395538" y="3405188"/>
            <a:ext cx="4351337" cy="3452812"/>
          </a:xfrm>
          <a:prstGeom prst="rect">
            <a:avLst/>
          </a:prstGeom>
          <a:noFill/>
          <a:extLst>
            <a:ext uri="{909E8E84-426E-40dd-AFC4-6F175D3DCCD1}">
              <a14:hiddenFill xmlns:a14="http://schemas.microsoft.com/office/drawing/2010/main" xmlns="">
                <a:solidFill>
                  <a:srgbClr val="FFFFFF"/>
                </a:solidFill>
              </a14:hiddenFill>
            </a:ext>
          </a:extLst>
        </p:spPr>
      </p:pic>
      <p:sp>
        <p:nvSpPr>
          <p:cNvPr id="3" name="Rectangle 2"/>
          <p:cNvSpPr/>
          <p:nvPr/>
        </p:nvSpPr>
        <p:spPr>
          <a:xfrm>
            <a:off x="240631" y="1817650"/>
            <a:ext cx="9371263" cy="1200328"/>
          </a:xfrm>
          <a:prstGeom prst="rect">
            <a:avLst/>
          </a:prstGeom>
        </p:spPr>
        <p:txBody>
          <a:bodyPr wrap="square">
            <a:spAutoFit/>
          </a:bodyPr>
          <a:lstStyle/>
          <a:p>
            <a:r>
              <a:rPr lang="en-US" sz="2400" dirty="0" smtClean="0"/>
              <a:t>As they move, gas particles spread apart, filling all the space available. Thus, a gas has </a:t>
            </a:r>
            <a:r>
              <a:rPr lang="en-US" sz="2400" b="1" dirty="0" smtClean="0"/>
              <a:t>neither definite shape nor definite volume.</a:t>
            </a:r>
          </a:p>
          <a:p>
            <a:r>
              <a:rPr lang="en-US" sz="2400" dirty="0" smtClean="0"/>
              <a:t>Take the volume of the container.</a:t>
            </a:r>
            <a:endParaRPr lang="en-US" sz="2400" dirty="0"/>
          </a:p>
        </p:txBody>
      </p:sp>
      <p:sp>
        <p:nvSpPr>
          <p:cNvPr id="4" name="Rectangle 3"/>
          <p:cNvSpPr/>
          <p:nvPr/>
        </p:nvSpPr>
        <p:spPr>
          <a:xfrm>
            <a:off x="3562179" y="303282"/>
            <a:ext cx="2056047" cy="1015663"/>
          </a:xfrm>
          <a:prstGeom prst="rect">
            <a:avLst/>
          </a:prstGeom>
        </p:spPr>
        <p:txBody>
          <a:bodyPr wrap="none">
            <a:spAutoFit/>
          </a:bodyPr>
          <a:lstStyle/>
          <a:p>
            <a:r>
              <a:rPr lang="en-US" sz="6000" b="1" dirty="0" smtClean="0">
                <a:solidFill>
                  <a:srgbClr val="008000"/>
                </a:solidFill>
              </a:rPr>
              <a:t>Gases</a:t>
            </a:r>
            <a:endParaRPr lang="en-US" sz="6000" b="1" dirty="0">
              <a:solidFill>
                <a:srgbClr val="008000"/>
              </a:solidFill>
            </a:endParaRPr>
          </a:p>
        </p:txBody>
      </p:sp>
    </p:spTree>
    <p:extLst>
      <p:ext uri="{BB962C8B-B14F-4D97-AF65-F5344CB8AC3E}">
        <p14:creationId xmlns:p14="http://schemas.microsoft.com/office/powerpoint/2010/main" xmlns="" val="4915698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520031" y="1012825"/>
            <a:ext cx="8382000" cy="4203700"/>
            <a:chOff x="381000" y="1358900"/>
            <a:chExt cx="8382000" cy="4203700"/>
          </a:xfrm>
        </p:grpSpPr>
        <p:pic>
          <p:nvPicPr>
            <p:cNvPr id="6" name="Picture 67" descr="TRS-4x4boxes_sx5128a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19100" y="1752600"/>
              <a:ext cx="8305800" cy="3810000"/>
            </a:xfrm>
            <a:prstGeom prst="rect">
              <a:avLst/>
            </a:prstGeom>
            <a:noFill/>
            <a:extLst>
              <a:ext uri="{909E8E84-426E-40dd-AFC4-6F175D3DCCD1}">
                <a14:hiddenFill xmlns:a14="http://schemas.microsoft.com/office/drawing/2010/main" xmlns="">
                  <a:solidFill>
                    <a:srgbClr val="FFFFFF"/>
                  </a:solidFill>
                </a14:hiddenFill>
              </a:ext>
            </a:extLst>
          </p:spPr>
        </p:pic>
        <p:sp>
          <p:nvSpPr>
            <p:cNvPr id="7" name="Rectangle 38"/>
            <p:cNvSpPr>
              <a:spLocks noChangeArrowheads="1"/>
            </p:cNvSpPr>
            <p:nvPr/>
          </p:nvSpPr>
          <p:spPr bwMode="auto">
            <a:xfrm>
              <a:off x="457200" y="2986088"/>
              <a:ext cx="749300" cy="3968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nchor="ctr">
              <a:spAutoFit/>
            </a:bodyPr>
            <a:lstStyle/>
            <a:p>
              <a:r>
                <a:rPr lang="en-US" sz="2000"/>
                <a:t>Solid</a:t>
              </a:r>
            </a:p>
          </p:txBody>
        </p:sp>
        <p:sp>
          <p:nvSpPr>
            <p:cNvPr id="8" name="Rectangle 48"/>
            <p:cNvSpPr>
              <a:spLocks noChangeArrowheads="1"/>
            </p:cNvSpPr>
            <p:nvPr/>
          </p:nvSpPr>
          <p:spPr bwMode="auto">
            <a:xfrm>
              <a:off x="4572000" y="2986088"/>
              <a:ext cx="1046163" cy="3968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nchor="ctr">
              <a:spAutoFit/>
            </a:bodyPr>
            <a:lstStyle/>
            <a:p>
              <a:r>
                <a:rPr lang="en-US" sz="2000"/>
                <a:t>Definite</a:t>
              </a:r>
            </a:p>
          </p:txBody>
        </p:sp>
        <p:sp>
          <p:nvSpPr>
            <p:cNvPr id="9" name="Rectangle 49"/>
            <p:cNvSpPr>
              <a:spLocks noChangeArrowheads="1"/>
            </p:cNvSpPr>
            <p:nvPr/>
          </p:nvSpPr>
          <p:spPr bwMode="auto">
            <a:xfrm>
              <a:off x="2463800" y="3929063"/>
              <a:ext cx="2057400" cy="3968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nchor="ctr">
              <a:spAutoFit/>
            </a:bodyPr>
            <a:lstStyle/>
            <a:p>
              <a:r>
                <a:rPr lang="en-US" sz="2000"/>
                <a:t>Not definite</a:t>
              </a:r>
            </a:p>
          </p:txBody>
        </p:sp>
        <p:sp>
          <p:nvSpPr>
            <p:cNvPr id="10" name="Rectangle 50"/>
            <p:cNvSpPr>
              <a:spLocks noChangeArrowheads="1"/>
            </p:cNvSpPr>
            <p:nvPr/>
          </p:nvSpPr>
          <p:spPr bwMode="auto">
            <a:xfrm>
              <a:off x="6654800" y="3929063"/>
              <a:ext cx="862013" cy="3968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nchor="ctr">
              <a:spAutoFit/>
            </a:bodyPr>
            <a:lstStyle/>
            <a:p>
              <a:r>
                <a:rPr lang="en-US" sz="2000"/>
                <a:t>Water</a:t>
              </a:r>
            </a:p>
          </p:txBody>
        </p:sp>
        <p:sp>
          <p:nvSpPr>
            <p:cNvPr id="11" name="Rectangle 51"/>
            <p:cNvSpPr>
              <a:spLocks noChangeArrowheads="1"/>
            </p:cNvSpPr>
            <p:nvPr/>
          </p:nvSpPr>
          <p:spPr bwMode="auto">
            <a:xfrm>
              <a:off x="2463800" y="4865688"/>
              <a:ext cx="2108200" cy="3968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nchor="ctr">
              <a:spAutoFit/>
            </a:bodyPr>
            <a:lstStyle/>
            <a:p>
              <a:r>
                <a:rPr lang="en-US" sz="2000"/>
                <a:t>Not definite</a:t>
              </a:r>
            </a:p>
          </p:txBody>
        </p:sp>
        <p:sp>
          <p:nvSpPr>
            <p:cNvPr id="12" name="Rectangle 52"/>
            <p:cNvSpPr>
              <a:spLocks noChangeArrowheads="1"/>
            </p:cNvSpPr>
            <p:nvPr/>
          </p:nvSpPr>
          <p:spPr bwMode="auto">
            <a:xfrm>
              <a:off x="6654800" y="4865688"/>
              <a:ext cx="1058863" cy="3968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nchor="ctr">
              <a:spAutoFit/>
            </a:bodyPr>
            <a:lstStyle/>
            <a:p>
              <a:r>
                <a:rPr lang="en-US" sz="2000"/>
                <a:t>Oxygen</a:t>
              </a:r>
            </a:p>
          </p:txBody>
        </p:sp>
        <p:sp>
          <p:nvSpPr>
            <p:cNvPr id="13" name="Rectangle 55"/>
            <p:cNvSpPr>
              <a:spLocks noChangeArrowheads="1"/>
            </p:cNvSpPr>
            <p:nvPr/>
          </p:nvSpPr>
          <p:spPr bwMode="auto">
            <a:xfrm>
              <a:off x="381000" y="2036763"/>
              <a:ext cx="2098675" cy="3968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nchor="ctr">
              <a:spAutoFit/>
            </a:bodyPr>
            <a:lstStyle/>
            <a:p>
              <a:r>
                <a:rPr lang="en-US" sz="2000" b="1" dirty="0"/>
                <a:t>State of Matter</a:t>
              </a:r>
            </a:p>
          </p:txBody>
        </p:sp>
        <p:sp>
          <p:nvSpPr>
            <p:cNvPr id="14" name="Rectangle 56"/>
            <p:cNvSpPr>
              <a:spLocks noChangeArrowheads="1"/>
            </p:cNvSpPr>
            <p:nvPr/>
          </p:nvSpPr>
          <p:spPr bwMode="auto">
            <a:xfrm>
              <a:off x="2476500" y="2036763"/>
              <a:ext cx="2098675" cy="3968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nchor="ctr">
              <a:spAutoFit/>
            </a:bodyPr>
            <a:lstStyle/>
            <a:p>
              <a:r>
                <a:rPr lang="en-US" sz="2000" b="1"/>
                <a:t>Shape</a:t>
              </a:r>
            </a:p>
          </p:txBody>
        </p:sp>
        <p:sp>
          <p:nvSpPr>
            <p:cNvPr id="15" name="Rectangle 57"/>
            <p:cNvSpPr>
              <a:spLocks noChangeArrowheads="1"/>
            </p:cNvSpPr>
            <p:nvPr/>
          </p:nvSpPr>
          <p:spPr bwMode="auto">
            <a:xfrm>
              <a:off x="4572000" y="2038350"/>
              <a:ext cx="2098675" cy="3968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nchor="ctr">
              <a:spAutoFit/>
            </a:bodyPr>
            <a:lstStyle/>
            <a:p>
              <a:r>
                <a:rPr lang="en-US" sz="2000" b="1"/>
                <a:t>Volume</a:t>
              </a:r>
            </a:p>
          </p:txBody>
        </p:sp>
        <p:sp>
          <p:nvSpPr>
            <p:cNvPr id="16" name="Rectangle 58"/>
            <p:cNvSpPr>
              <a:spLocks noChangeArrowheads="1"/>
            </p:cNvSpPr>
            <p:nvPr/>
          </p:nvSpPr>
          <p:spPr bwMode="auto">
            <a:xfrm>
              <a:off x="6667500" y="1778000"/>
              <a:ext cx="2095500" cy="91598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nchor="ctr">
              <a:spAutoFit/>
            </a:bodyPr>
            <a:lstStyle/>
            <a:p>
              <a:pPr>
                <a:lnSpc>
                  <a:spcPct val="90000"/>
                </a:lnSpc>
              </a:pPr>
              <a:r>
                <a:rPr lang="en-US" sz="2000" b="1"/>
                <a:t>Example (at room temperature)</a:t>
              </a:r>
            </a:p>
          </p:txBody>
        </p:sp>
        <p:sp>
          <p:nvSpPr>
            <p:cNvPr id="17" name="Rectangle 59"/>
            <p:cNvSpPr>
              <a:spLocks noChangeArrowheads="1"/>
            </p:cNvSpPr>
            <p:nvPr/>
          </p:nvSpPr>
          <p:spPr bwMode="auto">
            <a:xfrm>
              <a:off x="457200" y="3929063"/>
              <a:ext cx="862013" cy="3968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p>
              <a:r>
                <a:rPr lang="en-US" sz="2000"/>
                <a:t>Liquid</a:t>
              </a:r>
            </a:p>
          </p:txBody>
        </p:sp>
        <p:sp>
          <p:nvSpPr>
            <p:cNvPr id="18" name="Rectangle 60"/>
            <p:cNvSpPr>
              <a:spLocks noChangeArrowheads="1"/>
            </p:cNvSpPr>
            <p:nvPr/>
          </p:nvSpPr>
          <p:spPr bwMode="auto">
            <a:xfrm>
              <a:off x="457200" y="4865688"/>
              <a:ext cx="649288" cy="3968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p>
              <a:r>
                <a:rPr lang="en-US" sz="2000"/>
                <a:t>Gas</a:t>
              </a:r>
            </a:p>
          </p:txBody>
        </p:sp>
        <p:sp>
          <p:nvSpPr>
            <p:cNvPr id="19" name="Rectangle 61"/>
            <p:cNvSpPr>
              <a:spLocks noChangeArrowheads="1"/>
            </p:cNvSpPr>
            <p:nvPr/>
          </p:nvSpPr>
          <p:spPr bwMode="auto">
            <a:xfrm>
              <a:off x="2463800" y="2986088"/>
              <a:ext cx="1046163" cy="3968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p>
              <a:r>
                <a:rPr lang="en-US" sz="2000"/>
                <a:t>Definite</a:t>
              </a:r>
            </a:p>
          </p:txBody>
        </p:sp>
        <p:sp>
          <p:nvSpPr>
            <p:cNvPr id="20" name="Rectangle 62"/>
            <p:cNvSpPr>
              <a:spLocks noChangeArrowheads="1"/>
            </p:cNvSpPr>
            <p:nvPr/>
          </p:nvSpPr>
          <p:spPr bwMode="auto">
            <a:xfrm>
              <a:off x="4572000" y="3929063"/>
              <a:ext cx="1046163" cy="3968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p>
              <a:r>
                <a:rPr lang="en-US" sz="2000"/>
                <a:t>Definite</a:t>
              </a:r>
            </a:p>
          </p:txBody>
        </p:sp>
        <p:sp>
          <p:nvSpPr>
            <p:cNvPr id="21" name="Rectangle 64"/>
            <p:cNvSpPr>
              <a:spLocks noChangeArrowheads="1"/>
            </p:cNvSpPr>
            <p:nvPr/>
          </p:nvSpPr>
          <p:spPr bwMode="auto">
            <a:xfrm>
              <a:off x="4572000" y="4865688"/>
              <a:ext cx="1468438" cy="3968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p>
              <a:r>
                <a:rPr lang="en-US" sz="2000"/>
                <a:t>Not definite</a:t>
              </a:r>
            </a:p>
          </p:txBody>
        </p:sp>
        <p:sp>
          <p:nvSpPr>
            <p:cNvPr id="22" name="Rectangle 65"/>
            <p:cNvSpPr>
              <a:spLocks noChangeArrowheads="1"/>
            </p:cNvSpPr>
            <p:nvPr/>
          </p:nvSpPr>
          <p:spPr bwMode="auto">
            <a:xfrm>
              <a:off x="6654800" y="2986088"/>
              <a:ext cx="1200150" cy="3968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p>
              <a:r>
                <a:rPr lang="en-US" sz="2000"/>
                <a:t>Diamond</a:t>
              </a:r>
            </a:p>
          </p:txBody>
        </p:sp>
        <p:sp>
          <p:nvSpPr>
            <p:cNvPr id="23" name="Rectangle 66"/>
            <p:cNvSpPr>
              <a:spLocks noChangeArrowheads="1"/>
            </p:cNvSpPr>
            <p:nvPr/>
          </p:nvSpPr>
          <p:spPr bwMode="auto">
            <a:xfrm>
              <a:off x="2701925" y="1358900"/>
              <a:ext cx="3740150" cy="42703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p>
              <a:r>
                <a:rPr lang="en-US" b="1"/>
                <a:t>Solids, Liquids, and Gases</a:t>
              </a:r>
            </a:p>
          </p:txBody>
        </p:sp>
      </p:grpSp>
      <p:sp>
        <p:nvSpPr>
          <p:cNvPr id="25" name="TextBox 24"/>
          <p:cNvSpPr txBox="1"/>
          <p:nvPr/>
        </p:nvSpPr>
        <p:spPr>
          <a:xfrm>
            <a:off x="3181684" y="441158"/>
            <a:ext cx="1879954" cy="369332"/>
          </a:xfrm>
          <a:prstGeom prst="rect">
            <a:avLst/>
          </a:prstGeom>
          <a:noFill/>
        </p:spPr>
        <p:txBody>
          <a:bodyPr wrap="none" rtlCol="0">
            <a:spAutoFit/>
          </a:bodyPr>
          <a:lstStyle/>
          <a:p>
            <a:r>
              <a:rPr lang="en-US" dirty="0" smtClean="0"/>
              <a:t>Graphic Organizer</a:t>
            </a:r>
            <a:endParaRPr lang="en-US" dirty="0"/>
          </a:p>
        </p:txBody>
      </p:sp>
    </p:spTree>
    <p:extLst>
      <p:ext uri="{BB962C8B-B14F-4D97-AF65-F5344CB8AC3E}">
        <p14:creationId xmlns:p14="http://schemas.microsoft.com/office/powerpoint/2010/main" xmlns="" val="17035560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52574" y="55966"/>
            <a:ext cx="4745710" cy="707886"/>
          </a:xfrm>
          <a:prstGeom prst="rect">
            <a:avLst/>
          </a:prstGeom>
          <a:noFill/>
        </p:spPr>
        <p:txBody>
          <a:bodyPr wrap="none" rtlCol="0">
            <a:spAutoFit/>
          </a:bodyPr>
          <a:lstStyle/>
          <a:p>
            <a:r>
              <a:rPr lang="en-US" sz="4000" dirty="0" smtClean="0"/>
              <a:t>Other States of Mater</a:t>
            </a:r>
            <a:endParaRPr lang="en-US" sz="4000" dirty="0"/>
          </a:p>
        </p:txBody>
      </p:sp>
      <p:sp>
        <p:nvSpPr>
          <p:cNvPr id="3" name="TextBox 2"/>
          <p:cNvSpPr txBox="1"/>
          <p:nvPr/>
        </p:nvSpPr>
        <p:spPr>
          <a:xfrm>
            <a:off x="3395579" y="721254"/>
            <a:ext cx="5654841" cy="2585323"/>
          </a:xfrm>
          <a:prstGeom prst="rect">
            <a:avLst/>
          </a:prstGeom>
          <a:noFill/>
        </p:spPr>
        <p:txBody>
          <a:bodyPr wrap="square" rtlCol="0">
            <a:spAutoFit/>
          </a:bodyPr>
          <a:lstStyle/>
          <a:p>
            <a:r>
              <a:rPr lang="en-US" sz="2400" dirty="0" smtClean="0"/>
              <a:t>Bose-Einstein Condensate:</a:t>
            </a:r>
          </a:p>
          <a:p>
            <a:pPr marL="285750" indent="-285750">
              <a:buFont typeface="Arial"/>
              <a:buChar char="•"/>
            </a:pPr>
            <a:r>
              <a:rPr lang="en-US" sz="2400" dirty="0" smtClean="0"/>
              <a:t>Exist at extremely low temperatures</a:t>
            </a:r>
          </a:p>
          <a:p>
            <a:pPr marL="285750" indent="-285750">
              <a:buFont typeface="Arial"/>
              <a:buChar char="•"/>
            </a:pPr>
            <a:r>
              <a:rPr lang="en-US" sz="2400" dirty="0" smtClean="0"/>
              <a:t>At -273 C or 0 K, atoms act as a single unit</a:t>
            </a:r>
          </a:p>
          <a:p>
            <a:pPr marL="285750" indent="-285750">
              <a:buFont typeface="Arial"/>
              <a:buChar char="•"/>
            </a:pPr>
            <a:r>
              <a:rPr lang="en-US" sz="2400" dirty="0" smtClean="0"/>
              <a:t>Absolute Zero-0 degrees K</a:t>
            </a:r>
          </a:p>
          <a:p>
            <a:pPr marL="285750" indent="-285750">
              <a:buFont typeface="Arial"/>
              <a:buChar char="•"/>
            </a:pPr>
            <a:r>
              <a:rPr lang="en-US" sz="2400" dirty="0" smtClean="0"/>
              <a:t>Temperature that all particles stop moving</a:t>
            </a:r>
          </a:p>
          <a:p>
            <a:r>
              <a:rPr lang="en-US" sz="1600" dirty="0" smtClean="0"/>
              <a:t> </a:t>
            </a:r>
            <a:endParaRPr lang="en-US" sz="1600" dirty="0"/>
          </a:p>
        </p:txBody>
      </p:sp>
      <p:pic>
        <p:nvPicPr>
          <p:cNvPr id="4" name="Picture 3"/>
          <p:cNvPicPr>
            <a:picLocks noChangeAspect="1"/>
          </p:cNvPicPr>
          <p:nvPr/>
        </p:nvPicPr>
        <p:blipFill>
          <a:blip r:embed="rId2"/>
          <a:stretch>
            <a:fillRect/>
          </a:stretch>
        </p:blipFill>
        <p:spPr>
          <a:xfrm>
            <a:off x="4506632" y="3808931"/>
            <a:ext cx="4637367" cy="3049069"/>
          </a:xfrm>
          <a:prstGeom prst="rect">
            <a:avLst/>
          </a:prstGeom>
        </p:spPr>
      </p:pic>
      <p:sp>
        <p:nvSpPr>
          <p:cNvPr id="5" name="TextBox 4"/>
          <p:cNvSpPr txBox="1"/>
          <p:nvPr/>
        </p:nvSpPr>
        <p:spPr>
          <a:xfrm>
            <a:off x="147054" y="692666"/>
            <a:ext cx="2860842" cy="3046988"/>
          </a:xfrm>
          <a:prstGeom prst="rect">
            <a:avLst/>
          </a:prstGeom>
          <a:noFill/>
        </p:spPr>
        <p:txBody>
          <a:bodyPr wrap="square" rtlCol="0">
            <a:spAutoFit/>
          </a:bodyPr>
          <a:lstStyle/>
          <a:p>
            <a:r>
              <a:rPr lang="en-US" sz="2400" dirty="0" smtClean="0"/>
              <a:t>Plasma:</a:t>
            </a:r>
          </a:p>
          <a:p>
            <a:pPr marL="285750" indent="-285750">
              <a:buFont typeface="Arial"/>
              <a:buChar char="•"/>
            </a:pPr>
            <a:r>
              <a:rPr lang="en-US" sz="2400" dirty="0" smtClean="0"/>
              <a:t>Exist at extremely high temperatures and pressure.</a:t>
            </a:r>
          </a:p>
          <a:p>
            <a:pPr marL="285750" indent="-285750">
              <a:buFont typeface="Arial"/>
              <a:buChar char="•"/>
            </a:pPr>
            <a:r>
              <a:rPr lang="en-US" sz="2400" dirty="0" smtClean="0"/>
              <a:t>99% of all mater in the universe</a:t>
            </a:r>
          </a:p>
          <a:p>
            <a:pPr marL="285750" indent="-285750">
              <a:buFont typeface="Arial"/>
              <a:buChar char="•"/>
            </a:pPr>
            <a:r>
              <a:rPr lang="en-US" sz="2400" dirty="0" smtClean="0"/>
              <a:t>Found in our sun and other stars.</a:t>
            </a:r>
            <a:endParaRPr lang="en-US" sz="2400" dirty="0"/>
          </a:p>
        </p:txBody>
      </p:sp>
      <p:pic>
        <p:nvPicPr>
          <p:cNvPr id="7" name="Picture 6" descr="Sun_STEREO_4dec2006_lrg.jp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 y="3808931"/>
            <a:ext cx="3220452" cy="3220452"/>
          </a:xfrm>
          <a:prstGeom prst="rect">
            <a:avLst/>
          </a:prstGeom>
        </p:spPr>
      </p:pic>
    </p:spTree>
    <p:extLst>
      <p:ext uri="{BB962C8B-B14F-4D97-AF65-F5344CB8AC3E}">
        <p14:creationId xmlns:p14="http://schemas.microsoft.com/office/powerpoint/2010/main" xmlns="" val="15621990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079500" y="2887579"/>
            <a:ext cx="6464300" cy="4305300"/>
          </a:xfrm>
          <a:prstGeom prst="rect">
            <a:avLst/>
          </a:prstGeom>
        </p:spPr>
      </p:pic>
      <p:sp>
        <p:nvSpPr>
          <p:cNvPr id="3" name="TextBox 2"/>
          <p:cNvSpPr txBox="1"/>
          <p:nvPr/>
        </p:nvSpPr>
        <p:spPr>
          <a:xfrm>
            <a:off x="160421" y="382735"/>
            <a:ext cx="8983580" cy="2677656"/>
          </a:xfrm>
          <a:prstGeom prst="rect">
            <a:avLst/>
          </a:prstGeom>
          <a:noFill/>
        </p:spPr>
        <p:txBody>
          <a:bodyPr wrap="square" rtlCol="0">
            <a:spAutoFit/>
          </a:bodyPr>
          <a:lstStyle/>
          <a:p>
            <a:r>
              <a:rPr lang="en-US" sz="2800" b="1" dirty="0" smtClean="0"/>
              <a:t>Kinetic Theory:</a:t>
            </a:r>
          </a:p>
          <a:p>
            <a:r>
              <a:rPr lang="en-US" sz="2800" dirty="0" smtClean="0"/>
              <a:t>All particles of matter are in constant motion.</a:t>
            </a:r>
          </a:p>
          <a:p>
            <a:r>
              <a:rPr lang="en-US" sz="2800" b="1" dirty="0" smtClean="0"/>
              <a:t>Kinetic energy</a:t>
            </a:r>
            <a:r>
              <a:rPr lang="en-US" sz="2800" dirty="0" smtClean="0"/>
              <a:t>: </a:t>
            </a:r>
          </a:p>
          <a:p>
            <a:r>
              <a:rPr lang="en-US" sz="2800" dirty="0"/>
              <a:t>T</a:t>
            </a:r>
            <a:r>
              <a:rPr lang="en-US" sz="2800" dirty="0" smtClean="0"/>
              <a:t>he amount of energy an object has due to its motion</a:t>
            </a:r>
          </a:p>
          <a:p>
            <a:pPr marL="457200" indent="-457200">
              <a:buFont typeface="Arial"/>
              <a:buChar char="•"/>
            </a:pPr>
            <a:r>
              <a:rPr lang="en-US" sz="2800" dirty="0" smtClean="0"/>
              <a:t>All Particles of matter have an attractive force with one another</a:t>
            </a:r>
            <a:endParaRPr lang="en-US" sz="2800" dirty="0"/>
          </a:p>
        </p:txBody>
      </p:sp>
      <p:sp>
        <p:nvSpPr>
          <p:cNvPr id="4" name="TextBox 3"/>
          <p:cNvSpPr txBox="1"/>
          <p:nvPr/>
        </p:nvSpPr>
        <p:spPr>
          <a:xfrm>
            <a:off x="548105" y="3088105"/>
            <a:ext cx="8217364" cy="369332"/>
          </a:xfrm>
          <a:prstGeom prst="rect">
            <a:avLst/>
          </a:prstGeom>
          <a:noFill/>
        </p:spPr>
        <p:txBody>
          <a:bodyPr wrap="none" rtlCol="0">
            <a:spAutoFit/>
          </a:bodyPr>
          <a:lstStyle/>
          <a:p>
            <a:r>
              <a:rPr lang="en-US" dirty="0" smtClean="0"/>
              <a:t>The Kinetic theory explains why the different states of matter behave the way they do.</a:t>
            </a:r>
            <a:endParaRPr lang="en-US" dirty="0"/>
          </a:p>
        </p:txBody>
      </p:sp>
    </p:spTree>
    <p:extLst>
      <p:ext uri="{BB962C8B-B14F-4D97-AF65-F5344CB8AC3E}">
        <p14:creationId xmlns:p14="http://schemas.microsoft.com/office/powerpoint/2010/main" xmlns="" val="28131840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9" descr="SLG_SolidBehavior_sx5451a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53404" y="4572000"/>
            <a:ext cx="2729674" cy="2124241"/>
          </a:xfrm>
          <a:prstGeom prst="rect">
            <a:avLst/>
          </a:prstGeom>
          <a:noFill/>
          <a:extLst>
            <a:ext uri="{909E8E84-426E-40dd-AFC4-6F175D3DCCD1}">
              <a14:hiddenFill xmlns:a14="http://schemas.microsoft.com/office/drawing/2010/main" xmlns="">
                <a:solidFill>
                  <a:srgbClr val="FFFFFF"/>
                </a:solidFill>
              </a14:hiddenFill>
            </a:ext>
          </a:extLst>
        </p:spPr>
      </p:pic>
      <p:pic>
        <p:nvPicPr>
          <p:cNvPr id="3" name="Picture 6" descr="SLG_GasParticles_sx5476a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298495" y="4438315"/>
            <a:ext cx="2845505" cy="2257925"/>
          </a:xfrm>
          <a:prstGeom prst="rect">
            <a:avLst/>
          </a:prstGeom>
          <a:noFill/>
          <a:extLst>
            <a:ext uri="{909E8E84-426E-40dd-AFC4-6F175D3DCCD1}">
              <a14:hiddenFill xmlns:a14="http://schemas.microsoft.com/office/drawing/2010/main" xmlns="">
                <a:solidFill>
                  <a:srgbClr val="FFFFFF"/>
                </a:solidFill>
              </a14:hiddenFill>
            </a:ext>
          </a:extLst>
        </p:spPr>
      </p:pic>
      <p:pic>
        <p:nvPicPr>
          <p:cNvPr id="4" name="Picture 6" descr="SLG_LiquidBehavior_sx5475b3"/>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3306294" y="4562639"/>
            <a:ext cx="2744839" cy="2133601"/>
          </a:xfrm>
          <a:prstGeom prst="rect">
            <a:avLst/>
          </a:prstGeom>
          <a:noFill/>
          <a:extLst>
            <a:ext uri="{909E8E84-426E-40dd-AFC4-6F175D3DCCD1}">
              <a14:hiddenFill xmlns:a14="http://schemas.microsoft.com/office/drawing/2010/main" xmlns="">
                <a:solidFill>
                  <a:srgbClr val="FFFFFF"/>
                </a:solidFill>
              </a14:hiddenFill>
            </a:ext>
          </a:extLst>
        </p:spPr>
      </p:pic>
      <p:sp>
        <p:nvSpPr>
          <p:cNvPr id="5" name="Rectangle 4"/>
          <p:cNvSpPr/>
          <p:nvPr/>
        </p:nvSpPr>
        <p:spPr>
          <a:xfrm>
            <a:off x="153404" y="597387"/>
            <a:ext cx="2132596" cy="3416320"/>
          </a:xfrm>
          <a:prstGeom prst="rect">
            <a:avLst/>
          </a:prstGeom>
        </p:spPr>
        <p:txBody>
          <a:bodyPr wrap="square">
            <a:spAutoFit/>
          </a:bodyPr>
          <a:lstStyle/>
          <a:p>
            <a:r>
              <a:rPr lang="en-US" sz="2400" b="1" dirty="0" smtClean="0">
                <a:solidFill>
                  <a:schemeClr val="tx2"/>
                </a:solidFill>
              </a:rPr>
              <a:t>Solids:</a:t>
            </a:r>
          </a:p>
          <a:p>
            <a:pPr marL="285750" indent="-285750">
              <a:buFont typeface="Arial"/>
              <a:buChar char="•"/>
            </a:pPr>
            <a:r>
              <a:rPr lang="en-US" sz="2400" dirty="0" smtClean="0">
                <a:solidFill>
                  <a:schemeClr val="tx2"/>
                </a:solidFill>
              </a:rPr>
              <a:t>Particle attraction is great, but they are allowed to vibrate in fixed positions.</a:t>
            </a:r>
            <a:endParaRPr lang="en-US" sz="2400" dirty="0">
              <a:solidFill>
                <a:schemeClr val="tx2"/>
              </a:solidFill>
            </a:endParaRPr>
          </a:p>
        </p:txBody>
      </p:sp>
      <p:sp>
        <p:nvSpPr>
          <p:cNvPr id="6" name="TextBox 5"/>
          <p:cNvSpPr txBox="1"/>
          <p:nvPr/>
        </p:nvSpPr>
        <p:spPr>
          <a:xfrm>
            <a:off x="2883078" y="610756"/>
            <a:ext cx="2742495" cy="4093428"/>
          </a:xfrm>
          <a:prstGeom prst="rect">
            <a:avLst/>
          </a:prstGeom>
          <a:noFill/>
        </p:spPr>
        <p:txBody>
          <a:bodyPr wrap="square" rtlCol="0">
            <a:spAutoFit/>
          </a:bodyPr>
          <a:lstStyle/>
          <a:p>
            <a:r>
              <a:rPr lang="en-US" sz="2200" b="1" dirty="0" smtClean="0">
                <a:solidFill>
                  <a:srgbClr val="FF0000"/>
                </a:solidFill>
              </a:rPr>
              <a:t>Liquids:</a:t>
            </a:r>
          </a:p>
          <a:p>
            <a:pPr marL="285750" indent="-285750">
              <a:buFont typeface="Arial"/>
              <a:buChar char="•"/>
            </a:pPr>
            <a:r>
              <a:rPr lang="en-US" sz="2200" dirty="0" smtClean="0">
                <a:solidFill>
                  <a:srgbClr val="FF0000"/>
                </a:solidFill>
              </a:rPr>
              <a:t>Attractive force is less than solids but more than gases.</a:t>
            </a:r>
          </a:p>
          <a:p>
            <a:pPr marL="285750" indent="-285750">
              <a:buFont typeface="Arial"/>
              <a:buChar char="•"/>
            </a:pPr>
            <a:r>
              <a:rPr lang="en-US" sz="2200" dirty="0" smtClean="0">
                <a:solidFill>
                  <a:srgbClr val="FF0000"/>
                </a:solidFill>
              </a:rPr>
              <a:t>Force of kinetic energy and particle attraction are constantly in balance. “Tug of War”</a:t>
            </a:r>
          </a:p>
          <a:p>
            <a:endParaRPr lang="en-US" sz="2200" dirty="0" smtClean="0">
              <a:solidFill>
                <a:srgbClr val="FF0000"/>
              </a:solidFill>
            </a:endParaRPr>
          </a:p>
          <a:p>
            <a:pPr marL="285750" indent="-285750">
              <a:buFont typeface="Arial"/>
              <a:buChar char="•"/>
            </a:pPr>
            <a:endParaRPr lang="en-US" dirty="0">
              <a:solidFill>
                <a:srgbClr val="FF0000"/>
              </a:solidFill>
            </a:endParaRPr>
          </a:p>
        </p:txBody>
      </p:sp>
      <p:sp>
        <p:nvSpPr>
          <p:cNvPr id="7" name="TextBox 6"/>
          <p:cNvSpPr txBox="1"/>
          <p:nvPr/>
        </p:nvSpPr>
        <p:spPr>
          <a:xfrm>
            <a:off x="6298495" y="670913"/>
            <a:ext cx="2845505" cy="4431983"/>
          </a:xfrm>
          <a:prstGeom prst="rect">
            <a:avLst/>
          </a:prstGeom>
          <a:noFill/>
        </p:spPr>
        <p:txBody>
          <a:bodyPr wrap="square" rtlCol="0">
            <a:spAutoFit/>
          </a:bodyPr>
          <a:lstStyle/>
          <a:p>
            <a:r>
              <a:rPr lang="en-US" sz="2400" b="1" dirty="0" smtClean="0">
                <a:solidFill>
                  <a:srgbClr val="008000"/>
                </a:solidFill>
              </a:rPr>
              <a:t>Gases:</a:t>
            </a:r>
          </a:p>
          <a:p>
            <a:pPr marL="342900" indent="-342900">
              <a:buFont typeface="Arial"/>
              <a:buChar char="•"/>
            </a:pPr>
            <a:r>
              <a:rPr lang="en-US" sz="2400" dirty="0" smtClean="0">
                <a:solidFill>
                  <a:srgbClr val="008000"/>
                </a:solidFill>
              </a:rPr>
              <a:t>Attractive force is weak.</a:t>
            </a:r>
          </a:p>
          <a:p>
            <a:pPr marL="342900" indent="-342900">
              <a:buFont typeface="Arial"/>
              <a:buChar char="•"/>
            </a:pPr>
            <a:r>
              <a:rPr lang="en-US" sz="2400" dirty="0" smtClean="0">
                <a:solidFill>
                  <a:srgbClr val="008000"/>
                </a:solidFill>
              </a:rPr>
              <a:t>Particles are in constant, random motion and don not effect the other particles unless they collide.</a:t>
            </a:r>
          </a:p>
          <a:p>
            <a:pPr marL="342900" indent="-342900">
              <a:buFont typeface="Arial"/>
              <a:buChar char="•"/>
            </a:pPr>
            <a:endParaRPr lang="en-US" sz="2400" dirty="0" smtClean="0">
              <a:solidFill>
                <a:srgbClr val="008000"/>
              </a:solidFill>
            </a:endParaRPr>
          </a:p>
          <a:p>
            <a:pPr marL="285750" indent="-285750">
              <a:buFont typeface="Arial"/>
              <a:buChar char="•"/>
            </a:pPr>
            <a:endParaRPr lang="en-US" b="1" dirty="0">
              <a:solidFill>
                <a:srgbClr val="008000"/>
              </a:solidFill>
            </a:endParaRPr>
          </a:p>
        </p:txBody>
      </p:sp>
    </p:spTree>
    <p:extLst>
      <p:ext uri="{BB962C8B-B14F-4D97-AF65-F5344CB8AC3E}">
        <p14:creationId xmlns:p14="http://schemas.microsoft.com/office/powerpoint/2010/main" xmlns="" val="54137537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1258</TotalTime>
  <Words>854</Words>
  <Application>Microsoft Macintosh PowerPoint</Application>
  <PresentationFormat>On-screen Show (4:3)</PresentationFormat>
  <Paragraphs>120</Paragraphs>
  <Slides>22</Slides>
  <Notes>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vector>
  </TitlesOfParts>
  <Company>QSI</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Jason Montgomery</dc:creator>
  <cp:lastModifiedBy>jason-montgomery</cp:lastModifiedBy>
  <cp:revision>30</cp:revision>
  <dcterms:created xsi:type="dcterms:W3CDTF">2011-09-03T10:34:27Z</dcterms:created>
  <dcterms:modified xsi:type="dcterms:W3CDTF">2011-09-05T03:07:24Z</dcterms:modified>
</cp:coreProperties>
</file>