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p:scale>
          <a:sx n="80" d="100"/>
          <a:sy n="80" d="100"/>
        </p:scale>
        <p:origin x="-216" y="17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BCA8B3-3A02-B141-910C-C97D0C755350}" type="datetimeFigureOut">
              <a:rPr lang="en-US" smtClean="0"/>
              <a:pPr/>
              <a:t>9/5/2011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2285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CA8B3-3A02-B141-910C-C97D0C755350}" type="datetimeFigureOut">
              <a:rPr lang="en-US" smtClean="0"/>
              <a:pPr/>
              <a:t>9/5/2011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45157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CA8B3-3A02-B141-910C-C97D0C755350}" type="datetimeFigureOut">
              <a:rPr lang="en-US" smtClean="0"/>
              <a:pPr/>
              <a:t>9/5/2011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60587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CA8B3-3A02-B141-910C-C97D0C755350}" type="datetimeFigureOut">
              <a:rPr lang="en-US" smtClean="0"/>
              <a:pPr/>
              <a:t>9/5/2011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24044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BCA8B3-3A02-B141-910C-C97D0C755350}" type="datetimeFigureOut">
              <a:rPr lang="en-US" smtClean="0"/>
              <a:pPr/>
              <a:t>9/5/2011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18265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BCA8B3-3A02-B141-910C-C97D0C755350}" type="datetimeFigureOut">
              <a:rPr lang="en-US" smtClean="0"/>
              <a:pPr/>
              <a:t>9/5/2011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157912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BCA8B3-3A02-B141-910C-C97D0C755350}" type="datetimeFigureOut">
              <a:rPr lang="en-US" smtClean="0"/>
              <a:pPr/>
              <a:t>9/5/2011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72588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BCA8B3-3A02-B141-910C-C97D0C755350}" type="datetimeFigureOut">
              <a:rPr lang="en-US" smtClean="0"/>
              <a:pPr/>
              <a:t>9/5/2011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187231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CA8B3-3A02-B141-910C-C97D0C755350}" type="datetimeFigureOut">
              <a:rPr lang="en-US" smtClean="0"/>
              <a:pPr/>
              <a:t>9/5/2011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86332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BCA8B3-3A02-B141-910C-C97D0C755350}" type="datetimeFigureOut">
              <a:rPr lang="en-US" smtClean="0"/>
              <a:pPr/>
              <a:t>9/5/2011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301044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BCA8B3-3A02-B141-910C-C97D0C755350}" type="datetimeFigureOut">
              <a:rPr lang="en-US" smtClean="0"/>
              <a:pPr/>
              <a:t>9/5/2011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1066520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CA8B3-3A02-B141-910C-C97D0C755350}" type="datetimeFigureOut">
              <a:rPr lang="en-US" smtClean="0"/>
              <a:pPr/>
              <a:t>9/5/2011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BAADF-BE06-3142-9C31-21E753A35E59}" type="slidenum">
              <a:rPr lang="en-US" smtClean="0"/>
              <a:pPr/>
              <a:t>‹#›</a:t>
            </a:fld>
            <a:endParaRPr lang="en-US"/>
          </a:p>
        </p:txBody>
      </p:sp>
    </p:spTree>
    <p:extLst>
      <p:ext uri="{BB962C8B-B14F-4D97-AF65-F5344CB8AC3E}">
        <p14:creationId xmlns:p14="http://schemas.microsoft.com/office/powerpoint/2010/main" xmlns="" val="277840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6045" y="376264"/>
            <a:ext cx="4542868" cy="984885"/>
          </a:xfrm>
          <a:prstGeom prst="rect">
            <a:avLst/>
          </a:prstGeom>
          <a:noFill/>
        </p:spPr>
        <p:txBody>
          <a:bodyPr wrap="none" rtlCol="0">
            <a:spAutoFit/>
          </a:bodyPr>
          <a:lstStyle/>
          <a:p>
            <a:r>
              <a:rPr lang="en-US" sz="4000" b="1" dirty="0" smtClean="0"/>
              <a:t>Physical Science EO1</a:t>
            </a:r>
          </a:p>
          <a:p>
            <a:r>
              <a:rPr lang="en-US" b="1" dirty="0"/>
              <a:t>Properties of Matter and the States of Matter</a:t>
            </a:r>
            <a:r>
              <a:rPr lang="en-US" dirty="0" smtClean="0">
                <a:effectLst/>
              </a:rPr>
              <a:t> </a:t>
            </a:r>
            <a:endParaRPr lang="en-US" dirty="0"/>
          </a:p>
        </p:txBody>
      </p:sp>
      <p:pic>
        <p:nvPicPr>
          <p:cNvPr id="5" name="Picture 4"/>
          <p:cNvPicPr>
            <a:picLocks noChangeAspect="1"/>
          </p:cNvPicPr>
          <p:nvPr/>
        </p:nvPicPr>
        <p:blipFill>
          <a:blip r:embed="rId2"/>
          <a:stretch>
            <a:fillRect/>
          </a:stretch>
        </p:blipFill>
        <p:spPr>
          <a:xfrm>
            <a:off x="1279411" y="1617554"/>
            <a:ext cx="6350000" cy="4762500"/>
          </a:xfrm>
          <a:prstGeom prst="rect">
            <a:avLst/>
          </a:prstGeom>
        </p:spPr>
      </p:pic>
    </p:spTree>
    <p:extLst>
      <p:ext uri="{BB962C8B-B14F-4D97-AF65-F5344CB8AC3E}">
        <p14:creationId xmlns:p14="http://schemas.microsoft.com/office/powerpoint/2010/main" xmlns="" val="174682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57" y="12095"/>
            <a:ext cx="6168572" cy="2215991"/>
          </a:xfrm>
          <a:prstGeom prst="rect">
            <a:avLst/>
          </a:prstGeom>
          <a:noFill/>
        </p:spPr>
        <p:txBody>
          <a:bodyPr wrap="square" rtlCol="0">
            <a:spAutoFit/>
          </a:bodyPr>
          <a:lstStyle/>
          <a:p>
            <a:r>
              <a:rPr lang="en-US" sz="2400" dirty="0" smtClean="0"/>
              <a:t>2.</a:t>
            </a:r>
            <a:r>
              <a:rPr lang="en-US" sz="2400" u="sng" dirty="0" smtClean="0"/>
              <a:t> Suspensions</a:t>
            </a:r>
            <a:r>
              <a:rPr lang="en-US" sz="2400" dirty="0" smtClean="0"/>
              <a:t>-</a:t>
            </a:r>
          </a:p>
          <a:p>
            <a:pPr marL="285750" indent="-285750">
              <a:buFont typeface="Arial"/>
              <a:buChar char="•"/>
            </a:pPr>
            <a:r>
              <a:rPr lang="en-US" sz="2400" dirty="0" smtClean="0"/>
              <a:t>Mixture that separates over time.</a:t>
            </a:r>
          </a:p>
          <a:p>
            <a:pPr marL="285750" indent="-285750">
              <a:buFont typeface="Arial"/>
              <a:buChar char="•"/>
            </a:pPr>
            <a:r>
              <a:rPr lang="en-US" sz="2400" dirty="0" smtClean="0"/>
              <a:t>Particles are larger.</a:t>
            </a:r>
          </a:p>
          <a:p>
            <a:pPr marL="285750" indent="-285750">
              <a:buFont typeface="Arial"/>
              <a:buChar char="•"/>
            </a:pPr>
            <a:r>
              <a:rPr lang="en-US" sz="2400" dirty="0" smtClean="0"/>
              <a:t>Can use a filter to separate.</a:t>
            </a:r>
          </a:p>
          <a:p>
            <a:pPr marL="285750" indent="-285750">
              <a:buFont typeface="Arial"/>
              <a:buChar char="•"/>
            </a:pPr>
            <a:r>
              <a:rPr lang="en-US" sz="2400" dirty="0" smtClean="0"/>
              <a:t>Look “cloudy”</a:t>
            </a:r>
          </a:p>
          <a:p>
            <a:pPr marL="285750" indent="-285750">
              <a:buFont typeface="Arial"/>
              <a:buChar char="•"/>
            </a:pPr>
            <a:endParaRPr lang="en-US" dirty="0"/>
          </a:p>
        </p:txBody>
      </p:sp>
      <p:pic>
        <p:nvPicPr>
          <p:cNvPr id="3" name="Picture 2"/>
          <p:cNvPicPr>
            <a:picLocks noChangeAspect="1"/>
          </p:cNvPicPr>
          <p:nvPr/>
        </p:nvPicPr>
        <p:blipFill>
          <a:blip r:embed="rId2"/>
          <a:stretch>
            <a:fillRect/>
          </a:stretch>
        </p:blipFill>
        <p:spPr>
          <a:xfrm>
            <a:off x="2437190" y="1612900"/>
            <a:ext cx="6985000" cy="5245100"/>
          </a:xfrm>
          <a:prstGeom prst="rect">
            <a:avLst/>
          </a:prstGeom>
        </p:spPr>
      </p:pic>
    </p:spTree>
    <p:extLst>
      <p:ext uri="{BB962C8B-B14F-4D97-AF65-F5344CB8AC3E}">
        <p14:creationId xmlns:p14="http://schemas.microsoft.com/office/powerpoint/2010/main" xmlns="" val="2936384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858" y="374952"/>
            <a:ext cx="8285238" cy="1754327"/>
          </a:xfrm>
          <a:prstGeom prst="rect">
            <a:avLst/>
          </a:prstGeom>
          <a:noFill/>
        </p:spPr>
        <p:txBody>
          <a:bodyPr wrap="square" rtlCol="0">
            <a:spAutoFit/>
          </a:bodyPr>
          <a:lstStyle/>
          <a:p>
            <a:r>
              <a:rPr lang="en-US" dirty="0" smtClean="0"/>
              <a:t>3. </a:t>
            </a:r>
            <a:r>
              <a:rPr lang="en-US" b="1" u="sng" dirty="0" smtClean="0"/>
              <a:t>Colloids</a:t>
            </a:r>
          </a:p>
          <a:p>
            <a:pPr marL="285750" indent="-285750">
              <a:buFont typeface="Arial"/>
              <a:buChar char="•"/>
            </a:pPr>
            <a:r>
              <a:rPr lang="en-US" dirty="0" smtClean="0"/>
              <a:t>Mixture that contains particles that larger than ones in a solution, but less that ones in a suspension.  They are intermediate in size.</a:t>
            </a:r>
          </a:p>
          <a:p>
            <a:pPr marL="285750" indent="-285750">
              <a:buFont typeface="Arial"/>
              <a:buChar char="•"/>
            </a:pPr>
            <a:r>
              <a:rPr lang="en-US" dirty="0" smtClean="0"/>
              <a:t>Do not separate into layers.</a:t>
            </a:r>
          </a:p>
          <a:p>
            <a:pPr marL="285750" indent="-285750">
              <a:buFont typeface="Arial"/>
              <a:buChar char="•"/>
            </a:pPr>
            <a:r>
              <a:rPr lang="en-US" dirty="0" smtClean="0"/>
              <a:t>Can not be filtered.</a:t>
            </a:r>
          </a:p>
          <a:p>
            <a:pPr marL="285750" indent="-285750">
              <a:buFont typeface="Arial"/>
              <a:buChar char="•"/>
            </a:pPr>
            <a:r>
              <a:rPr lang="en-US" dirty="0" smtClean="0"/>
              <a:t>Light is scattered when it is shined on it.</a:t>
            </a:r>
            <a:endParaRPr lang="en-US" dirty="0"/>
          </a:p>
        </p:txBody>
      </p:sp>
      <p:pic>
        <p:nvPicPr>
          <p:cNvPr id="4" name="Picture 3" descr="Screen Shot 2011-08-28 at 5.47.2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0858" y="2105365"/>
            <a:ext cx="9144000" cy="2610984"/>
          </a:xfrm>
          <a:prstGeom prst="rect">
            <a:avLst/>
          </a:prstGeom>
        </p:spPr>
      </p:pic>
    </p:spTree>
    <p:extLst>
      <p:ext uri="{BB962C8B-B14F-4D97-AF65-F5344CB8AC3E}">
        <p14:creationId xmlns:p14="http://schemas.microsoft.com/office/powerpoint/2010/main" xmlns="" val="144871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877712523"/>
              </p:ext>
            </p:extLst>
          </p:nvPr>
        </p:nvGraphicFramePr>
        <p:xfrm>
          <a:off x="350761" y="641047"/>
          <a:ext cx="8599714" cy="4426857"/>
        </p:xfrm>
        <a:graphic>
          <a:graphicData uri="http://schemas.openxmlformats.org/drawingml/2006/table">
            <a:tbl>
              <a:tblPr firstRow="1" bandRow="1">
                <a:tableStyleId>{21E4AEA4-8DFA-4A89-87EB-49C32662AFE0}</a:tableStyleId>
              </a:tblPr>
              <a:tblGrid>
                <a:gridCol w="2266811"/>
                <a:gridCol w="2224308"/>
                <a:gridCol w="1855951"/>
                <a:gridCol w="2252644"/>
              </a:tblGrid>
              <a:tr h="524611">
                <a:tc>
                  <a:txBody>
                    <a:bodyPr/>
                    <a:lstStyle/>
                    <a:p>
                      <a:r>
                        <a:rPr lang="en-US" dirty="0" smtClean="0"/>
                        <a:t>Property</a:t>
                      </a:r>
                      <a:endParaRPr lang="en-US" dirty="0"/>
                    </a:p>
                  </a:txBody>
                  <a:tcPr/>
                </a:tc>
                <a:tc>
                  <a:txBody>
                    <a:bodyPr/>
                    <a:lstStyle/>
                    <a:p>
                      <a:r>
                        <a:rPr lang="en-US" dirty="0" smtClean="0"/>
                        <a:t>Solution</a:t>
                      </a:r>
                      <a:endParaRPr lang="en-US" dirty="0"/>
                    </a:p>
                  </a:txBody>
                  <a:tcPr/>
                </a:tc>
                <a:tc>
                  <a:txBody>
                    <a:bodyPr/>
                    <a:lstStyle/>
                    <a:p>
                      <a:r>
                        <a:rPr lang="en-US" dirty="0" smtClean="0"/>
                        <a:t>Colloid</a:t>
                      </a:r>
                      <a:endParaRPr lang="en-US" dirty="0"/>
                    </a:p>
                  </a:txBody>
                  <a:tcPr/>
                </a:tc>
                <a:tc>
                  <a:txBody>
                    <a:bodyPr/>
                    <a:lstStyle/>
                    <a:p>
                      <a:r>
                        <a:rPr lang="en-US" dirty="0" smtClean="0"/>
                        <a:t>Suspension</a:t>
                      </a:r>
                      <a:endParaRPr lang="en-US" dirty="0"/>
                    </a:p>
                  </a:txBody>
                  <a:tcPr/>
                </a:tc>
              </a:tr>
              <a:tr h="905494">
                <a:tc>
                  <a:txBody>
                    <a:bodyPr/>
                    <a:lstStyle/>
                    <a:p>
                      <a:r>
                        <a:rPr lang="en-US" dirty="0" smtClean="0"/>
                        <a:t>Particle type</a:t>
                      </a:r>
                      <a:endParaRPr lang="en-US" dirty="0"/>
                    </a:p>
                  </a:txBody>
                  <a:tcPr/>
                </a:tc>
                <a:tc>
                  <a:txBody>
                    <a:bodyPr/>
                    <a:lstStyle/>
                    <a:p>
                      <a:r>
                        <a:rPr lang="en-US" dirty="0" smtClean="0"/>
                        <a:t>Small </a:t>
                      </a:r>
                      <a:endParaRPr lang="en-US" dirty="0"/>
                    </a:p>
                  </a:txBody>
                  <a:tcPr/>
                </a:tc>
                <a:tc>
                  <a:txBody>
                    <a:bodyPr/>
                    <a:lstStyle/>
                    <a:p>
                      <a:r>
                        <a:rPr lang="en-US" dirty="0" smtClean="0"/>
                        <a:t>Large molecules</a:t>
                      </a:r>
                      <a:endParaRPr lang="en-US" dirty="0"/>
                    </a:p>
                  </a:txBody>
                  <a:tcPr/>
                </a:tc>
                <a:tc>
                  <a:txBody>
                    <a:bodyPr/>
                    <a:lstStyle/>
                    <a:p>
                      <a:r>
                        <a:rPr lang="en-US" dirty="0" smtClean="0"/>
                        <a:t>Large particles</a:t>
                      </a:r>
                      <a:endParaRPr lang="en-US" dirty="0"/>
                    </a:p>
                  </a:txBody>
                  <a:tcPr/>
                </a:tc>
              </a:tr>
              <a:tr h="524611">
                <a:tc>
                  <a:txBody>
                    <a:bodyPr/>
                    <a:lstStyle/>
                    <a:p>
                      <a:r>
                        <a:rPr lang="en-US" dirty="0" smtClean="0"/>
                        <a:t>Particle size</a:t>
                      </a:r>
                      <a:endParaRPr lang="en-US" dirty="0"/>
                    </a:p>
                  </a:txBody>
                  <a:tcPr/>
                </a:tc>
                <a:tc>
                  <a:txBody>
                    <a:bodyPr/>
                    <a:lstStyle/>
                    <a:p>
                      <a:r>
                        <a:rPr lang="en-US" dirty="0" smtClean="0"/>
                        <a:t>0.1 -1 nm</a:t>
                      </a:r>
                      <a:endParaRPr lang="en-US" dirty="0"/>
                    </a:p>
                  </a:txBody>
                  <a:tcPr/>
                </a:tc>
                <a:tc>
                  <a:txBody>
                    <a:bodyPr/>
                    <a:lstStyle/>
                    <a:p>
                      <a:r>
                        <a:rPr lang="en-US" dirty="0" smtClean="0"/>
                        <a:t>1-100 nm</a:t>
                      </a:r>
                      <a:endParaRPr lang="en-US" dirty="0"/>
                    </a:p>
                  </a:txBody>
                  <a:tcPr/>
                </a:tc>
                <a:tc>
                  <a:txBody>
                    <a:bodyPr/>
                    <a:lstStyle/>
                    <a:p>
                      <a:r>
                        <a:rPr lang="en-US" dirty="0" smtClean="0"/>
                        <a:t>100 nm &amp;</a:t>
                      </a:r>
                      <a:r>
                        <a:rPr lang="en-US" baseline="0" dirty="0" smtClean="0"/>
                        <a:t> larger</a:t>
                      </a:r>
                      <a:endParaRPr lang="en-US" dirty="0"/>
                    </a:p>
                  </a:txBody>
                  <a:tcPr/>
                </a:tc>
              </a:tr>
              <a:tr h="517425">
                <a:tc>
                  <a:txBody>
                    <a:bodyPr/>
                    <a:lstStyle/>
                    <a:p>
                      <a:r>
                        <a:rPr lang="en-US" dirty="0" smtClean="0"/>
                        <a:t>Effect of Light</a:t>
                      </a:r>
                    </a:p>
                  </a:txBody>
                  <a:tcPr/>
                </a:tc>
                <a:tc>
                  <a:txBody>
                    <a:bodyPr/>
                    <a:lstStyle/>
                    <a:p>
                      <a:r>
                        <a:rPr lang="en-US" b="1" dirty="0" smtClean="0"/>
                        <a:t>No</a:t>
                      </a:r>
                      <a:r>
                        <a:rPr lang="en-US" dirty="0" smtClean="0"/>
                        <a:t> scattering</a:t>
                      </a:r>
                      <a:endParaRPr lang="en-US" dirty="0"/>
                    </a:p>
                  </a:txBody>
                  <a:tcPr/>
                </a:tc>
                <a:tc>
                  <a:txBody>
                    <a:bodyPr/>
                    <a:lstStyle/>
                    <a:p>
                      <a:r>
                        <a:rPr lang="en-US" dirty="0" smtClean="0"/>
                        <a:t>Scattering</a:t>
                      </a:r>
                      <a:endParaRPr lang="en-US" dirty="0"/>
                    </a:p>
                  </a:txBody>
                  <a:tcPr/>
                </a:tc>
                <a:tc>
                  <a:txBody>
                    <a:bodyPr/>
                    <a:lstStyle/>
                    <a:p>
                      <a:r>
                        <a:rPr lang="en-US" dirty="0" smtClean="0"/>
                        <a:t>Scattering</a:t>
                      </a:r>
                      <a:endParaRPr lang="en-US" dirty="0"/>
                    </a:p>
                  </a:txBody>
                  <a:tcPr/>
                </a:tc>
              </a:tr>
              <a:tr h="524611">
                <a:tc>
                  <a:txBody>
                    <a:bodyPr/>
                    <a:lstStyle/>
                    <a:p>
                      <a:r>
                        <a:rPr lang="en-US" dirty="0" smtClean="0"/>
                        <a:t>Effect of Gravity</a:t>
                      </a:r>
                      <a:endParaRPr lang="en-US" dirty="0"/>
                    </a:p>
                  </a:txBody>
                  <a:tcPr/>
                </a:tc>
                <a:tc>
                  <a:txBody>
                    <a:bodyPr/>
                    <a:lstStyle/>
                    <a:p>
                      <a:r>
                        <a:rPr lang="en-US" b="1" dirty="0" smtClean="0"/>
                        <a:t>No</a:t>
                      </a:r>
                      <a:r>
                        <a:rPr lang="en-US" dirty="0" smtClean="0"/>
                        <a:t> separation</a:t>
                      </a:r>
                      <a:endParaRPr lang="en-US" dirty="0"/>
                    </a:p>
                  </a:txBody>
                  <a:tcPr/>
                </a:tc>
                <a:tc>
                  <a:txBody>
                    <a:bodyPr/>
                    <a:lstStyle/>
                    <a:p>
                      <a:r>
                        <a:rPr lang="en-US" b="1" dirty="0" smtClean="0"/>
                        <a:t>No</a:t>
                      </a:r>
                      <a:r>
                        <a:rPr lang="en-US" dirty="0" smtClean="0"/>
                        <a:t> separation</a:t>
                      </a:r>
                      <a:endParaRPr lang="en-US" dirty="0"/>
                    </a:p>
                  </a:txBody>
                  <a:tcPr/>
                </a:tc>
                <a:tc>
                  <a:txBody>
                    <a:bodyPr/>
                    <a:lstStyle/>
                    <a:p>
                      <a:r>
                        <a:rPr lang="en-US" dirty="0" smtClean="0"/>
                        <a:t>Separation</a:t>
                      </a:r>
                      <a:endParaRPr lang="en-US" dirty="0"/>
                    </a:p>
                  </a:txBody>
                  <a:tcPr/>
                </a:tc>
              </a:tr>
              <a:tr h="905494">
                <a:tc>
                  <a:txBody>
                    <a:bodyPr/>
                    <a:lstStyle/>
                    <a:p>
                      <a:r>
                        <a:rPr lang="en-US" dirty="0" smtClean="0"/>
                        <a:t>Filtration</a:t>
                      </a:r>
                      <a:endParaRPr lang="en-US" dirty="0"/>
                    </a:p>
                  </a:txBody>
                  <a:tcPr/>
                </a:tc>
                <a:tc>
                  <a:txBody>
                    <a:bodyPr/>
                    <a:lstStyle/>
                    <a:p>
                      <a:r>
                        <a:rPr lang="en-US" dirty="0" smtClean="0"/>
                        <a:t>Can </a:t>
                      </a:r>
                      <a:r>
                        <a:rPr lang="en-US" b="1" dirty="0" smtClean="0"/>
                        <a:t>not</a:t>
                      </a:r>
                      <a:r>
                        <a:rPr lang="en-US" dirty="0" smtClean="0"/>
                        <a:t> separate</a:t>
                      </a:r>
                      <a:endParaRPr lang="en-US" dirty="0"/>
                    </a:p>
                  </a:txBody>
                  <a:tcPr/>
                </a:tc>
                <a:tc>
                  <a:txBody>
                    <a:bodyPr/>
                    <a:lstStyle/>
                    <a:p>
                      <a:r>
                        <a:rPr lang="en-US" dirty="0" smtClean="0"/>
                        <a:t>Can </a:t>
                      </a:r>
                      <a:r>
                        <a:rPr lang="en-US" b="1" dirty="0" smtClean="0"/>
                        <a:t>not</a:t>
                      </a:r>
                      <a:r>
                        <a:rPr lang="en-US" dirty="0" smtClean="0"/>
                        <a:t> separate</a:t>
                      </a:r>
                      <a:endParaRPr lang="en-US" dirty="0"/>
                    </a:p>
                  </a:txBody>
                  <a:tcPr/>
                </a:tc>
                <a:tc>
                  <a:txBody>
                    <a:bodyPr/>
                    <a:lstStyle/>
                    <a:p>
                      <a:r>
                        <a:rPr lang="en-US" dirty="0" smtClean="0"/>
                        <a:t>Can separate</a:t>
                      </a:r>
                      <a:endParaRPr lang="en-US" dirty="0"/>
                    </a:p>
                  </a:txBody>
                  <a:tcPr/>
                </a:tc>
              </a:tr>
              <a:tr h="524611">
                <a:tc>
                  <a:txBody>
                    <a:bodyPr/>
                    <a:lstStyle/>
                    <a:p>
                      <a:r>
                        <a:rPr lang="en-US" dirty="0" smtClean="0"/>
                        <a:t>Classification</a:t>
                      </a:r>
                      <a:endParaRPr lang="en-US" dirty="0"/>
                    </a:p>
                  </a:txBody>
                  <a:tcPr/>
                </a:tc>
                <a:tc>
                  <a:txBody>
                    <a:bodyPr/>
                    <a:lstStyle/>
                    <a:p>
                      <a:r>
                        <a:rPr lang="en-US" dirty="0" smtClean="0"/>
                        <a:t>Homogeneous</a:t>
                      </a:r>
                      <a:endParaRPr lang="en-US" dirty="0"/>
                    </a:p>
                  </a:txBody>
                  <a:tcPr/>
                </a:tc>
                <a:tc>
                  <a:txBody>
                    <a:bodyPr/>
                    <a:lstStyle/>
                    <a:p>
                      <a:r>
                        <a:rPr lang="en-US" dirty="0" smtClean="0"/>
                        <a:t>&lt; borderline&gt;?</a:t>
                      </a:r>
                      <a:endParaRPr lang="en-US" dirty="0"/>
                    </a:p>
                  </a:txBody>
                  <a:tcPr/>
                </a:tc>
                <a:tc>
                  <a:txBody>
                    <a:bodyPr/>
                    <a:lstStyle/>
                    <a:p>
                      <a:r>
                        <a:rPr lang="en-US" dirty="0" smtClean="0"/>
                        <a:t>Heterogeneous</a:t>
                      </a:r>
                      <a:endParaRPr lang="en-US" dirty="0"/>
                    </a:p>
                  </a:txBody>
                  <a:tcPr/>
                </a:tc>
              </a:tr>
            </a:tbl>
          </a:graphicData>
        </a:graphic>
      </p:graphicFrame>
    </p:spTree>
    <p:extLst>
      <p:ext uri="{BB962C8B-B14F-4D97-AF65-F5344CB8AC3E}">
        <p14:creationId xmlns:p14="http://schemas.microsoft.com/office/powerpoint/2010/main" xmlns="" val="1517964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238" y="374952"/>
            <a:ext cx="8357810" cy="1200329"/>
          </a:xfrm>
          <a:prstGeom prst="rect">
            <a:avLst/>
          </a:prstGeom>
          <a:noFill/>
        </p:spPr>
        <p:txBody>
          <a:bodyPr wrap="square" rtlCol="0">
            <a:spAutoFit/>
          </a:bodyPr>
          <a:lstStyle/>
          <a:p>
            <a:r>
              <a:rPr lang="en-US" b="1" u="sng" dirty="0" smtClean="0"/>
              <a:t>Physical Properties</a:t>
            </a:r>
            <a:r>
              <a:rPr lang="en-US" dirty="0" smtClean="0"/>
              <a:t>- Characteristics of a substance that can be observed or measured without changing what the substance is made of.</a:t>
            </a:r>
          </a:p>
          <a:p>
            <a:r>
              <a:rPr lang="en-US" dirty="0" smtClean="0"/>
              <a:t>TSW#3</a:t>
            </a:r>
          </a:p>
          <a:p>
            <a:r>
              <a:rPr lang="en-US" dirty="0" smtClean="0"/>
              <a:t> </a:t>
            </a:r>
            <a:endParaRPr lang="en-US" dirty="0"/>
          </a:p>
        </p:txBody>
      </p:sp>
      <p:sp>
        <p:nvSpPr>
          <p:cNvPr id="3" name="TextBox 2"/>
          <p:cNvSpPr txBox="1"/>
          <p:nvPr/>
        </p:nvSpPr>
        <p:spPr>
          <a:xfrm>
            <a:off x="895049" y="2019905"/>
            <a:ext cx="5237238" cy="4031873"/>
          </a:xfrm>
          <a:prstGeom prst="rect">
            <a:avLst/>
          </a:prstGeom>
          <a:noFill/>
        </p:spPr>
        <p:txBody>
          <a:bodyPr wrap="square" rtlCol="0">
            <a:spAutoFit/>
          </a:bodyPr>
          <a:lstStyle/>
          <a:p>
            <a:r>
              <a:rPr lang="en-US" sz="3200" dirty="0" smtClean="0"/>
              <a:t>1. </a:t>
            </a:r>
            <a:r>
              <a:rPr lang="en-US" sz="3200" b="1" u="sng" dirty="0" smtClean="0"/>
              <a:t>Density</a:t>
            </a:r>
            <a:r>
              <a:rPr lang="en-US" sz="3200" dirty="0" smtClean="0"/>
              <a:t> = mass/volume.</a:t>
            </a:r>
          </a:p>
          <a:p>
            <a:pPr marL="285750" indent="-285750">
              <a:buFont typeface="Arial"/>
              <a:buChar char="•"/>
            </a:pPr>
            <a:r>
              <a:rPr lang="en-US" sz="3200" dirty="0" smtClean="0"/>
              <a:t>How much mass is in a given volume.</a:t>
            </a:r>
          </a:p>
          <a:p>
            <a:pPr marL="285750" indent="-285750">
              <a:buFont typeface="Arial"/>
              <a:buChar char="•"/>
            </a:pPr>
            <a:r>
              <a:rPr lang="en-US" sz="3200" dirty="0" smtClean="0"/>
              <a:t>Water has a density of 1.0 g/ml</a:t>
            </a:r>
          </a:p>
          <a:p>
            <a:pPr marL="285750" indent="-285750">
              <a:buFont typeface="Arial"/>
              <a:buChar char="•"/>
            </a:pPr>
            <a:r>
              <a:rPr lang="en-US" sz="3200" dirty="0" smtClean="0"/>
              <a:t>All elements and compounds have there own specific density.</a:t>
            </a:r>
            <a:endParaRPr lang="en-US" sz="3200" dirty="0"/>
          </a:p>
        </p:txBody>
      </p:sp>
      <p:pic>
        <p:nvPicPr>
          <p:cNvPr id="4" name="Picture 3"/>
          <p:cNvPicPr>
            <a:picLocks noChangeAspect="1"/>
          </p:cNvPicPr>
          <p:nvPr/>
        </p:nvPicPr>
        <p:blipFill>
          <a:blip r:embed="rId2"/>
          <a:stretch>
            <a:fillRect/>
          </a:stretch>
        </p:blipFill>
        <p:spPr>
          <a:xfrm>
            <a:off x="6047619" y="944639"/>
            <a:ext cx="2540000" cy="5791200"/>
          </a:xfrm>
          <a:prstGeom prst="rect">
            <a:avLst/>
          </a:prstGeom>
        </p:spPr>
      </p:pic>
    </p:spTree>
    <p:extLst>
      <p:ext uri="{BB962C8B-B14F-4D97-AF65-F5344CB8AC3E}">
        <p14:creationId xmlns:p14="http://schemas.microsoft.com/office/powerpoint/2010/main" xmlns="" val="3838745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762" y="447524"/>
            <a:ext cx="7738016" cy="1569660"/>
          </a:xfrm>
          <a:prstGeom prst="rect">
            <a:avLst/>
          </a:prstGeom>
          <a:noFill/>
        </p:spPr>
        <p:txBody>
          <a:bodyPr wrap="none" rtlCol="0">
            <a:spAutoFit/>
          </a:bodyPr>
          <a:lstStyle/>
          <a:p>
            <a:r>
              <a:rPr lang="en-US" sz="3200" dirty="0" smtClean="0"/>
              <a:t>2. </a:t>
            </a:r>
            <a:r>
              <a:rPr lang="en-US" sz="3200" b="1" u="sng" dirty="0" smtClean="0"/>
              <a:t>Viscosity</a:t>
            </a:r>
            <a:r>
              <a:rPr lang="en-US" sz="3200" dirty="0" smtClean="0"/>
              <a:t>-</a:t>
            </a:r>
          </a:p>
          <a:p>
            <a:pPr marL="285750" indent="-285750">
              <a:buFont typeface="Arial"/>
              <a:buChar char="•"/>
            </a:pPr>
            <a:r>
              <a:rPr lang="en-US" sz="3200" dirty="0" smtClean="0"/>
              <a:t>The resistance of a liquid to flow.</a:t>
            </a:r>
          </a:p>
          <a:p>
            <a:pPr marL="285750" indent="-285750">
              <a:buFont typeface="Arial"/>
              <a:buChar char="•"/>
            </a:pPr>
            <a:r>
              <a:rPr lang="en-US" sz="3200" dirty="0" smtClean="0"/>
              <a:t>viscosity </a:t>
            </a:r>
            <a:r>
              <a:rPr lang="en-US" sz="3200" dirty="0"/>
              <a:t>is "thickness" or "internal friction".</a:t>
            </a:r>
          </a:p>
        </p:txBody>
      </p:sp>
      <p:pic>
        <p:nvPicPr>
          <p:cNvPr id="3" name="Picture 2"/>
          <p:cNvPicPr>
            <a:picLocks noChangeAspect="1"/>
          </p:cNvPicPr>
          <p:nvPr/>
        </p:nvPicPr>
        <p:blipFill>
          <a:blip r:embed="rId2"/>
          <a:stretch>
            <a:fillRect/>
          </a:stretch>
        </p:blipFill>
        <p:spPr>
          <a:xfrm>
            <a:off x="1940681" y="2366433"/>
            <a:ext cx="4343400" cy="3467100"/>
          </a:xfrm>
          <a:prstGeom prst="rect">
            <a:avLst/>
          </a:prstGeom>
        </p:spPr>
      </p:pic>
    </p:spTree>
    <p:extLst>
      <p:ext uri="{BB962C8B-B14F-4D97-AF65-F5344CB8AC3E}">
        <p14:creationId xmlns:p14="http://schemas.microsoft.com/office/powerpoint/2010/main" xmlns="" val="2228306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 y="133047"/>
            <a:ext cx="8379217" cy="830997"/>
          </a:xfrm>
          <a:prstGeom prst="rect">
            <a:avLst/>
          </a:prstGeom>
          <a:noFill/>
        </p:spPr>
        <p:txBody>
          <a:bodyPr wrap="none" rtlCol="0">
            <a:spAutoFit/>
          </a:bodyPr>
          <a:lstStyle/>
          <a:p>
            <a:r>
              <a:rPr lang="en-US" sz="2400" dirty="0" smtClean="0"/>
              <a:t>3.</a:t>
            </a:r>
            <a:r>
              <a:rPr lang="en-US" sz="2400" b="1" u="sng" dirty="0" smtClean="0"/>
              <a:t> Conductivity</a:t>
            </a:r>
          </a:p>
          <a:p>
            <a:pPr marL="285750" indent="-285750">
              <a:buFont typeface="Arial"/>
              <a:buChar char="•"/>
            </a:pPr>
            <a:r>
              <a:rPr lang="en-US" sz="2400" dirty="0" smtClean="0"/>
              <a:t>A materials ability to allow heat or electricity to flow through it</a:t>
            </a:r>
            <a:r>
              <a:rPr lang="en-US" dirty="0" smtClean="0"/>
              <a:t>.</a:t>
            </a:r>
            <a:endParaRPr lang="en-US" dirty="0"/>
          </a:p>
        </p:txBody>
      </p:sp>
      <p:pic>
        <p:nvPicPr>
          <p:cNvPr id="3" name="Picture 2"/>
          <p:cNvPicPr>
            <a:picLocks noChangeAspect="1"/>
          </p:cNvPicPr>
          <p:nvPr/>
        </p:nvPicPr>
        <p:blipFill>
          <a:blip r:embed="rId2"/>
          <a:stretch>
            <a:fillRect/>
          </a:stretch>
        </p:blipFill>
        <p:spPr>
          <a:xfrm>
            <a:off x="4031884" y="2540000"/>
            <a:ext cx="5112115" cy="4318000"/>
          </a:xfrm>
          <a:prstGeom prst="rect">
            <a:avLst/>
          </a:prstGeom>
        </p:spPr>
      </p:pic>
      <p:pic>
        <p:nvPicPr>
          <p:cNvPr id="4" name="Picture 3"/>
          <p:cNvPicPr>
            <a:picLocks noChangeAspect="1"/>
          </p:cNvPicPr>
          <p:nvPr/>
        </p:nvPicPr>
        <p:blipFill>
          <a:blip r:embed="rId3"/>
          <a:stretch>
            <a:fillRect/>
          </a:stretch>
        </p:blipFill>
        <p:spPr>
          <a:xfrm>
            <a:off x="477762" y="1961401"/>
            <a:ext cx="3392714" cy="3168795"/>
          </a:xfrm>
          <a:prstGeom prst="rect">
            <a:avLst/>
          </a:prstGeom>
        </p:spPr>
      </p:pic>
    </p:spTree>
    <p:extLst>
      <p:ext uri="{BB962C8B-B14F-4D97-AF65-F5344CB8AC3E}">
        <p14:creationId xmlns:p14="http://schemas.microsoft.com/office/powerpoint/2010/main" xmlns="" val="3337793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135" y="278190"/>
            <a:ext cx="3016666" cy="2246769"/>
          </a:xfrm>
          <a:prstGeom prst="rect">
            <a:avLst/>
          </a:prstGeom>
          <a:noFill/>
        </p:spPr>
        <p:txBody>
          <a:bodyPr wrap="square" rtlCol="0">
            <a:spAutoFit/>
          </a:bodyPr>
          <a:lstStyle/>
          <a:p>
            <a:r>
              <a:rPr lang="en-US" sz="2800" dirty="0" smtClean="0"/>
              <a:t>4</a:t>
            </a:r>
            <a:r>
              <a:rPr lang="en-US" sz="2800" b="1" u="sng" dirty="0" smtClean="0"/>
              <a:t>. Malleability</a:t>
            </a:r>
            <a:r>
              <a:rPr lang="en-US" sz="2800" dirty="0" smtClean="0"/>
              <a:t>-</a:t>
            </a:r>
          </a:p>
          <a:p>
            <a:pPr marL="285750" indent="-285750">
              <a:buFont typeface="Arial"/>
              <a:buChar char="•"/>
            </a:pPr>
            <a:r>
              <a:rPr lang="en-US" sz="2800" dirty="0" smtClean="0"/>
              <a:t>The ability of a solid to be shaped without breaking </a:t>
            </a:r>
            <a:endParaRPr lang="en-US" sz="2800" dirty="0"/>
          </a:p>
        </p:txBody>
      </p:sp>
      <p:pic>
        <p:nvPicPr>
          <p:cNvPr id="4" name="Picture 3"/>
          <p:cNvPicPr>
            <a:picLocks noChangeAspect="1"/>
          </p:cNvPicPr>
          <p:nvPr/>
        </p:nvPicPr>
        <p:blipFill>
          <a:blip r:embed="rId2"/>
          <a:stretch>
            <a:fillRect/>
          </a:stretch>
        </p:blipFill>
        <p:spPr>
          <a:xfrm>
            <a:off x="3479800" y="254000"/>
            <a:ext cx="5664200" cy="6350000"/>
          </a:xfrm>
          <a:prstGeom prst="rect">
            <a:avLst/>
          </a:prstGeom>
        </p:spPr>
      </p:pic>
    </p:spTree>
    <p:extLst>
      <p:ext uri="{BB962C8B-B14F-4D97-AF65-F5344CB8AC3E}">
        <p14:creationId xmlns:p14="http://schemas.microsoft.com/office/powerpoint/2010/main" xmlns="" val="334515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571" y="374952"/>
            <a:ext cx="7237879" cy="1231106"/>
          </a:xfrm>
          <a:prstGeom prst="rect">
            <a:avLst/>
          </a:prstGeom>
          <a:noFill/>
        </p:spPr>
        <p:txBody>
          <a:bodyPr wrap="none" rtlCol="0">
            <a:spAutoFit/>
          </a:bodyPr>
          <a:lstStyle/>
          <a:p>
            <a:r>
              <a:rPr lang="en-US" sz="2800" dirty="0" smtClean="0"/>
              <a:t>5.</a:t>
            </a:r>
            <a:r>
              <a:rPr lang="en-US" sz="2800" b="1" u="sng" dirty="0" smtClean="0"/>
              <a:t> Hardness</a:t>
            </a:r>
          </a:p>
          <a:p>
            <a:pPr marL="285750" indent="-285750">
              <a:buFont typeface="Arial"/>
              <a:buChar char="•"/>
            </a:pPr>
            <a:r>
              <a:rPr lang="en-US" sz="2800" dirty="0" smtClean="0"/>
              <a:t>Compare which materials can scratch an other</a:t>
            </a:r>
          </a:p>
          <a:p>
            <a:pPr marL="285750" indent="-285750">
              <a:buFont typeface="Arial"/>
              <a:buChar char="•"/>
            </a:pPr>
            <a:endParaRPr lang="en-US" dirty="0"/>
          </a:p>
        </p:txBody>
      </p:sp>
      <p:pic>
        <p:nvPicPr>
          <p:cNvPr id="3" name="Picture 2"/>
          <p:cNvPicPr>
            <a:picLocks noChangeAspect="1"/>
          </p:cNvPicPr>
          <p:nvPr/>
        </p:nvPicPr>
        <p:blipFill>
          <a:blip r:embed="rId2"/>
          <a:stretch>
            <a:fillRect/>
          </a:stretch>
        </p:blipFill>
        <p:spPr>
          <a:xfrm>
            <a:off x="102810" y="1525209"/>
            <a:ext cx="6350000" cy="4762500"/>
          </a:xfrm>
          <a:prstGeom prst="rect">
            <a:avLst/>
          </a:prstGeom>
        </p:spPr>
      </p:pic>
    </p:spTree>
    <p:extLst>
      <p:ext uri="{BB962C8B-B14F-4D97-AF65-F5344CB8AC3E}">
        <p14:creationId xmlns:p14="http://schemas.microsoft.com/office/powerpoint/2010/main" xmlns="" val="856565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88" y="120953"/>
            <a:ext cx="2723823" cy="369332"/>
          </a:xfrm>
          <a:prstGeom prst="rect">
            <a:avLst/>
          </a:prstGeom>
          <a:noFill/>
        </p:spPr>
        <p:txBody>
          <a:bodyPr wrap="none" rtlCol="0">
            <a:spAutoFit/>
          </a:bodyPr>
          <a:lstStyle/>
          <a:p>
            <a:r>
              <a:rPr lang="en-US" dirty="0" smtClean="0"/>
              <a:t>6. Melting  &amp; </a:t>
            </a:r>
            <a:r>
              <a:rPr lang="en-US" dirty="0"/>
              <a:t>B</a:t>
            </a:r>
            <a:r>
              <a:rPr lang="en-US" dirty="0" smtClean="0"/>
              <a:t>oiling points</a:t>
            </a:r>
            <a:endParaRPr lang="en-US" dirty="0"/>
          </a:p>
        </p:txBody>
      </p:sp>
      <p:sp>
        <p:nvSpPr>
          <p:cNvPr id="3" name="TextBox 2"/>
          <p:cNvSpPr txBox="1"/>
          <p:nvPr/>
        </p:nvSpPr>
        <p:spPr>
          <a:xfrm>
            <a:off x="0" y="526570"/>
            <a:ext cx="6678744" cy="369332"/>
          </a:xfrm>
          <a:prstGeom prst="rect">
            <a:avLst/>
          </a:prstGeom>
          <a:noFill/>
        </p:spPr>
        <p:txBody>
          <a:bodyPr wrap="none" rtlCol="0">
            <a:spAutoFit/>
          </a:bodyPr>
          <a:lstStyle/>
          <a:p>
            <a:r>
              <a:rPr lang="en-US" b="1" u="sng" dirty="0" smtClean="0"/>
              <a:t>Melting point</a:t>
            </a:r>
            <a:r>
              <a:rPr lang="en-US" dirty="0" smtClean="0"/>
              <a:t>- the temperature at which a solid changes into a liquid </a:t>
            </a:r>
            <a:endParaRPr lang="en-US" dirty="0"/>
          </a:p>
        </p:txBody>
      </p:sp>
      <p:pic>
        <p:nvPicPr>
          <p:cNvPr id="4" name="Picture 3"/>
          <p:cNvPicPr>
            <a:picLocks noChangeAspect="1"/>
          </p:cNvPicPr>
          <p:nvPr/>
        </p:nvPicPr>
        <p:blipFill>
          <a:blip r:embed="rId2"/>
          <a:stretch>
            <a:fillRect/>
          </a:stretch>
        </p:blipFill>
        <p:spPr>
          <a:xfrm>
            <a:off x="73188" y="1778000"/>
            <a:ext cx="4325935" cy="4378476"/>
          </a:xfrm>
          <a:prstGeom prst="rect">
            <a:avLst/>
          </a:prstGeom>
        </p:spPr>
      </p:pic>
      <p:pic>
        <p:nvPicPr>
          <p:cNvPr id="5" name="Picture 4"/>
          <p:cNvPicPr>
            <a:picLocks noChangeAspect="1"/>
          </p:cNvPicPr>
          <p:nvPr/>
        </p:nvPicPr>
        <p:blipFill>
          <a:blip r:embed="rId3"/>
          <a:stretch>
            <a:fillRect/>
          </a:stretch>
        </p:blipFill>
        <p:spPr>
          <a:xfrm>
            <a:off x="5534600" y="1306286"/>
            <a:ext cx="3609400" cy="5419520"/>
          </a:xfrm>
          <a:prstGeom prst="rect">
            <a:avLst/>
          </a:prstGeom>
        </p:spPr>
      </p:pic>
      <p:sp>
        <p:nvSpPr>
          <p:cNvPr id="6" name="TextBox 5"/>
          <p:cNvSpPr txBox="1"/>
          <p:nvPr/>
        </p:nvSpPr>
        <p:spPr>
          <a:xfrm>
            <a:off x="73188" y="936954"/>
            <a:ext cx="6356277" cy="369332"/>
          </a:xfrm>
          <a:prstGeom prst="rect">
            <a:avLst/>
          </a:prstGeom>
          <a:noFill/>
        </p:spPr>
        <p:txBody>
          <a:bodyPr wrap="none" rtlCol="0">
            <a:spAutoFit/>
          </a:bodyPr>
          <a:lstStyle/>
          <a:p>
            <a:r>
              <a:rPr lang="en-US" b="1" u="sng" dirty="0" smtClean="0"/>
              <a:t>Boiling point</a:t>
            </a:r>
            <a:r>
              <a:rPr lang="en-US" dirty="0" smtClean="0"/>
              <a:t>-the temperature at which a liquid changes into a gas  </a:t>
            </a:r>
            <a:endParaRPr lang="en-US" dirty="0"/>
          </a:p>
        </p:txBody>
      </p:sp>
    </p:spTree>
    <p:extLst>
      <p:ext uri="{BB962C8B-B14F-4D97-AF65-F5344CB8AC3E}">
        <p14:creationId xmlns:p14="http://schemas.microsoft.com/office/powerpoint/2010/main" xmlns="" val="1017223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2445657"/>
            <a:ext cx="4064000" cy="3695700"/>
          </a:xfrm>
          <a:prstGeom prst="rect">
            <a:avLst/>
          </a:prstGeom>
        </p:spPr>
      </p:pic>
      <p:sp>
        <p:nvSpPr>
          <p:cNvPr id="3" name="TextBox 2"/>
          <p:cNvSpPr txBox="1"/>
          <p:nvPr/>
        </p:nvSpPr>
        <p:spPr>
          <a:xfrm>
            <a:off x="314477" y="690677"/>
            <a:ext cx="6471067" cy="523220"/>
          </a:xfrm>
          <a:prstGeom prst="rect">
            <a:avLst/>
          </a:prstGeom>
          <a:noFill/>
        </p:spPr>
        <p:txBody>
          <a:bodyPr wrap="none" rtlCol="0">
            <a:spAutoFit/>
          </a:bodyPr>
          <a:lstStyle/>
          <a:p>
            <a:r>
              <a:rPr lang="en-US" sz="2800" u="sng" dirty="0" smtClean="0"/>
              <a:t>Filtration</a:t>
            </a:r>
            <a:r>
              <a:rPr lang="en-US" sz="2800" dirty="0" smtClean="0"/>
              <a:t>- separates particles based on size</a:t>
            </a:r>
            <a:endParaRPr lang="en-US" sz="2800" dirty="0"/>
          </a:p>
        </p:txBody>
      </p:sp>
      <p:pic>
        <p:nvPicPr>
          <p:cNvPr id="4" name="Picture 3"/>
          <p:cNvPicPr>
            <a:picLocks noChangeAspect="1"/>
          </p:cNvPicPr>
          <p:nvPr/>
        </p:nvPicPr>
        <p:blipFill>
          <a:blip r:embed="rId3"/>
          <a:stretch>
            <a:fillRect/>
          </a:stretch>
        </p:blipFill>
        <p:spPr>
          <a:xfrm>
            <a:off x="5080000" y="1439332"/>
            <a:ext cx="4064000" cy="5418667"/>
          </a:xfrm>
          <a:prstGeom prst="rect">
            <a:avLst/>
          </a:prstGeom>
        </p:spPr>
      </p:pic>
      <p:sp>
        <p:nvSpPr>
          <p:cNvPr id="5" name="TextBox 4"/>
          <p:cNvSpPr txBox="1"/>
          <p:nvPr/>
        </p:nvSpPr>
        <p:spPr>
          <a:xfrm>
            <a:off x="1463524" y="217714"/>
            <a:ext cx="6486271" cy="584776"/>
          </a:xfrm>
          <a:prstGeom prst="rect">
            <a:avLst/>
          </a:prstGeom>
          <a:noFill/>
        </p:spPr>
        <p:txBody>
          <a:bodyPr wrap="none" rtlCol="0">
            <a:spAutoFit/>
          </a:bodyPr>
          <a:lstStyle/>
          <a:p>
            <a:r>
              <a:rPr lang="en-US" sz="3200" dirty="0" smtClean="0"/>
              <a:t>Using properties to separate mixtures</a:t>
            </a:r>
            <a:endParaRPr lang="en-US" sz="3200" dirty="0"/>
          </a:p>
        </p:txBody>
      </p:sp>
    </p:spTree>
    <p:extLst>
      <p:ext uri="{BB962C8B-B14F-4D97-AF65-F5344CB8AC3E}">
        <p14:creationId xmlns:p14="http://schemas.microsoft.com/office/powerpoint/2010/main" xmlns="" val="159449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1223" y="82309"/>
            <a:ext cx="5010957" cy="646331"/>
          </a:xfrm>
          <a:prstGeom prst="rect">
            <a:avLst/>
          </a:prstGeom>
          <a:noFill/>
        </p:spPr>
        <p:txBody>
          <a:bodyPr wrap="none" rtlCol="0">
            <a:spAutoFit/>
          </a:bodyPr>
          <a:lstStyle/>
          <a:p>
            <a:r>
              <a:rPr lang="en-US" dirty="0" smtClean="0"/>
              <a:t>Matter- anything that has mass and takes up space.</a:t>
            </a:r>
          </a:p>
          <a:p>
            <a:r>
              <a:rPr lang="en-US" dirty="0" smtClean="0"/>
              <a:t>Mass- the amount of matter a substance has.</a:t>
            </a:r>
            <a:endParaRPr lang="en-US" dirty="0"/>
          </a:p>
        </p:txBody>
      </p:sp>
      <p:sp>
        <p:nvSpPr>
          <p:cNvPr id="3" name="TextBox 2"/>
          <p:cNvSpPr txBox="1"/>
          <p:nvPr/>
        </p:nvSpPr>
        <p:spPr>
          <a:xfrm>
            <a:off x="235179" y="1234616"/>
            <a:ext cx="2880926" cy="3970318"/>
          </a:xfrm>
          <a:prstGeom prst="rect">
            <a:avLst/>
          </a:prstGeom>
          <a:noFill/>
        </p:spPr>
        <p:txBody>
          <a:bodyPr wrap="square" rtlCol="0">
            <a:spAutoFit/>
          </a:bodyPr>
          <a:lstStyle/>
          <a:p>
            <a:r>
              <a:rPr lang="en-US" dirty="0" smtClean="0"/>
              <a:t>There are 2 types of matter</a:t>
            </a:r>
          </a:p>
          <a:p>
            <a:pPr marL="342900" indent="-342900">
              <a:buAutoNum type="arabicPeriod"/>
            </a:pPr>
            <a:r>
              <a:rPr lang="en-US" b="1" u="sng" dirty="0" smtClean="0"/>
              <a:t>Pure substances</a:t>
            </a:r>
            <a:r>
              <a:rPr lang="en-US" dirty="0" smtClean="0"/>
              <a:t>- exactly the same composition &amp; have the same properties.</a:t>
            </a:r>
          </a:p>
          <a:p>
            <a:pPr marL="800100" lvl="1" indent="-342900">
              <a:buFont typeface="Arial"/>
              <a:buChar char="•"/>
            </a:pPr>
            <a:r>
              <a:rPr lang="en-US" dirty="0" smtClean="0"/>
              <a:t>Elements</a:t>
            </a:r>
          </a:p>
          <a:p>
            <a:pPr marL="800100" lvl="1" indent="-342900">
              <a:buFont typeface="Arial"/>
              <a:buChar char="•"/>
            </a:pPr>
            <a:r>
              <a:rPr lang="en-US" dirty="0" smtClean="0"/>
              <a:t>Compounds</a:t>
            </a:r>
          </a:p>
          <a:p>
            <a:pPr marL="342900" indent="-342900">
              <a:buAutoNum type="arabicPeriod"/>
            </a:pPr>
            <a:r>
              <a:rPr lang="en-US" b="1" u="sng" dirty="0" smtClean="0"/>
              <a:t>Mixtures</a:t>
            </a:r>
            <a:r>
              <a:rPr lang="en-US" dirty="0" smtClean="0"/>
              <a:t>-Composition is not the same &amp; its parts have different properties.</a:t>
            </a:r>
          </a:p>
          <a:p>
            <a:pPr marL="800100" lvl="1" indent="-342900">
              <a:buFont typeface="Arial"/>
              <a:buChar char="•"/>
            </a:pPr>
            <a:r>
              <a:rPr lang="en-US" dirty="0" smtClean="0"/>
              <a:t>Heterogeneous</a:t>
            </a:r>
          </a:p>
          <a:p>
            <a:pPr marL="800100" lvl="1" indent="-342900">
              <a:buFont typeface="Arial"/>
              <a:buChar char="•"/>
            </a:pPr>
            <a:r>
              <a:rPr lang="en-US" dirty="0" smtClean="0"/>
              <a:t>Homogeneous</a:t>
            </a:r>
          </a:p>
          <a:p>
            <a:pPr lvl="1"/>
            <a:endParaRPr lang="en-US" dirty="0"/>
          </a:p>
        </p:txBody>
      </p:sp>
      <p:pic>
        <p:nvPicPr>
          <p:cNvPr id="4" name="Picture 3"/>
          <p:cNvPicPr>
            <a:picLocks noChangeAspect="1"/>
          </p:cNvPicPr>
          <p:nvPr/>
        </p:nvPicPr>
        <p:blipFill>
          <a:blip r:embed="rId2"/>
          <a:stretch>
            <a:fillRect/>
          </a:stretch>
        </p:blipFill>
        <p:spPr>
          <a:xfrm>
            <a:off x="3116104" y="830104"/>
            <a:ext cx="6027896" cy="6027896"/>
          </a:xfrm>
          <a:prstGeom prst="rect">
            <a:avLst/>
          </a:prstGeom>
        </p:spPr>
      </p:pic>
    </p:spTree>
    <p:extLst>
      <p:ext uri="{BB962C8B-B14F-4D97-AF65-F5344CB8AC3E}">
        <p14:creationId xmlns:p14="http://schemas.microsoft.com/office/powerpoint/2010/main" xmlns="" val="1146531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 y="450929"/>
            <a:ext cx="9144481" cy="1200329"/>
          </a:xfrm>
          <a:prstGeom prst="rect">
            <a:avLst/>
          </a:prstGeom>
          <a:noFill/>
        </p:spPr>
        <p:txBody>
          <a:bodyPr wrap="square" rtlCol="0">
            <a:spAutoFit/>
          </a:bodyPr>
          <a:lstStyle/>
          <a:p>
            <a:r>
              <a:rPr lang="en-US" sz="3600" b="1" u="sng" dirty="0" smtClean="0"/>
              <a:t>Distillation</a:t>
            </a:r>
            <a:r>
              <a:rPr lang="en-US" sz="3600" dirty="0" smtClean="0"/>
              <a:t>-separates substances based on there boiling points</a:t>
            </a:r>
            <a:endParaRPr lang="en-US" sz="3600" dirty="0"/>
          </a:p>
        </p:txBody>
      </p:sp>
      <p:pic>
        <p:nvPicPr>
          <p:cNvPr id="3" name="Picture 2"/>
          <p:cNvPicPr>
            <a:picLocks noChangeAspect="1"/>
          </p:cNvPicPr>
          <p:nvPr/>
        </p:nvPicPr>
        <p:blipFill>
          <a:blip r:embed="rId2"/>
          <a:stretch>
            <a:fillRect/>
          </a:stretch>
        </p:blipFill>
        <p:spPr>
          <a:xfrm>
            <a:off x="131838" y="2201333"/>
            <a:ext cx="4648855" cy="3906762"/>
          </a:xfrm>
          <a:prstGeom prst="rect">
            <a:avLst/>
          </a:prstGeom>
        </p:spPr>
      </p:pic>
      <p:pic>
        <p:nvPicPr>
          <p:cNvPr id="4" name="Picture 3"/>
          <p:cNvPicPr>
            <a:picLocks noChangeAspect="1"/>
          </p:cNvPicPr>
          <p:nvPr/>
        </p:nvPicPr>
        <p:blipFill>
          <a:blip r:embed="rId3"/>
          <a:stretch>
            <a:fillRect/>
          </a:stretch>
        </p:blipFill>
        <p:spPr>
          <a:xfrm>
            <a:off x="5187902" y="2019904"/>
            <a:ext cx="3721193" cy="4627638"/>
          </a:xfrm>
          <a:prstGeom prst="rect">
            <a:avLst/>
          </a:prstGeom>
        </p:spPr>
      </p:pic>
    </p:spTree>
    <p:extLst>
      <p:ext uri="{BB962C8B-B14F-4D97-AF65-F5344CB8AC3E}">
        <p14:creationId xmlns:p14="http://schemas.microsoft.com/office/powerpoint/2010/main" xmlns="" val="2373307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428" y="169333"/>
            <a:ext cx="6011333" cy="369332"/>
          </a:xfrm>
          <a:prstGeom prst="rect">
            <a:avLst/>
          </a:prstGeom>
          <a:noFill/>
        </p:spPr>
        <p:txBody>
          <a:bodyPr wrap="square" rtlCol="0">
            <a:spAutoFit/>
          </a:bodyPr>
          <a:lstStyle/>
          <a:p>
            <a:r>
              <a:rPr lang="en-US" dirty="0" smtClean="0"/>
              <a:t>TSW #4        Physical vs. Chemical Change</a:t>
            </a:r>
            <a:endParaRPr lang="en-US" dirty="0"/>
          </a:p>
        </p:txBody>
      </p:sp>
      <p:sp>
        <p:nvSpPr>
          <p:cNvPr id="3" name="TextBox 2"/>
          <p:cNvSpPr txBox="1"/>
          <p:nvPr/>
        </p:nvSpPr>
        <p:spPr>
          <a:xfrm>
            <a:off x="374952" y="943429"/>
            <a:ext cx="8684381" cy="646331"/>
          </a:xfrm>
          <a:prstGeom prst="rect">
            <a:avLst/>
          </a:prstGeom>
          <a:noFill/>
        </p:spPr>
        <p:txBody>
          <a:bodyPr wrap="square" rtlCol="0">
            <a:spAutoFit/>
          </a:bodyPr>
          <a:lstStyle/>
          <a:p>
            <a:r>
              <a:rPr lang="en-US" b="1" u="sng" dirty="0" smtClean="0"/>
              <a:t>Physical Change</a:t>
            </a:r>
            <a:r>
              <a:rPr lang="en-US" dirty="0" smtClean="0"/>
              <a:t>: happens when some of the properties of a change, but the substance remains the</a:t>
            </a:r>
            <a:r>
              <a:rPr lang="en-US" b="1" u="sng" dirty="0" smtClean="0"/>
              <a:t> same</a:t>
            </a:r>
            <a:r>
              <a:rPr lang="en-US" dirty="0" smtClean="0"/>
              <a:t>.</a:t>
            </a:r>
          </a:p>
        </p:txBody>
      </p:sp>
      <p:pic>
        <p:nvPicPr>
          <p:cNvPr id="4" name="Picture 3"/>
          <p:cNvPicPr>
            <a:picLocks noChangeAspect="1"/>
          </p:cNvPicPr>
          <p:nvPr/>
        </p:nvPicPr>
        <p:blipFill>
          <a:blip r:embed="rId2"/>
          <a:stretch>
            <a:fillRect/>
          </a:stretch>
        </p:blipFill>
        <p:spPr>
          <a:xfrm>
            <a:off x="1079500" y="2203120"/>
            <a:ext cx="5367261" cy="4654879"/>
          </a:xfrm>
          <a:prstGeom prst="rect">
            <a:avLst/>
          </a:prstGeom>
        </p:spPr>
      </p:pic>
    </p:spTree>
    <p:extLst>
      <p:ext uri="{BB962C8B-B14F-4D97-AF65-F5344CB8AC3E}">
        <p14:creationId xmlns:p14="http://schemas.microsoft.com/office/powerpoint/2010/main" xmlns="" val="1812485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476" y="108857"/>
            <a:ext cx="8829524" cy="1200329"/>
          </a:xfrm>
          <a:prstGeom prst="rect">
            <a:avLst/>
          </a:prstGeom>
          <a:noFill/>
        </p:spPr>
        <p:txBody>
          <a:bodyPr wrap="square" rtlCol="0">
            <a:spAutoFit/>
          </a:bodyPr>
          <a:lstStyle/>
          <a:p>
            <a:r>
              <a:rPr lang="en-US" b="1" u="sng" dirty="0" smtClean="0"/>
              <a:t>Chemical Properties- </a:t>
            </a:r>
          </a:p>
          <a:p>
            <a:pPr marL="285750" indent="-285750">
              <a:buFont typeface="Arial"/>
              <a:buChar char="•"/>
            </a:pPr>
            <a:r>
              <a:rPr lang="en-US" dirty="0"/>
              <a:t>T</a:t>
            </a:r>
            <a:r>
              <a:rPr lang="en-US" dirty="0" smtClean="0"/>
              <a:t>he ability to to produce a change in the composition of matter</a:t>
            </a:r>
          </a:p>
          <a:p>
            <a:pPr marL="285750" indent="-285750">
              <a:buFont typeface="Arial"/>
              <a:buChar char="•"/>
            </a:pPr>
            <a:r>
              <a:rPr lang="en-US" dirty="0" smtClean="0"/>
              <a:t>Can only be observed when the substance in a sample of matter are changing into different substances- </a:t>
            </a:r>
            <a:endParaRPr lang="en-US" dirty="0"/>
          </a:p>
        </p:txBody>
      </p:sp>
      <p:sp>
        <p:nvSpPr>
          <p:cNvPr id="3" name="TextBox 2"/>
          <p:cNvSpPr txBox="1"/>
          <p:nvPr/>
        </p:nvSpPr>
        <p:spPr>
          <a:xfrm>
            <a:off x="127000" y="1572381"/>
            <a:ext cx="3985381" cy="646331"/>
          </a:xfrm>
          <a:prstGeom prst="rect">
            <a:avLst/>
          </a:prstGeom>
          <a:noFill/>
        </p:spPr>
        <p:txBody>
          <a:bodyPr wrap="square" rtlCol="0">
            <a:spAutoFit/>
          </a:bodyPr>
          <a:lstStyle/>
          <a:p>
            <a:r>
              <a:rPr lang="en-US" b="1" u="sng" dirty="0" smtClean="0"/>
              <a:t>Flammability</a:t>
            </a:r>
            <a:r>
              <a:rPr lang="en-US" dirty="0" smtClean="0"/>
              <a:t>- ability of a substance to burn in the presence of oxygen.</a:t>
            </a:r>
            <a:endParaRPr lang="en-US" dirty="0"/>
          </a:p>
        </p:txBody>
      </p:sp>
      <p:pic>
        <p:nvPicPr>
          <p:cNvPr id="5" name="Picture 4"/>
          <p:cNvPicPr>
            <a:picLocks noChangeAspect="1"/>
          </p:cNvPicPr>
          <p:nvPr/>
        </p:nvPicPr>
        <p:blipFill>
          <a:blip r:embed="rId2"/>
          <a:stretch>
            <a:fillRect/>
          </a:stretch>
        </p:blipFill>
        <p:spPr>
          <a:xfrm>
            <a:off x="0" y="2656719"/>
            <a:ext cx="3908209" cy="3874710"/>
          </a:xfrm>
          <a:prstGeom prst="rect">
            <a:avLst/>
          </a:prstGeom>
        </p:spPr>
      </p:pic>
      <p:sp>
        <p:nvSpPr>
          <p:cNvPr id="6" name="TextBox 5"/>
          <p:cNvSpPr txBox="1"/>
          <p:nvPr/>
        </p:nvSpPr>
        <p:spPr>
          <a:xfrm>
            <a:off x="5817811" y="1717524"/>
            <a:ext cx="3326190" cy="646331"/>
          </a:xfrm>
          <a:prstGeom prst="rect">
            <a:avLst/>
          </a:prstGeom>
          <a:noFill/>
        </p:spPr>
        <p:txBody>
          <a:bodyPr wrap="square" rtlCol="0">
            <a:spAutoFit/>
          </a:bodyPr>
          <a:lstStyle/>
          <a:p>
            <a:r>
              <a:rPr lang="en-US" b="1" u="sng" dirty="0" smtClean="0"/>
              <a:t>Reactivity-</a:t>
            </a:r>
            <a:r>
              <a:rPr lang="en-US" dirty="0" smtClean="0"/>
              <a:t>how easily a substance combines with other substances.</a:t>
            </a:r>
            <a:endParaRPr lang="en-US" b="1" u="sng" dirty="0"/>
          </a:p>
        </p:txBody>
      </p:sp>
      <p:pic>
        <p:nvPicPr>
          <p:cNvPr id="7" name="Picture 6"/>
          <p:cNvPicPr>
            <a:picLocks noChangeAspect="1" noChangeArrowheads="1"/>
          </p:cNvPicPr>
          <p:nvPr/>
        </p:nvPicPr>
        <p:blipFill>
          <a:blip r:embed="rId3"/>
          <a:srcRect/>
          <a:stretch>
            <a:fillRect/>
          </a:stretch>
        </p:blipFill>
        <p:spPr bwMode="auto">
          <a:xfrm>
            <a:off x="4112381" y="3144129"/>
            <a:ext cx="4951828" cy="3713871"/>
          </a:xfrm>
          <a:prstGeom prst="rect">
            <a:avLst/>
          </a:prstGeom>
          <a:noFill/>
          <a:ln w="9525">
            <a:noFill/>
            <a:miter lim="800000"/>
            <a:headEnd/>
            <a:tailEnd/>
          </a:ln>
          <a:effectLst/>
        </p:spPr>
      </p:pic>
    </p:spTree>
    <p:extLst>
      <p:ext uri="{BB962C8B-B14F-4D97-AF65-F5344CB8AC3E}">
        <p14:creationId xmlns:p14="http://schemas.microsoft.com/office/powerpoint/2010/main" xmlns="" val="2183468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525" y="483810"/>
            <a:ext cx="8321524" cy="3539431"/>
          </a:xfrm>
          <a:prstGeom prst="rect">
            <a:avLst/>
          </a:prstGeom>
          <a:noFill/>
        </p:spPr>
        <p:txBody>
          <a:bodyPr wrap="square" rtlCol="0">
            <a:spAutoFit/>
          </a:bodyPr>
          <a:lstStyle/>
          <a:p>
            <a:r>
              <a:rPr lang="en-US" sz="2800" b="1" u="sng" dirty="0" smtClean="0"/>
              <a:t>Chemical Change</a:t>
            </a:r>
          </a:p>
          <a:p>
            <a:pPr marL="457200" indent="-457200">
              <a:buFont typeface="Arial"/>
              <a:buChar char="•"/>
            </a:pPr>
            <a:r>
              <a:rPr lang="en-US" sz="2800" dirty="0" smtClean="0"/>
              <a:t>Happens when a substance reacts and forms a </a:t>
            </a:r>
            <a:r>
              <a:rPr lang="en-US" sz="2800" b="1" u="sng" dirty="0" smtClean="0"/>
              <a:t>new</a:t>
            </a:r>
            <a:r>
              <a:rPr lang="en-US" sz="2800" dirty="0" smtClean="0"/>
              <a:t> (one or more)substance..</a:t>
            </a:r>
          </a:p>
          <a:p>
            <a:pPr marL="457200" indent="-457200">
              <a:buFont typeface="Arial"/>
              <a:buChar char="•"/>
            </a:pPr>
            <a:r>
              <a:rPr lang="en-US" sz="2800" dirty="0" smtClean="0"/>
              <a:t>Evidence of a chemical change-</a:t>
            </a:r>
          </a:p>
          <a:p>
            <a:pPr marL="914400" lvl="1" indent="-457200">
              <a:buFont typeface="Arial"/>
              <a:buChar char="•"/>
            </a:pPr>
            <a:r>
              <a:rPr lang="en-US" sz="2800" dirty="0" smtClean="0"/>
              <a:t>Color change</a:t>
            </a:r>
          </a:p>
          <a:p>
            <a:pPr marL="914400" lvl="1" indent="-457200">
              <a:buFont typeface="Arial"/>
              <a:buChar char="•"/>
            </a:pPr>
            <a:r>
              <a:rPr lang="en-US" sz="2800" dirty="0" smtClean="0"/>
              <a:t>Production of a gas-bubbles</a:t>
            </a:r>
          </a:p>
          <a:p>
            <a:pPr marL="914400" lvl="1" indent="-457200">
              <a:buFont typeface="Arial"/>
              <a:buChar char="•"/>
            </a:pPr>
            <a:r>
              <a:rPr lang="en-US" sz="2800" dirty="0" smtClean="0"/>
              <a:t>Formation of a </a:t>
            </a:r>
            <a:r>
              <a:rPr lang="en-US" sz="2800" b="1" u="sng" dirty="0" smtClean="0"/>
              <a:t>Precipitate</a:t>
            </a:r>
            <a:r>
              <a:rPr lang="en-US" sz="2800" dirty="0" smtClean="0"/>
              <a:t>- solid that forms and separates from mixing of liquids.</a:t>
            </a:r>
            <a:endParaRPr lang="en-US" sz="2800" dirty="0"/>
          </a:p>
        </p:txBody>
      </p:sp>
      <p:pic>
        <p:nvPicPr>
          <p:cNvPr id="3" name="Picture 2"/>
          <p:cNvPicPr>
            <a:picLocks noChangeAspect="1"/>
          </p:cNvPicPr>
          <p:nvPr/>
        </p:nvPicPr>
        <p:blipFill>
          <a:blip r:embed="rId2"/>
          <a:stretch>
            <a:fillRect/>
          </a:stretch>
        </p:blipFill>
        <p:spPr>
          <a:xfrm>
            <a:off x="0" y="4585910"/>
            <a:ext cx="3401332" cy="2272090"/>
          </a:xfrm>
          <a:prstGeom prst="rect">
            <a:avLst/>
          </a:prstGeom>
        </p:spPr>
      </p:pic>
      <p:pic>
        <p:nvPicPr>
          <p:cNvPr id="4" name="Picture 3"/>
          <p:cNvPicPr>
            <a:picLocks noChangeAspect="1"/>
          </p:cNvPicPr>
          <p:nvPr/>
        </p:nvPicPr>
        <p:blipFill>
          <a:blip r:embed="rId3"/>
          <a:stretch>
            <a:fillRect/>
          </a:stretch>
        </p:blipFill>
        <p:spPr>
          <a:xfrm>
            <a:off x="6324746" y="3906157"/>
            <a:ext cx="2819254" cy="2951843"/>
          </a:xfrm>
          <a:prstGeom prst="rect">
            <a:avLst/>
          </a:prstGeom>
        </p:spPr>
      </p:pic>
      <p:pic>
        <p:nvPicPr>
          <p:cNvPr id="5" name="Picture 4"/>
          <p:cNvPicPr>
            <a:picLocks noChangeAspect="1"/>
          </p:cNvPicPr>
          <p:nvPr/>
        </p:nvPicPr>
        <p:blipFill>
          <a:blip r:embed="rId4"/>
          <a:stretch>
            <a:fillRect/>
          </a:stretch>
        </p:blipFill>
        <p:spPr>
          <a:xfrm>
            <a:off x="3590773" y="4023241"/>
            <a:ext cx="2492068" cy="2843709"/>
          </a:xfrm>
          <a:prstGeom prst="rect">
            <a:avLst/>
          </a:prstGeom>
        </p:spPr>
      </p:pic>
    </p:spTree>
    <p:extLst>
      <p:ext uri="{BB962C8B-B14F-4D97-AF65-F5344CB8AC3E}">
        <p14:creationId xmlns:p14="http://schemas.microsoft.com/office/powerpoint/2010/main" xmlns="" val="41623382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9618" y="276560"/>
            <a:ext cx="6362095" cy="6186310"/>
          </a:xfrm>
          <a:prstGeom prst="rect">
            <a:avLst/>
          </a:prstGeom>
        </p:spPr>
        <p:txBody>
          <a:bodyPr wrap="square">
            <a:spAutoFit/>
          </a:bodyPr>
          <a:lstStyle/>
          <a:p>
            <a:r>
              <a:rPr lang="en-US" dirty="0" smtClean="0"/>
              <a:t> </a:t>
            </a:r>
            <a:r>
              <a:rPr lang="en-US" dirty="0"/>
              <a:t>Label each process as a physical or chemical change: P or C</a:t>
            </a:r>
          </a:p>
          <a:p>
            <a:pPr lvl="0"/>
            <a:r>
              <a:rPr lang="en-US" dirty="0"/>
              <a:t>____perfume evaporating on your skin 		</a:t>
            </a:r>
          </a:p>
          <a:p>
            <a:pPr lvl="0"/>
            <a:r>
              <a:rPr lang="en-US" dirty="0"/>
              <a:t>____butter melting </a:t>
            </a:r>
          </a:p>
          <a:p>
            <a:pPr lvl="0"/>
            <a:r>
              <a:rPr lang="en-US" dirty="0"/>
              <a:t>____wood rotting </a:t>
            </a:r>
          </a:p>
          <a:p>
            <a:pPr lvl="0"/>
            <a:r>
              <a:rPr lang="en-US" dirty="0"/>
              <a:t>____charcoal heating a grill </a:t>
            </a:r>
          </a:p>
          <a:p>
            <a:pPr lvl="0"/>
            <a:r>
              <a:rPr lang="en-US" dirty="0"/>
              <a:t>____a hot glass cracking when placed in cold water </a:t>
            </a:r>
          </a:p>
          <a:p>
            <a:pPr lvl="0"/>
            <a:r>
              <a:rPr lang="en-US" dirty="0"/>
              <a:t>____melting copper metal </a:t>
            </a:r>
          </a:p>
          <a:p>
            <a:pPr lvl="0"/>
            <a:r>
              <a:rPr lang="en-US" dirty="0"/>
              <a:t>____burning sugar </a:t>
            </a:r>
          </a:p>
          <a:p>
            <a:pPr lvl="0"/>
            <a:r>
              <a:rPr lang="en-US" dirty="0"/>
              <a:t>____mixing sugar in water </a:t>
            </a:r>
          </a:p>
          <a:p>
            <a:pPr lvl="0"/>
            <a:r>
              <a:rPr lang="en-US" dirty="0"/>
              <a:t>____digesting food</a:t>
            </a:r>
          </a:p>
          <a:p>
            <a:pPr lvl="0"/>
            <a:r>
              <a:rPr lang="en-US" dirty="0"/>
              <a:t>____fogging a mirror with your breath </a:t>
            </a:r>
          </a:p>
          <a:p>
            <a:pPr lvl="0"/>
            <a:r>
              <a:rPr lang="en-US" dirty="0"/>
              <a:t>____breaking a bone </a:t>
            </a:r>
          </a:p>
          <a:p>
            <a:pPr lvl="0"/>
            <a:r>
              <a:rPr lang="en-US" dirty="0"/>
              <a:t>____mending a broken bone </a:t>
            </a:r>
          </a:p>
          <a:p>
            <a:pPr lvl="0"/>
            <a:r>
              <a:rPr lang="en-US" dirty="0"/>
              <a:t>____burning paper </a:t>
            </a:r>
          </a:p>
          <a:p>
            <a:pPr lvl="0"/>
            <a:r>
              <a:rPr lang="en-US" dirty="0"/>
              <a:t>____slicing potatoes for fries </a:t>
            </a:r>
          </a:p>
          <a:p>
            <a:pPr lvl="0"/>
            <a:r>
              <a:rPr lang="en-US" dirty="0"/>
              <a:t>____mixing sugar with coffee </a:t>
            </a:r>
          </a:p>
          <a:p>
            <a:pPr lvl="0"/>
            <a:r>
              <a:rPr lang="en-US" dirty="0"/>
              <a:t>____frying chicken </a:t>
            </a:r>
          </a:p>
          <a:p>
            <a:pPr lvl="0"/>
            <a:r>
              <a:rPr lang="en-US" dirty="0"/>
              <a:t>____a nail rusting </a:t>
            </a:r>
          </a:p>
          <a:p>
            <a:pPr lvl="0"/>
            <a:r>
              <a:rPr lang="en-US" dirty="0"/>
              <a:t>____paper ripping </a:t>
            </a:r>
          </a:p>
          <a:p>
            <a:pPr lvl="0"/>
            <a:r>
              <a:rPr lang="en-US" dirty="0"/>
              <a:t>____wood burning </a:t>
            </a:r>
          </a:p>
          <a:p>
            <a:pPr lvl="0"/>
            <a:r>
              <a:rPr lang="en-US" dirty="0"/>
              <a:t>____food molding </a:t>
            </a:r>
          </a:p>
          <a:p>
            <a:r>
              <a:rPr lang="en-US" dirty="0"/>
              <a:t>____bleaching fabric</a:t>
            </a:r>
            <a:r>
              <a:rPr lang="en-US" dirty="0" smtClean="0">
                <a:effectLst/>
              </a:rPr>
              <a:t> </a:t>
            </a:r>
            <a:endParaRPr lang="en-US" dirty="0"/>
          </a:p>
        </p:txBody>
      </p:sp>
    </p:spTree>
    <p:extLst>
      <p:ext uri="{BB962C8B-B14F-4D97-AF65-F5344CB8AC3E}">
        <p14:creationId xmlns:p14="http://schemas.microsoft.com/office/powerpoint/2010/main" xmlns="" val="3370467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8-28 at 9.02.35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5731" y="1914117"/>
            <a:ext cx="8168012" cy="4846493"/>
          </a:xfrm>
          <a:prstGeom prst="rect">
            <a:avLst/>
          </a:prstGeom>
        </p:spPr>
      </p:pic>
      <p:sp>
        <p:nvSpPr>
          <p:cNvPr id="3" name="TextBox 2"/>
          <p:cNvSpPr txBox="1"/>
          <p:nvPr/>
        </p:nvSpPr>
        <p:spPr>
          <a:xfrm>
            <a:off x="141106" y="159790"/>
            <a:ext cx="8840177" cy="2031325"/>
          </a:xfrm>
          <a:prstGeom prst="rect">
            <a:avLst/>
          </a:prstGeom>
          <a:noFill/>
        </p:spPr>
        <p:txBody>
          <a:bodyPr wrap="none" rtlCol="0">
            <a:spAutoFit/>
          </a:bodyPr>
          <a:lstStyle/>
          <a:p>
            <a:pPr marL="285750" indent="-285750">
              <a:buFont typeface="Arial"/>
              <a:buChar char="•"/>
            </a:pPr>
            <a:r>
              <a:rPr lang="en-US" dirty="0" smtClean="0"/>
              <a:t>Elements- Elements are substances that can not be broken down into smaller substances.</a:t>
            </a:r>
          </a:p>
          <a:p>
            <a:pPr marL="285750" indent="-285750">
              <a:buFont typeface="Arial"/>
              <a:buChar char="•"/>
            </a:pPr>
            <a:r>
              <a:rPr lang="en-US" dirty="0" smtClean="0"/>
              <a:t>Atoms-are the smallest pieces of the element.</a:t>
            </a:r>
          </a:p>
          <a:p>
            <a:pPr marL="285750" indent="-285750">
              <a:buFont typeface="Arial"/>
              <a:buChar char="•"/>
            </a:pPr>
            <a:r>
              <a:rPr lang="en-US" dirty="0" smtClean="0"/>
              <a:t>Elements are organized on the periodic table. p132-133</a:t>
            </a:r>
          </a:p>
          <a:p>
            <a:pPr marL="285750" indent="-285750">
              <a:buFont typeface="Arial"/>
              <a:buChar char="•"/>
            </a:pPr>
            <a:endParaRPr lang="en-US" dirty="0" smtClean="0"/>
          </a:p>
          <a:p>
            <a:pPr marL="285750" indent="-285750">
              <a:buFont typeface="Arial"/>
              <a:buChar char="•"/>
            </a:pPr>
            <a:r>
              <a:rPr lang="en-US" dirty="0" smtClean="0"/>
              <a:t>Elements are given a 1 or 2 letter symbol that is used to abbreviate its name.</a:t>
            </a:r>
          </a:p>
          <a:p>
            <a:r>
              <a:rPr lang="en-US" dirty="0" smtClean="0"/>
              <a:t>*rules for writing element symbols- 1</a:t>
            </a:r>
            <a:r>
              <a:rPr lang="en-US" baseline="30000" dirty="0" smtClean="0"/>
              <a:t>st</a:t>
            </a:r>
            <a:r>
              <a:rPr lang="en-US" dirty="0" smtClean="0"/>
              <a:t> letter is always CAPITALIZED. 2</a:t>
            </a:r>
            <a:r>
              <a:rPr lang="en-US" baseline="30000" dirty="0" smtClean="0"/>
              <a:t>nd</a:t>
            </a:r>
            <a:r>
              <a:rPr lang="en-US" dirty="0" smtClean="0"/>
              <a:t> letter is lower case.</a:t>
            </a:r>
          </a:p>
          <a:p>
            <a:endParaRPr lang="en-US" dirty="0"/>
          </a:p>
        </p:txBody>
      </p:sp>
    </p:spTree>
    <p:extLst>
      <p:ext uri="{BB962C8B-B14F-4D97-AF65-F5344CB8AC3E}">
        <p14:creationId xmlns:p14="http://schemas.microsoft.com/office/powerpoint/2010/main" xmlns="" val="3519953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343"/>
            <a:ext cx="8113628" cy="6740308"/>
          </a:xfrm>
          <a:prstGeom prst="rect">
            <a:avLst/>
          </a:prstGeom>
        </p:spPr>
        <p:txBody>
          <a:bodyPr wrap="square">
            <a:spAutoFit/>
          </a:bodyPr>
          <a:lstStyle/>
          <a:p>
            <a:r>
              <a:rPr lang="en-US" dirty="0" smtClean="0"/>
              <a:t>Elements </a:t>
            </a:r>
            <a:r>
              <a:rPr lang="en-US" dirty="0"/>
              <a:t>and Symbol Worksheet</a:t>
            </a:r>
          </a:p>
          <a:p>
            <a:r>
              <a:rPr lang="en-US" dirty="0"/>
              <a:t> </a:t>
            </a:r>
          </a:p>
          <a:p>
            <a:pPr lvl="0"/>
            <a:r>
              <a:rPr lang="en-US" dirty="0"/>
              <a:t>Al </a:t>
            </a:r>
            <a:r>
              <a:rPr lang="en-US" dirty="0" smtClean="0"/>
              <a:t>	____________</a:t>
            </a:r>
            <a:endParaRPr lang="en-US" dirty="0"/>
          </a:p>
          <a:p>
            <a:pPr lvl="0"/>
            <a:r>
              <a:rPr lang="en-US" dirty="0" smtClean="0"/>
              <a:t>Li	____________</a:t>
            </a:r>
            <a:endParaRPr lang="en-US" dirty="0"/>
          </a:p>
          <a:p>
            <a:pPr lvl="0"/>
            <a:r>
              <a:rPr lang="en-US" dirty="0" smtClean="0"/>
              <a:t>Na	____________</a:t>
            </a:r>
            <a:endParaRPr lang="en-US" dirty="0"/>
          </a:p>
          <a:p>
            <a:pPr lvl="0"/>
            <a:r>
              <a:rPr lang="en-US" dirty="0" smtClean="0"/>
              <a:t>S	____________</a:t>
            </a:r>
            <a:endParaRPr lang="en-US" dirty="0"/>
          </a:p>
          <a:p>
            <a:pPr lvl="0"/>
            <a:r>
              <a:rPr lang="en-US" dirty="0" smtClean="0"/>
              <a:t>I	_____________</a:t>
            </a:r>
            <a:endParaRPr lang="en-US" dirty="0"/>
          </a:p>
          <a:p>
            <a:pPr lvl="0"/>
            <a:r>
              <a:rPr lang="en-US" dirty="0" smtClean="0"/>
              <a:t>V	____________</a:t>
            </a:r>
            <a:endParaRPr lang="en-US" dirty="0"/>
          </a:p>
          <a:p>
            <a:pPr lvl="0"/>
            <a:r>
              <a:rPr lang="en-US" dirty="0" smtClean="0"/>
              <a:t>Ni	_____________</a:t>
            </a:r>
            <a:endParaRPr lang="en-US" dirty="0"/>
          </a:p>
          <a:p>
            <a:pPr lvl="0"/>
            <a:r>
              <a:rPr lang="en-US" dirty="0" smtClean="0"/>
              <a:t>B	____________</a:t>
            </a:r>
            <a:endParaRPr lang="en-US" dirty="0"/>
          </a:p>
          <a:p>
            <a:pPr lvl="0"/>
            <a:r>
              <a:rPr lang="en-US" dirty="0" err="1" smtClean="0"/>
              <a:t>Ar</a:t>
            </a:r>
            <a:r>
              <a:rPr lang="en-US" dirty="0" smtClean="0"/>
              <a:t>	____________</a:t>
            </a:r>
            <a:endParaRPr lang="en-US" dirty="0"/>
          </a:p>
          <a:p>
            <a:pPr lvl="0"/>
            <a:r>
              <a:rPr lang="en-US" dirty="0" smtClean="0"/>
              <a:t>P	____________</a:t>
            </a:r>
            <a:endParaRPr lang="en-US" dirty="0"/>
          </a:p>
          <a:p>
            <a:r>
              <a:rPr lang="en-US" dirty="0"/>
              <a:t> </a:t>
            </a:r>
          </a:p>
          <a:p>
            <a:r>
              <a:rPr lang="en-US" dirty="0"/>
              <a:t> </a:t>
            </a:r>
          </a:p>
          <a:p>
            <a:pPr lvl="0"/>
            <a:r>
              <a:rPr lang="en-US" dirty="0" smtClean="0"/>
              <a:t>Gold			___________</a:t>
            </a:r>
            <a:endParaRPr lang="en-US" dirty="0"/>
          </a:p>
          <a:p>
            <a:pPr lvl="0"/>
            <a:r>
              <a:rPr lang="en-US" dirty="0" smtClean="0"/>
              <a:t>Mercury		___________</a:t>
            </a:r>
            <a:endParaRPr lang="en-US" dirty="0"/>
          </a:p>
          <a:p>
            <a:pPr lvl="0"/>
            <a:r>
              <a:rPr lang="en-US" dirty="0" smtClean="0"/>
              <a:t>Silver		___________</a:t>
            </a:r>
            <a:endParaRPr lang="en-US" dirty="0"/>
          </a:p>
          <a:p>
            <a:pPr lvl="0"/>
            <a:r>
              <a:rPr lang="en-US" dirty="0" smtClean="0"/>
              <a:t>Platinum		___________</a:t>
            </a:r>
            <a:endParaRPr lang="en-US" dirty="0"/>
          </a:p>
          <a:p>
            <a:pPr lvl="0"/>
            <a:r>
              <a:rPr lang="en-US" dirty="0" smtClean="0"/>
              <a:t>Zinc			___________</a:t>
            </a:r>
            <a:endParaRPr lang="en-US" dirty="0"/>
          </a:p>
          <a:p>
            <a:pPr lvl="0"/>
            <a:r>
              <a:rPr lang="en-US" dirty="0" smtClean="0"/>
              <a:t>Iron			___________</a:t>
            </a:r>
            <a:endParaRPr lang="en-US" dirty="0"/>
          </a:p>
          <a:p>
            <a:pPr lvl="0"/>
            <a:r>
              <a:rPr lang="en-US" dirty="0" smtClean="0"/>
              <a:t>Calcium		___________</a:t>
            </a:r>
            <a:endParaRPr lang="en-US" dirty="0"/>
          </a:p>
          <a:p>
            <a:pPr lvl="0"/>
            <a:r>
              <a:rPr lang="en-US" dirty="0" smtClean="0"/>
              <a:t>Potassium	___________</a:t>
            </a:r>
            <a:endParaRPr lang="en-US" dirty="0"/>
          </a:p>
          <a:p>
            <a:pPr lvl="0"/>
            <a:r>
              <a:rPr lang="en-US" dirty="0" smtClean="0"/>
              <a:t>Helium		___________</a:t>
            </a:r>
            <a:endParaRPr lang="en-US" dirty="0"/>
          </a:p>
          <a:p>
            <a:pPr lvl="0"/>
            <a:r>
              <a:rPr lang="en-US" dirty="0" smtClean="0"/>
              <a:t>Hydrogen		___________</a:t>
            </a:r>
            <a:endParaRPr lang="en-US" dirty="0"/>
          </a:p>
        </p:txBody>
      </p:sp>
    </p:spTree>
    <p:extLst>
      <p:ext uri="{BB962C8B-B14F-4D97-AF65-F5344CB8AC3E}">
        <p14:creationId xmlns:p14="http://schemas.microsoft.com/office/powerpoint/2010/main" xmlns="" val="288436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39" y="235165"/>
            <a:ext cx="8297361" cy="2308324"/>
          </a:xfrm>
          <a:prstGeom prst="rect">
            <a:avLst/>
          </a:prstGeom>
          <a:noFill/>
        </p:spPr>
        <p:txBody>
          <a:bodyPr wrap="square" rtlCol="0">
            <a:spAutoFit/>
          </a:bodyPr>
          <a:lstStyle/>
          <a:p>
            <a:r>
              <a:rPr lang="en-US" b="1" u="sng" dirty="0" smtClean="0">
                <a:solidFill>
                  <a:srgbClr val="FF0000"/>
                </a:solidFill>
              </a:rPr>
              <a:t>Compounds</a:t>
            </a:r>
            <a:r>
              <a:rPr lang="en-US" dirty="0" smtClean="0"/>
              <a:t>-a substance that is made of 2 or more atoms in a specific ratio.</a:t>
            </a:r>
          </a:p>
          <a:p>
            <a:r>
              <a:rPr lang="en-US" dirty="0" smtClean="0"/>
              <a:t>The ratio of the compound is called it </a:t>
            </a:r>
            <a:r>
              <a:rPr lang="en-US" b="1" u="sng" dirty="0" smtClean="0">
                <a:solidFill>
                  <a:srgbClr val="FF0000"/>
                </a:solidFill>
              </a:rPr>
              <a:t>formula</a:t>
            </a:r>
          </a:p>
          <a:p>
            <a:r>
              <a:rPr lang="en-US" b="1" u="sng" dirty="0" smtClean="0">
                <a:solidFill>
                  <a:srgbClr val="FF0000"/>
                </a:solidFill>
              </a:rPr>
              <a:t>Subscript-</a:t>
            </a:r>
            <a:r>
              <a:rPr lang="en-US" b="1" u="sng" dirty="0" smtClean="0"/>
              <a:t> </a:t>
            </a:r>
            <a:r>
              <a:rPr lang="en-US" dirty="0" smtClean="0"/>
              <a:t>the number located after the symbol that indicates the number of that particular atom. If the element symbol has no subscript behind it, it is understood to mean that there  is 1 of that atom. Ex: H</a:t>
            </a:r>
            <a:r>
              <a:rPr lang="en-US" baseline="-25000" dirty="0" smtClean="0"/>
              <a:t>2</a:t>
            </a:r>
            <a:r>
              <a:rPr lang="en-US" dirty="0" smtClean="0"/>
              <a:t>O= 2 hydrogen &amp; 1 oxygen </a:t>
            </a:r>
            <a:endParaRPr lang="en-US" b="1" u="sng" dirty="0" smtClean="0">
              <a:solidFill>
                <a:srgbClr val="FF0000"/>
              </a:solidFill>
            </a:endParaRPr>
          </a:p>
          <a:p>
            <a:r>
              <a:rPr lang="en-US" dirty="0" smtClean="0"/>
              <a:t>The smallest unit of a compound is called a </a:t>
            </a:r>
            <a:r>
              <a:rPr lang="en-US" b="1" u="sng" dirty="0" smtClean="0">
                <a:solidFill>
                  <a:srgbClr val="FF0000"/>
                </a:solidFill>
              </a:rPr>
              <a:t>molecule</a:t>
            </a:r>
          </a:p>
          <a:p>
            <a:r>
              <a:rPr lang="en-US" b="1" u="sng" dirty="0" smtClean="0">
                <a:solidFill>
                  <a:srgbClr val="FF0000"/>
                </a:solidFill>
              </a:rPr>
              <a:t>Ratios</a:t>
            </a:r>
            <a:r>
              <a:rPr lang="en-US" dirty="0" smtClean="0"/>
              <a:t>- a mathematical relationship between 2 or more things. They are written as an expression. A:B  or A:B:C……..</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853319452"/>
              </p:ext>
            </p:extLst>
          </p:nvPr>
        </p:nvGraphicFramePr>
        <p:xfrm>
          <a:off x="1269277" y="4207842"/>
          <a:ext cx="6096000" cy="17526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Name</a:t>
                      </a:r>
                      <a:endParaRPr lang="en-US" dirty="0"/>
                    </a:p>
                  </a:txBody>
                  <a:tcPr/>
                </a:tc>
                <a:tc>
                  <a:txBody>
                    <a:bodyPr/>
                    <a:lstStyle/>
                    <a:p>
                      <a:r>
                        <a:rPr lang="en-US" dirty="0" smtClean="0"/>
                        <a:t>Formula</a:t>
                      </a:r>
                      <a:endParaRPr lang="en-US" dirty="0"/>
                    </a:p>
                  </a:txBody>
                  <a:tcPr/>
                </a:tc>
                <a:tc>
                  <a:txBody>
                    <a:bodyPr/>
                    <a:lstStyle/>
                    <a:p>
                      <a:r>
                        <a:rPr lang="en-US" dirty="0" smtClean="0"/>
                        <a:t>Ratio</a:t>
                      </a:r>
                      <a:endParaRPr lang="en-US" dirty="0"/>
                    </a:p>
                  </a:txBody>
                  <a:tcPr/>
                </a:tc>
              </a:tr>
              <a:tr h="370840">
                <a:tc>
                  <a:txBody>
                    <a:bodyPr/>
                    <a:lstStyle/>
                    <a:p>
                      <a:r>
                        <a:rPr lang="en-US" dirty="0" smtClean="0"/>
                        <a:t>Water</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t>
                      </a:r>
                      <a:r>
                        <a:rPr lang="en-US" baseline="-25000" dirty="0" smtClean="0"/>
                        <a:t>2</a:t>
                      </a:r>
                      <a:r>
                        <a:rPr lang="en-US" dirty="0" smtClean="0"/>
                        <a:t>O</a:t>
                      </a:r>
                    </a:p>
                    <a:p>
                      <a:endParaRPr lang="en-US" dirty="0"/>
                    </a:p>
                  </a:txBody>
                  <a:tcPr/>
                </a:tc>
                <a:tc>
                  <a:txBody>
                    <a:bodyPr/>
                    <a:lstStyle/>
                    <a:p>
                      <a:r>
                        <a:rPr lang="en-US" dirty="0" smtClean="0"/>
                        <a:t>2:1</a:t>
                      </a:r>
                      <a:endParaRPr lang="en-US" dirty="0"/>
                    </a:p>
                  </a:txBody>
                  <a:tcPr/>
                </a:tc>
              </a:tr>
              <a:tr h="370840">
                <a:tc>
                  <a:txBody>
                    <a:bodyPr/>
                    <a:lstStyle/>
                    <a:p>
                      <a:r>
                        <a:rPr lang="en-US" dirty="0" smtClean="0"/>
                        <a:t>Carbon dioxide</a:t>
                      </a:r>
                      <a:endParaRPr lang="en-US" dirty="0"/>
                    </a:p>
                  </a:txBody>
                  <a:tcPr/>
                </a:tc>
                <a:tc>
                  <a:txBody>
                    <a:bodyPr/>
                    <a:lstStyle/>
                    <a:p>
                      <a:r>
                        <a:rPr lang="en-US" dirty="0" smtClean="0"/>
                        <a:t>CO</a:t>
                      </a:r>
                      <a:r>
                        <a:rPr lang="en-US" baseline="-25000" dirty="0" smtClean="0"/>
                        <a:t>2</a:t>
                      </a:r>
                      <a:endParaRPr lang="en-US" dirty="0"/>
                    </a:p>
                  </a:txBody>
                  <a:tcPr/>
                </a:tc>
                <a:tc>
                  <a:txBody>
                    <a:bodyPr/>
                    <a:lstStyle/>
                    <a:p>
                      <a:r>
                        <a:rPr lang="en-US" dirty="0" smtClean="0"/>
                        <a:t>1:2</a:t>
                      </a:r>
                      <a:endParaRPr lang="en-US" dirty="0"/>
                    </a:p>
                  </a:txBody>
                  <a:tcPr/>
                </a:tc>
              </a:tr>
              <a:tr h="370840">
                <a:tc>
                  <a:txBody>
                    <a:bodyPr/>
                    <a:lstStyle/>
                    <a:p>
                      <a:r>
                        <a:rPr lang="en-US" dirty="0" smtClean="0"/>
                        <a:t>Glucose</a:t>
                      </a:r>
                      <a:endParaRPr lang="en-US" dirty="0"/>
                    </a:p>
                  </a:txBody>
                  <a:tcPr/>
                </a:tc>
                <a:tc>
                  <a:txBody>
                    <a:bodyPr/>
                    <a:lstStyle/>
                    <a:p>
                      <a:r>
                        <a:rPr lang="en-US" dirty="0" smtClean="0"/>
                        <a:t>C</a:t>
                      </a:r>
                      <a:r>
                        <a:rPr lang="en-US" baseline="-25000" dirty="0" smtClean="0"/>
                        <a:t>6</a:t>
                      </a:r>
                      <a:r>
                        <a:rPr lang="en-US" baseline="0" dirty="0" smtClean="0"/>
                        <a:t>H</a:t>
                      </a:r>
                      <a:r>
                        <a:rPr lang="en-US" baseline="-25000" dirty="0" smtClean="0"/>
                        <a:t>12</a:t>
                      </a:r>
                      <a:r>
                        <a:rPr lang="en-US" baseline="0" dirty="0" smtClean="0"/>
                        <a:t>O</a:t>
                      </a:r>
                      <a:r>
                        <a:rPr lang="en-US" baseline="-25000" dirty="0" smtClean="0"/>
                        <a:t>6</a:t>
                      </a:r>
                      <a:endParaRPr lang="en-US" dirty="0"/>
                    </a:p>
                  </a:txBody>
                  <a:tcPr/>
                </a:tc>
                <a:tc>
                  <a:txBody>
                    <a:bodyPr/>
                    <a:lstStyle/>
                    <a:p>
                      <a:r>
                        <a:rPr lang="en-US" dirty="0" smtClean="0"/>
                        <a:t>6:12:6</a:t>
                      </a:r>
                      <a:endParaRPr lang="en-US" dirty="0"/>
                    </a:p>
                  </a:txBody>
                  <a:tcPr/>
                </a:tc>
              </a:tr>
            </a:tbl>
          </a:graphicData>
        </a:graphic>
      </p:graphicFrame>
      <p:sp>
        <p:nvSpPr>
          <p:cNvPr id="6" name="TextBox 5"/>
          <p:cNvSpPr txBox="1"/>
          <p:nvPr/>
        </p:nvSpPr>
        <p:spPr>
          <a:xfrm>
            <a:off x="2034286" y="6175717"/>
            <a:ext cx="4380451" cy="369332"/>
          </a:xfrm>
          <a:prstGeom prst="rect">
            <a:avLst/>
          </a:prstGeom>
          <a:noFill/>
        </p:spPr>
        <p:txBody>
          <a:bodyPr wrap="none" rtlCol="0">
            <a:spAutoFit/>
          </a:bodyPr>
          <a:lstStyle/>
          <a:p>
            <a:r>
              <a:rPr lang="en-US" dirty="0" smtClean="0"/>
              <a:t>What is the ratio of boys to girls in this class?</a:t>
            </a:r>
            <a:endParaRPr lang="en-US" dirty="0"/>
          </a:p>
        </p:txBody>
      </p:sp>
    </p:spTree>
    <p:extLst>
      <p:ext uri="{BB962C8B-B14F-4D97-AF65-F5344CB8AC3E}">
        <p14:creationId xmlns:p14="http://schemas.microsoft.com/office/powerpoint/2010/main" xmlns="" val="4268652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655032" cy="6581287"/>
          </a:xfrm>
          <a:prstGeom prst="rect">
            <a:avLst/>
          </a:prstGeom>
        </p:spPr>
        <p:txBody>
          <a:bodyPr wrap="square">
            <a:spAutoFit/>
          </a:bodyPr>
          <a:lstStyle/>
          <a:p>
            <a:r>
              <a:rPr lang="en-US" dirty="0" smtClean="0"/>
              <a:t>						Find </a:t>
            </a:r>
            <a:r>
              <a:rPr lang="en-US" dirty="0"/>
              <a:t>the ratio the ratio for each.</a:t>
            </a:r>
          </a:p>
          <a:p>
            <a:r>
              <a:rPr lang="en-US" sz="1400" dirty="0"/>
              <a:t> </a:t>
            </a:r>
            <a:r>
              <a:rPr lang="en-US" sz="1400" dirty="0" smtClean="0"/>
              <a:t>H</a:t>
            </a:r>
            <a:r>
              <a:rPr lang="en-US" sz="1400" baseline="-25000" dirty="0" smtClean="0"/>
              <a:t>2</a:t>
            </a:r>
            <a:r>
              <a:rPr lang="en-US" sz="1400" dirty="0" smtClean="0"/>
              <a:t>O</a:t>
            </a:r>
            <a:r>
              <a:rPr lang="en-US" sz="1400" dirty="0"/>
              <a:t>			_________</a:t>
            </a:r>
          </a:p>
          <a:p>
            <a:pPr lvl="0">
              <a:lnSpc>
                <a:spcPct val="200000"/>
              </a:lnSpc>
            </a:pPr>
            <a:r>
              <a:rPr lang="en-US" sz="1400" dirty="0"/>
              <a:t>H</a:t>
            </a:r>
            <a:r>
              <a:rPr lang="en-US" sz="1400" baseline="-25000" dirty="0"/>
              <a:t>2</a:t>
            </a:r>
            <a:r>
              <a:rPr lang="en-US" sz="1400" dirty="0"/>
              <a:t> O </a:t>
            </a:r>
            <a:r>
              <a:rPr lang="en-US" sz="1400" baseline="-25000" dirty="0"/>
              <a:t>2</a:t>
            </a:r>
            <a:r>
              <a:rPr lang="en-US" sz="1400" dirty="0"/>
              <a:t>		</a:t>
            </a:r>
            <a:r>
              <a:rPr lang="en-US" sz="1400" dirty="0" smtClean="0"/>
              <a:t>             _________</a:t>
            </a:r>
            <a:endParaRPr lang="en-US" sz="1400" dirty="0"/>
          </a:p>
          <a:p>
            <a:pPr lvl="0">
              <a:lnSpc>
                <a:spcPct val="200000"/>
              </a:lnSpc>
            </a:pPr>
            <a:r>
              <a:rPr lang="en-US" sz="1400" dirty="0"/>
              <a:t>CO</a:t>
            </a:r>
            <a:r>
              <a:rPr lang="en-US" sz="1400" baseline="-25000" dirty="0"/>
              <a:t>2		</a:t>
            </a:r>
            <a:r>
              <a:rPr lang="en-US" sz="1400" dirty="0"/>
              <a:t>	</a:t>
            </a:r>
            <a:r>
              <a:rPr lang="en-US" sz="1400" dirty="0" smtClean="0"/>
              <a:t> 	_________</a:t>
            </a:r>
            <a:endParaRPr lang="en-US" sz="1400" dirty="0"/>
          </a:p>
          <a:p>
            <a:pPr lvl="0">
              <a:lnSpc>
                <a:spcPct val="200000"/>
              </a:lnSpc>
            </a:pPr>
            <a:r>
              <a:rPr lang="en-US" sz="1400" dirty="0"/>
              <a:t>CO			_________</a:t>
            </a:r>
          </a:p>
          <a:p>
            <a:pPr lvl="0">
              <a:lnSpc>
                <a:spcPct val="200000"/>
              </a:lnSpc>
            </a:pPr>
            <a:r>
              <a:rPr lang="en-US" sz="1400" dirty="0"/>
              <a:t>NH</a:t>
            </a:r>
            <a:r>
              <a:rPr lang="en-US" sz="1400" baseline="-25000" dirty="0"/>
              <a:t>4</a:t>
            </a:r>
            <a:r>
              <a:rPr lang="en-US" sz="1400" dirty="0"/>
              <a:t>			_________</a:t>
            </a:r>
          </a:p>
          <a:p>
            <a:pPr lvl="0">
              <a:lnSpc>
                <a:spcPct val="200000"/>
              </a:lnSpc>
            </a:pPr>
            <a:r>
              <a:rPr lang="en-US" sz="1400" dirty="0"/>
              <a:t>Al</a:t>
            </a:r>
            <a:r>
              <a:rPr lang="en-US" sz="1400" baseline="-25000" dirty="0"/>
              <a:t>2</a:t>
            </a:r>
            <a:r>
              <a:rPr lang="en-US" sz="1400" dirty="0"/>
              <a:t>O</a:t>
            </a:r>
            <a:r>
              <a:rPr lang="en-US" sz="1400" baseline="-25000" dirty="0"/>
              <a:t>3</a:t>
            </a:r>
            <a:r>
              <a:rPr lang="en-US" sz="1400" dirty="0"/>
              <a:t>			</a:t>
            </a:r>
            <a:r>
              <a:rPr lang="en-US" sz="1400" dirty="0" smtClean="0"/>
              <a:t>_________</a:t>
            </a:r>
            <a:endParaRPr lang="en-US" sz="1400" dirty="0"/>
          </a:p>
          <a:p>
            <a:pPr lvl="0">
              <a:lnSpc>
                <a:spcPct val="200000"/>
              </a:lnSpc>
            </a:pPr>
            <a:r>
              <a:rPr lang="en-US" sz="1400" dirty="0" err="1"/>
              <a:t>NaCl</a:t>
            </a:r>
            <a:r>
              <a:rPr lang="en-US" sz="1400" dirty="0"/>
              <a:t>			_________</a:t>
            </a:r>
          </a:p>
          <a:p>
            <a:pPr lvl="0">
              <a:lnSpc>
                <a:spcPct val="200000"/>
              </a:lnSpc>
            </a:pPr>
            <a:r>
              <a:rPr lang="en-US" sz="1400" dirty="0"/>
              <a:t>N</a:t>
            </a:r>
            <a:r>
              <a:rPr lang="en-US" sz="1400" baseline="-25000" dirty="0"/>
              <a:t>2</a:t>
            </a:r>
            <a:r>
              <a:rPr lang="en-US" sz="1400" dirty="0"/>
              <a:t>O			_________</a:t>
            </a:r>
          </a:p>
          <a:p>
            <a:pPr lvl="0">
              <a:lnSpc>
                <a:spcPct val="200000"/>
              </a:lnSpc>
            </a:pPr>
            <a:r>
              <a:rPr lang="en-US" sz="1400" dirty="0"/>
              <a:t>Fe </a:t>
            </a:r>
            <a:r>
              <a:rPr lang="en-US" sz="1400" baseline="-25000" dirty="0"/>
              <a:t>2</a:t>
            </a:r>
            <a:r>
              <a:rPr lang="en-US" sz="1400" dirty="0"/>
              <a:t>O</a:t>
            </a:r>
            <a:r>
              <a:rPr lang="en-US" sz="1400" baseline="-25000" dirty="0"/>
              <a:t>3</a:t>
            </a:r>
            <a:r>
              <a:rPr lang="en-US" sz="1400" dirty="0"/>
              <a:t>		</a:t>
            </a:r>
            <a:r>
              <a:rPr lang="en-US" sz="1400" dirty="0" smtClean="0"/>
              <a:t>	_________</a:t>
            </a:r>
            <a:endParaRPr lang="en-US" sz="1400" dirty="0"/>
          </a:p>
          <a:p>
            <a:pPr lvl="0">
              <a:lnSpc>
                <a:spcPct val="200000"/>
              </a:lnSpc>
            </a:pPr>
            <a:r>
              <a:rPr lang="en-US" sz="1400" dirty="0"/>
              <a:t>CCl</a:t>
            </a:r>
            <a:r>
              <a:rPr lang="en-US" sz="1400" baseline="-25000" dirty="0"/>
              <a:t>4	</a:t>
            </a:r>
            <a:r>
              <a:rPr lang="en-US" sz="1400" dirty="0"/>
              <a:t>	</a:t>
            </a:r>
            <a:r>
              <a:rPr lang="en-US" sz="1400" dirty="0" smtClean="0"/>
              <a:t>		___________</a:t>
            </a:r>
            <a:endParaRPr lang="en-US" sz="1400" dirty="0"/>
          </a:p>
          <a:p>
            <a:pPr lvl="0">
              <a:lnSpc>
                <a:spcPct val="200000"/>
              </a:lnSpc>
            </a:pPr>
            <a:r>
              <a:rPr lang="en-US" sz="1400" dirty="0"/>
              <a:t>SO</a:t>
            </a:r>
            <a:r>
              <a:rPr lang="en-US" sz="1400" baseline="-25000" dirty="0"/>
              <a:t>4</a:t>
            </a:r>
            <a:r>
              <a:rPr lang="en-US" sz="1400" dirty="0"/>
              <a:t>		</a:t>
            </a:r>
            <a:r>
              <a:rPr lang="en-US" sz="1400" dirty="0" smtClean="0"/>
              <a:t>	___________</a:t>
            </a:r>
            <a:endParaRPr lang="en-US" sz="1400" dirty="0"/>
          </a:p>
          <a:p>
            <a:pPr lvl="0">
              <a:lnSpc>
                <a:spcPct val="200000"/>
              </a:lnSpc>
            </a:pPr>
            <a:r>
              <a:rPr lang="en-US" sz="1400" dirty="0"/>
              <a:t>C</a:t>
            </a:r>
            <a:r>
              <a:rPr lang="en-US" sz="1400" baseline="-25000" dirty="0"/>
              <a:t>12</a:t>
            </a:r>
            <a:r>
              <a:rPr lang="en-US" sz="1400" dirty="0"/>
              <a:t>H</a:t>
            </a:r>
            <a:r>
              <a:rPr lang="en-US" sz="1400" baseline="-25000" dirty="0"/>
              <a:t>24</a:t>
            </a:r>
            <a:r>
              <a:rPr lang="en-US" sz="1400" dirty="0"/>
              <a:t>O</a:t>
            </a:r>
            <a:r>
              <a:rPr lang="en-US" sz="1400" baseline="-25000" dirty="0"/>
              <a:t>12</a:t>
            </a:r>
            <a:r>
              <a:rPr lang="en-US" sz="1400" dirty="0"/>
              <a:t>	</a:t>
            </a:r>
            <a:r>
              <a:rPr lang="en-US" sz="1400" dirty="0" smtClean="0"/>
              <a:t>	___________</a:t>
            </a:r>
            <a:endParaRPr lang="en-US" sz="1400" dirty="0"/>
          </a:p>
          <a:p>
            <a:pPr lvl="0">
              <a:lnSpc>
                <a:spcPct val="200000"/>
              </a:lnSpc>
            </a:pPr>
            <a:r>
              <a:rPr lang="en-US" sz="1400" dirty="0"/>
              <a:t>C</a:t>
            </a:r>
            <a:r>
              <a:rPr lang="en-US" sz="1400" baseline="-25000" dirty="0"/>
              <a:t>5</a:t>
            </a:r>
            <a:r>
              <a:rPr lang="en-US" sz="1400" dirty="0"/>
              <a:t>H</a:t>
            </a:r>
            <a:r>
              <a:rPr lang="en-US" sz="1400" baseline="-25000" dirty="0"/>
              <a:t>10</a:t>
            </a:r>
            <a:r>
              <a:rPr lang="en-US" sz="1400" dirty="0"/>
              <a:t>O</a:t>
            </a:r>
            <a:r>
              <a:rPr lang="en-US" sz="1400" baseline="-25000" dirty="0"/>
              <a:t>4</a:t>
            </a:r>
            <a:r>
              <a:rPr lang="en-US" sz="1400" dirty="0"/>
              <a:t>	</a:t>
            </a:r>
            <a:r>
              <a:rPr lang="en-US" sz="1400" dirty="0" smtClean="0"/>
              <a:t>	___________</a:t>
            </a:r>
            <a:endParaRPr lang="en-US" sz="1400" dirty="0"/>
          </a:p>
          <a:p>
            <a:pPr lvl="0">
              <a:lnSpc>
                <a:spcPct val="200000"/>
              </a:lnSpc>
            </a:pPr>
            <a:r>
              <a:rPr lang="en-US" sz="1400" dirty="0"/>
              <a:t>NO</a:t>
            </a:r>
            <a:r>
              <a:rPr lang="en-US" sz="1400" baseline="-25000" dirty="0"/>
              <a:t>3</a:t>
            </a:r>
            <a:r>
              <a:rPr lang="en-US" sz="1400" dirty="0"/>
              <a:t>		</a:t>
            </a:r>
            <a:r>
              <a:rPr lang="en-US" sz="1400" dirty="0" smtClean="0"/>
              <a:t>	___________</a:t>
            </a:r>
            <a:endParaRPr lang="en-US" sz="1400" dirty="0"/>
          </a:p>
          <a:p>
            <a:pPr lvl="0">
              <a:lnSpc>
                <a:spcPct val="200000"/>
              </a:lnSpc>
            </a:pPr>
            <a:r>
              <a:rPr lang="en-US" sz="1400" dirty="0"/>
              <a:t>C</a:t>
            </a:r>
            <a:r>
              <a:rPr lang="en-US" sz="1400" baseline="-25000" dirty="0"/>
              <a:t>3</a:t>
            </a:r>
            <a:r>
              <a:rPr lang="en-US" sz="1400" dirty="0"/>
              <a:t>H</a:t>
            </a:r>
            <a:r>
              <a:rPr lang="en-US" sz="1400" baseline="-25000" dirty="0"/>
              <a:t>8</a:t>
            </a:r>
            <a:r>
              <a:rPr lang="en-US" sz="1400" dirty="0"/>
              <a:t>		</a:t>
            </a:r>
            <a:r>
              <a:rPr lang="en-US" sz="1400" dirty="0" smtClean="0"/>
              <a:t>	___________</a:t>
            </a:r>
            <a:endParaRPr lang="en-US" sz="1400" dirty="0"/>
          </a:p>
        </p:txBody>
      </p:sp>
      <p:sp>
        <p:nvSpPr>
          <p:cNvPr id="3" name="TextBox 2"/>
          <p:cNvSpPr txBox="1"/>
          <p:nvPr/>
        </p:nvSpPr>
        <p:spPr>
          <a:xfrm>
            <a:off x="5261561" y="2445716"/>
            <a:ext cx="3749391" cy="646331"/>
          </a:xfrm>
          <a:prstGeom prst="rect">
            <a:avLst/>
          </a:prstGeom>
          <a:noFill/>
        </p:spPr>
        <p:txBody>
          <a:bodyPr wrap="square" rtlCol="0">
            <a:spAutoFit/>
          </a:bodyPr>
          <a:lstStyle/>
          <a:p>
            <a:r>
              <a:rPr lang="en-US" dirty="0" smtClean="0"/>
              <a:t>Watch Brain pop video on Compounds and Mixtures</a:t>
            </a:r>
            <a:endParaRPr lang="en-US" dirty="0"/>
          </a:p>
        </p:txBody>
      </p:sp>
    </p:spTree>
    <p:extLst>
      <p:ext uri="{BB962C8B-B14F-4D97-AF65-F5344CB8AC3E}">
        <p14:creationId xmlns:p14="http://schemas.microsoft.com/office/powerpoint/2010/main" xmlns="" val="2438513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695" y="786860"/>
            <a:ext cx="7184677" cy="2031325"/>
          </a:xfrm>
          <a:prstGeom prst="rect">
            <a:avLst/>
          </a:prstGeom>
        </p:spPr>
        <p:txBody>
          <a:bodyPr wrap="square">
            <a:spAutoFit/>
          </a:bodyPr>
          <a:lstStyle/>
          <a:p>
            <a:pPr lvl="1"/>
            <a:r>
              <a:rPr lang="en-US" b="1" u="sng" dirty="0" smtClean="0"/>
              <a:t>Heterogeneous</a:t>
            </a:r>
            <a:r>
              <a:rPr lang="en-US" dirty="0" smtClean="0"/>
              <a:t>- parts of the mixture that are noticeably different </a:t>
            </a:r>
            <a:r>
              <a:rPr lang="en-US" smtClean="0"/>
              <a:t>from </a:t>
            </a:r>
            <a:r>
              <a:rPr lang="en-US" smtClean="0"/>
              <a:t>one </a:t>
            </a:r>
            <a:r>
              <a:rPr lang="en-US" dirty="0" smtClean="0"/>
              <a:t>another. Example: sand on a beach &amp; chocolate chip ice cream.</a:t>
            </a:r>
          </a:p>
          <a:p>
            <a:pPr lvl="1"/>
            <a:endParaRPr lang="en-US" b="1" u="sng" dirty="0"/>
          </a:p>
          <a:p>
            <a:pPr lvl="1"/>
            <a:r>
              <a:rPr lang="en-US" b="1" u="sng" dirty="0" smtClean="0"/>
              <a:t>Homogeneous</a:t>
            </a:r>
            <a:r>
              <a:rPr lang="en-US" dirty="0" smtClean="0"/>
              <a:t>- Parts of the mixture are evenly distributed (mixed) and is difficult to tell the difference between on substance in the mixture from the others.</a:t>
            </a:r>
          </a:p>
        </p:txBody>
      </p:sp>
      <p:sp>
        <p:nvSpPr>
          <p:cNvPr id="4" name="TextBox 3"/>
          <p:cNvSpPr txBox="1"/>
          <p:nvPr/>
        </p:nvSpPr>
        <p:spPr>
          <a:xfrm>
            <a:off x="846639" y="70550"/>
            <a:ext cx="1864613" cy="369332"/>
          </a:xfrm>
          <a:prstGeom prst="rect">
            <a:avLst/>
          </a:prstGeom>
          <a:noFill/>
        </p:spPr>
        <p:txBody>
          <a:bodyPr wrap="none" rtlCol="0">
            <a:spAutoFit/>
          </a:bodyPr>
          <a:lstStyle/>
          <a:p>
            <a:r>
              <a:rPr lang="en-US" dirty="0" smtClean="0"/>
              <a:t>Types of Mixtures</a:t>
            </a:r>
            <a:endParaRPr lang="en-US" dirty="0"/>
          </a:p>
        </p:txBody>
      </p:sp>
      <p:pic>
        <p:nvPicPr>
          <p:cNvPr id="7" name="Picture 6"/>
          <p:cNvPicPr>
            <a:picLocks noChangeAspect="1"/>
          </p:cNvPicPr>
          <p:nvPr/>
        </p:nvPicPr>
        <p:blipFill>
          <a:blip r:embed="rId2"/>
          <a:stretch>
            <a:fillRect/>
          </a:stretch>
        </p:blipFill>
        <p:spPr>
          <a:xfrm>
            <a:off x="0" y="4015619"/>
            <a:ext cx="3552977" cy="2842381"/>
          </a:xfrm>
          <a:prstGeom prst="rect">
            <a:avLst/>
          </a:prstGeom>
        </p:spPr>
      </p:pic>
      <p:pic>
        <p:nvPicPr>
          <p:cNvPr id="9" name="Picture 8"/>
          <p:cNvPicPr>
            <a:picLocks noChangeAspect="1"/>
          </p:cNvPicPr>
          <p:nvPr/>
        </p:nvPicPr>
        <p:blipFill>
          <a:blip r:embed="rId3"/>
          <a:stretch>
            <a:fillRect/>
          </a:stretch>
        </p:blipFill>
        <p:spPr>
          <a:xfrm>
            <a:off x="5450823" y="4118429"/>
            <a:ext cx="3652761" cy="2739571"/>
          </a:xfrm>
          <a:prstGeom prst="rect">
            <a:avLst/>
          </a:prstGeom>
        </p:spPr>
      </p:pic>
      <p:pic>
        <p:nvPicPr>
          <p:cNvPr id="10" name="Picture 9"/>
          <p:cNvPicPr>
            <a:picLocks noChangeAspect="1"/>
          </p:cNvPicPr>
          <p:nvPr/>
        </p:nvPicPr>
        <p:blipFill>
          <a:blip r:embed="rId4"/>
          <a:stretch>
            <a:fillRect/>
          </a:stretch>
        </p:blipFill>
        <p:spPr>
          <a:xfrm>
            <a:off x="3552977" y="3767506"/>
            <a:ext cx="1634671" cy="3090494"/>
          </a:xfrm>
          <a:prstGeom prst="rect">
            <a:avLst/>
          </a:prstGeom>
        </p:spPr>
      </p:pic>
    </p:spTree>
    <p:extLst>
      <p:ext uri="{BB962C8B-B14F-4D97-AF65-F5344CB8AC3E}">
        <p14:creationId xmlns:p14="http://schemas.microsoft.com/office/powerpoint/2010/main" xmlns="" val="3463500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29" y="189073"/>
            <a:ext cx="4572000" cy="6463309"/>
          </a:xfrm>
          <a:prstGeom prst="rect">
            <a:avLst/>
          </a:prstGeom>
        </p:spPr>
        <p:txBody>
          <a:bodyPr>
            <a:spAutoFit/>
          </a:bodyPr>
          <a:lstStyle/>
          <a:p>
            <a:r>
              <a:rPr lang="en-US" dirty="0"/>
              <a:t>Identify each of the following as an element, compound, or a heterogeneous mixture. </a:t>
            </a:r>
          </a:p>
          <a:p>
            <a:r>
              <a:rPr lang="en-US" dirty="0"/>
              <a:t> </a:t>
            </a:r>
          </a:p>
          <a:p>
            <a:pPr lvl="0"/>
            <a:r>
              <a:rPr lang="en-US" dirty="0"/>
              <a:t>oxygen gas (O</a:t>
            </a:r>
            <a:r>
              <a:rPr lang="en-US" baseline="-25000" dirty="0"/>
              <a:t>2</a:t>
            </a:r>
            <a:r>
              <a:rPr lang="en-US" dirty="0"/>
              <a:t>)	______________</a:t>
            </a:r>
          </a:p>
          <a:p>
            <a:pPr lvl="0"/>
            <a:r>
              <a:rPr lang="en-US" dirty="0" smtClean="0"/>
              <a:t>Sand in water </a:t>
            </a:r>
            <a:r>
              <a:rPr lang="en-US" dirty="0"/>
              <a:t>		______________</a:t>
            </a:r>
          </a:p>
          <a:p>
            <a:pPr lvl="0"/>
            <a:r>
              <a:rPr lang="en-US" dirty="0"/>
              <a:t>H</a:t>
            </a:r>
            <a:r>
              <a:rPr lang="en-US" baseline="-25000" dirty="0"/>
              <a:t>2</a:t>
            </a:r>
            <a:r>
              <a:rPr lang="en-US" dirty="0"/>
              <a:t>O		</a:t>
            </a:r>
            <a:r>
              <a:rPr lang="en-US" dirty="0" smtClean="0"/>
              <a:t>		______________</a:t>
            </a:r>
            <a:endParaRPr lang="en-US" dirty="0"/>
          </a:p>
          <a:p>
            <a:pPr lvl="0"/>
            <a:r>
              <a:rPr lang="en-US" dirty="0"/>
              <a:t>pizza        </a:t>
            </a:r>
            <a:r>
              <a:rPr lang="en-US" dirty="0" smtClean="0"/>
              <a:t>			 </a:t>
            </a:r>
            <a:r>
              <a:rPr lang="en-US" dirty="0"/>
              <a:t>______________</a:t>
            </a:r>
          </a:p>
          <a:p>
            <a:pPr lvl="0"/>
            <a:r>
              <a:rPr lang="en-US" dirty="0"/>
              <a:t>Aluminum </a:t>
            </a:r>
            <a:r>
              <a:rPr lang="en-US" dirty="0" smtClean="0"/>
              <a:t>foil 		 </a:t>
            </a:r>
            <a:r>
              <a:rPr lang="en-US" dirty="0"/>
              <a:t>_____________</a:t>
            </a:r>
          </a:p>
          <a:p>
            <a:pPr lvl="0"/>
            <a:r>
              <a:rPr lang="en-US" dirty="0"/>
              <a:t>lava		</a:t>
            </a:r>
            <a:r>
              <a:rPr lang="en-US" dirty="0" smtClean="0"/>
              <a:t>		______________</a:t>
            </a:r>
            <a:endParaRPr lang="en-US" dirty="0"/>
          </a:p>
          <a:p>
            <a:pPr lvl="0"/>
            <a:r>
              <a:rPr lang="en-US" dirty="0"/>
              <a:t>H</a:t>
            </a:r>
            <a:r>
              <a:rPr lang="en-US" baseline="-25000" dirty="0"/>
              <a:t>2 </a:t>
            </a:r>
            <a:r>
              <a:rPr lang="en-US" dirty="0"/>
              <a:t>O</a:t>
            </a:r>
            <a:r>
              <a:rPr lang="en-US" baseline="-25000" dirty="0"/>
              <a:t> 2		</a:t>
            </a:r>
            <a:r>
              <a:rPr lang="en-US" baseline="-25000" dirty="0" smtClean="0"/>
              <a:t>	____________________</a:t>
            </a:r>
            <a:endParaRPr lang="en-US" dirty="0"/>
          </a:p>
          <a:p>
            <a:pPr lvl="0"/>
            <a:r>
              <a:rPr lang="en-US" dirty="0"/>
              <a:t>Italian salad dressing	______________</a:t>
            </a:r>
          </a:p>
          <a:p>
            <a:pPr lvl="0"/>
            <a:r>
              <a:rPr lang="en-US" dirty="0"/>
              <a:t>Co		</a:t>
            </a:r>
            <a:r>
              <a:rPr lang="en-US" dirty="0" smtClean="0"/>
              <a:t>		_____________</a:t>
            </a:r>
            <a:endParaRPr lang="en-US" dirty="0"/>
          </a:p>
          <a:p>
            <a:pPr lvl="0"/>
            <a:r>
              <a:rPr lang="en-US" dirty="0"/>
              <a:t>CO		</a:t>
            </a:r>
            <a:r>
              <a:rPr lang="en-US" dirty="0" smtClean="0"/>
              <a:t>		_____________</a:t>
            </a:r>
            <a:endParaRPr lang="en-US" dirty="0"/>
          </a:p>
          <a:p>
            <a:pPr lvl="0"/>
            <a:r>
              <a:rPr lang="en-US" dirty="0"/>
              <a:t>sand on the beach  __________</a:t>
            </a:r>
          </a:p>
          <a:p>
            <a:pPr lvl="0"/>
            <a:r>
              <a:rPr lang="en-US" dirty="0"/>
              <a:t>sugar( C</a:t>
            </a:r>
            <a:r>
              <a:rPr lang="en-US" baseline="-25000" dirty="0"/>
              <a:t>6</a:t>
            </a:r>
            <a:r>
              <a:rPr lang="en-US" dirty="0"/>
              <a:t>H</a:t>
            </a:r>
            <a:r>
              <a:rPr lang="en-US" baseline="-25000" dirty="0"/>
              <a:t>12</a:t>
            </a:r>
            <a:r>
              <a:rPr lang="en-US" dirty="0"/>
              <a:t>O</a:t>
            </a:r>
            <a:r>
              <a:rPr lang="en-US" baseline="-25000" dirty="0"/>
              <a:t>6</a:t>
            </a:r>
            <a:r>
              <a:rPr lang="en-US" dirty="0"/>
              <a:t> ) </a:t>
            </a:r>
            <a:r>
              <a:rPr lang="en-US" dirty="0" smtClean="0"/>
              <a:t>		_____________</a:t>
            </a:r>
            <a:endParaRPr lang="en-US" dirty="0"/>
          </a:p>
          <a:p>
            <a:pPr lvl="0"/>
            <a:r>
              <a:rPr lang="en-US" dirty="0"/>
              <a:t>table salt  ( </a:t>
            </a:r>
            <a:r>
              <a:rPr lang="en-US" dirty="0" err="1"/>
              <a:t>NaCl</a:t>
            </a:r>
            <a:r>
              <a:rPr lang="en-US" dirty="0"/>
              <a:t>)	____________</a:t>
            </a:r>
          </a:p>
          <a:p>
            <a:pPr lvl="0"/>
            <a:r>
              <a:rPr lang="en-US" dirty="0"/>
              <a:t>box cereal 	</a:t>
            </a:r>
            <a:r>
              <a:rPr lang="en-US" dirty="0" smtClean="0"/>
              <a:t>	________________</a:t>
            </a:r>
            <a:endParaRPr lang="en-US" dirty="0"/>
          </a:p>
          <a:p>
            <a:pPr lvl="0"/>
            <a:r>
              <a:rPr lang="en-US" dirty="0"/>
              <a:t>Pepsi		</a:t>
            </a:r>
            <a:r>
              <a:rPr lang="en-US" dirty="0" smtClean="0"/>
              <a:t>	____________</a:t>
            </a:r>
            <a:endParaRPr lang="en-US" dirty="0"/>
          </a:p>
          <a:p>
            <a:pPr lvl="0"/>
            <a:r>
              <a:rPr lang="en-US" dirty="0" smtClean="0"/>
              <a:t>Trail mix</a:t>
            </a:r>
            <a:r>
              <a:rPr lang="en-US" dirty="0"/>
              <a:t>	___________</a:t>
            </a:r>
          </a:p>
          <a:p>
            <a:pPr lvl="0"/>
            <a:r>
              <a:rPr lang="en-US" dirty="0"/>
              <a:t>soil		_________</a:t>
            </a:r>
          </a:p>
          <a:p>
            <a:pPr lvl="0"/>
            <a:r>
              <a:rPr lang="en-US" dirty="0"/>
              <a:t>garden salad		___________</a:t>
            </a:r>
          </a:p>
          <a:p>
            <a:pPr lvl="0"/>
            <a:r>
              <a:rPr lang="en-US" dirty="0"/>
              <a:t>Helium in a balloon	__________</a:t>
            </a:r>
          </a:p>
          <a:p>
            <a:pPr lvl="0"/>
            <a:r>
              <a:rPr lang="en-US" dirty="0"/>
              <a:t>Chicken soup	__________</a:t>
            </a:r>
          </a:p>
        </p:txBody>
      </p:sp>
    </p:spTree>
    <p:extLst>
      <p:ext uri="{BB962C8B-B14F-4D97-AF65-F5344CB8AC3E}">
        <p14:creationId xmlns:p14="http://schemas.microsoft.com/office/powerpoint/2010/main" xmlns="" val="364093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59185" y="0"/>
            <a:ext cx="4567428" cy="6858000"/>
          </a:xfrm>
          <a:prstGeom prst="rect">
            <a:avLst/>
          </a:prstGeom>
        </p:spPr>
      </p:pic>
      <p:sp>
        <p:nvSpPr>
          <p:cNvPr id="2" name="TextBox 1"/>
          <p:cNvSpPr txBox="1"/>
          <p:nvPr/>
        </p:nvSpPr>
        <p:spPr>
          <a:xfrm>
            <a:off x="133048" y="24190"/>
            <a:ext cx="5662540" cy="1661993"/>
          </a:xfrm>
          <a:prstGeom prst="rect">
            <a:avLst/>
          </a:prstGeom>
          <a:noFill/>
        </p:spPr>
        <p:txBody>
          <a:bodyPr wrap="none" rtlCol="0">
            <a:spAutoFit/>
          </a:bodyPr>
          <a:lstStyle/>
          <a:p>
            <a:r>
              <a:rPr lang="en-US" sz="2800" dirty="0" smtClean="0"/>
              <a:t>3 Types of Homogeneous Mixtures</a:t>
            </a:r>
          </a:p>
          <a:p>
            <a:r>
              <a:rPr lang="en-US" sz="2800" dirty="0" smtClean="0"/>
              <a:t>TSW#2</a:t>
            </a:r>
          </a:p>
          <a:p>
            <a:r>
              <a:rPr lang="en-US" sz="2800" dirty="0" smtClean="0"/>
              <a:t>Solutions, Suspensions, &amp; Colloids</a:t>
            </a:r>
          </a:p>
          <a:p>
            <a:r>
              <a:rPr lang="en-US" dirty="0" smtClean="0"/>
              <a:t>-they are classified based on the size of its largest particles</a:t>
            </a:r>
            <a:endParaRPr lang="en-US" dirty="0"/>
          </a:p>
        </p:txBody>
      </p:sp>
      <p:sp>
        <p:nvSpPr>
          <p:cNvPr id="3" name="TextBox 2"/>
          <p:cNvSpPr txBox="1"/>
          <p:nvPr/>
        </p:nvSpPr>
        <p:spPr>
          <a:xfrm>
            <a:off x="133048" y="2673048"/>
            <a:ext cx="5140476" cy="3416320"/>
          </a:xfrm>
          <a:prstGeom prst="rect">
            <a:avLst/>
          </a:prstGeom>
          <a:noFill/>
        </p:spPr>
        <p:txBody>
          <a:bodyPr wrap="square" rtlCol="0">
            <a:spAutoFit/>
          </a:bodyPr>
          <a:lstStyle/>
          <a:p>
            <a:r>
              <a:rPr lang="en-US" sz="2400" dirty="0" smtClean="0"/>
              <a:t>1.</a:t>
            </a:r>
            <a:r>
              <a:rPr lang="en-US" sz="2400" b="1" u="sng" dirty="0" smtClean="0"/>
              <a:t>Solution</a:t>
            </a:r>
            <a:r>
              <a:rPr lang="en-US" sz="2400" dirty="0" smtClean="0"/>
              <a:t>- </a:t>
            </a:r>
          </a:p>
          <a:p>
            <a:pPr marL="285750" indent="-285750">
              <a:buFont typeface="Arial"/>
              <a:buChar char="•"/>
            </a:pPr>
            <a:r>
              <a:rPr lang="en-US" sz="2400" dirty="0" smtClean="0"/>
              <a:t>forms when a substance dissolves into another.</a:t>
            </a:r>
          </a:p>
          <a:p>
            <a:pPr marL="285750" indent="-285750">
              <a:buFont typeface="Arial"/>
              <a:buChar char="•"/>
            </a:pPr>
            <a:r>
              <a:rPr lang="en-US" sz="2400" dirty="0" smtClean="0"/>
              <a:t>Do not separate into layers over time.</a:t>
            </a:r>
          </a:p>
          <a:p>
            <a:pPr marL="285750" indent="-285750">
              <a:buFont typeface="Arial"/>
              <a:buChar char="•"/>
            </a:pPr>
            <a:r>
              <a:rPr lang="en-US" sz="2400" dirty="0" smtClean="0"/>
              <a:t>Particles are so small they don’t get trapped by a filter.</a:t>
            </a:r>
          </a:p>
          <a:p>
            <a:pPr marL="285750" indent="-285750">
              <a:buFont typeface="Arial"/>
              <a:buChar char="•"/>
            </a:pPr>
            <a:r>
              <a:rPr lang="en-US" sz="2400" dirty="0" smtClean="0"/>
              <a:t>Light can pass through a solution easily.</a:t>
            </a:r>
            <a:endParaRPr lang="en-US" sz="2400" dirty="0"/>
          </a:p>
        </p:txBody>
      </p:sp>
    </p:spTree>
    <p:extLst>
      <p:ext uri="{BB962C8B-B14F-4D97-AF65-F5344CB8AC3E}">
        <p14:creationId xmlns:p14="http://schemas.microsoft.com/office/powerpoint/2010/main" xmlns="" val="1874079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1145</TotalTime>
  <Words>834</Words>
  <Application>Microsoft Macintosh PowerPoint</Application>
  <PresentationFormat>On-screen Show (4:3)</PresentationFormat>
  <Paragraphs>206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QSI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Montgomery</dc:creator>
  <cp:lastModifiedBy>jason-montgomery</cp:lastModifiedBy>
  <cp:revision>57</cp:revision>
  <dcterms:created xsi:type="dcterms:W3CDTF">2011-08-28T00:14:55Z</dcterms:created>
  <dcterms:modified xsi:type="dcterms:W3CDTF">2011-09-05T02:58:45Z</dcterms:modified>
</cp:coreProperties>
</file>