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3" r:id="rId3"/>
    <p:sldId id="259" r:id="rId4"/>
    <p:sldId id="257" r:id="rId5"/>
    <p:sldId id="260" r:id="rId6"/>
    <p:sldId id="258" r:id="rId7"/>
    <p:sldId id="278" r:id="rId8"/>
    <p:sldId id="263" r:id="rId9"/>
    <p:sldId id="280" r:id="rId10"/>
    <p:sldId id="261" r:id="rId11"/>
    <p:sldId id="292" r:id="rId12"/>
    <p:sldId id="279" r:id="rId13"/>
    <p:sldId id="265" r:id="rId14"/>
    <p:sldId id="285" r:id="rId15"/>
    <p:sldId id="266" r:id="rId16"/>
    <p:sldId id="284" r:id="rId17"/>
    <p:sldId id="269" r:id="rId18"/>
    <p:sldId id="287" r:id="rId19"/>
    <p:sldId id="286" r:id="rId20"/>
    <p:sldId id="282" r:id="rId21"/>
    <p:sldId id="288" r:id="rId22"/>
    <p:sldId id="283" r:id="rId23"/>
    <p:sldId id="276" r:id="rId24"/>
    <p:sldId id="277" r:id="rId25"/>
    <p:sldId id="268" r:id="rId26"/>
    <p:sldId id="296" r:id="rId27"/>
    <p:sldId id="270" r:id="rId28"/>
    <p:sldId id="295" r:id="rId29"/>
    <p:sldId id="289" r:id="rId30"/>
    <p:sldId id="271" r:id="rId31"/>
    <p:sldId id="272" r:id="rId32"/>
    <p:sldId id="273" r:id="rId33"/>
    <p:sldId id="290" r:id="rId34"/>
    <p:sldId id="294" r:id="rId35"/>
    <p:sldId id="274" r:id="rId36"/>
    <p:sldId id="275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5475-467E-49AD-B7FF-F108D38BECF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CD50F-90FC-4EB6-B296-4DDE1E1C1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C67E-93FE-DD44-A7A8-92AAF29AEC6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DC6C-3260-F54D-BDF6-F7DB6F9E9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37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009F0-0500-3A47-A102-3DF81551E61D}" type="slidenum">
              <a:rPr lang="en-US"/>
              <a:pPr/>
              <a:t>7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7AE8-9B68-3547-99A0-A9C44A32A664}" type="slidenum">
              <a:rPr lang="en-US"/>
              <a:pPr/>
              <a:t>32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8CB6A-320A-364A-8523-9F25491192FA}" type="slidenum">
              <a:rPr lang="en-US"/>
              <a:pPr/>
              <a:t>35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DCA76-D39F-3A41-A21B-A5F0B2706A45}" type="slidenum">
              <a:rPr lang="en-US"/>
              <a:pPr/>
              <a:t>36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62DFF-6D49-DC46-81DF-3E67F4FAA76F}" type="slidenum">
              <a:rPr lang="en-US"/>
              <a:pPr/>
              <a:t>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AB36A-807F-6945-BB02-122422E7F0DC}" type="slidenum">
              <a:rPr lang="en-US"/>
              <a:pPr/>
              <a:t>10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DC6C-3260-F54D-BDF6-F7DB6F9E9C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0CD86-13BB-E442-BBBD-EC2E6B677620}" type="slidenum">
              <a:rPr lang="en-US"/>
              <a:pPr/>
              <a:t>17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A1C07-C2AD-D14E-A250-243088E0DD9F}" type="slidenum">
              <a:rPr lang="en-US"/>
              <a:pPr/>
              <a:t>23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CB40A-8B19-1A45-AC48-5BEF96424327}" type="slidenum">
              <a:rPr lang="en-US"/>
              <a:pPr/>
              <a:t>24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EA2A9-0171-694A-85F2-482E549C2A60}" type="slidenum">
              <a:rPr lang="en-US"/>
              <a:pPr/>
              <a:t>30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88405-60FF-154E-B318-3CAC07AA8791}" type="slidenum">
              <a:rPr lang="en-US"/>
              <a:pPr/>
              <a:t>31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40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95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15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6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52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7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45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5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73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4E2F-292B-7D49-8C3E-E2480DB84EC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663F-669A-A047-8FF8-B4ACDFFD5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7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phet.colorado.edu/en/simulation/molecule-polarity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6102" y="3253466"/>
            <a:ext cx="3298557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E03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74959" y="5748281"/>
            <a:ext cx="4671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Chemical Bonding</a:t>
            </a:r>
            <a:endParaRPr lang="en-US" sz="4800" dirty="0"/>
          </a:p>
        </p:txBody>
      </p:sp>
      <p:pic>
        <p:nvPicPr>
          <p:cNvPr id="6" name="Picture 5" descr="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0"/>
            <a:ext cx="6278462" cy="3187996"/>
          </a:xfrm>
          <a:prstGeom prst="rect">
            <a:avLst/>
          </a:prstGeom>
        </p:spPr>
      </p:pic>
      <p:pic>
        <p:nvPicPr>
          <p:cNvPr id="5" name="Picture 4" descr="lewis-dot-dia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36" y="3457575"/>
            <a:ext cx="4474243" cy="340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3073400" y="23813"/>
            <a:ext cx="1814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Ionic Bonds</a:t>
            </a:r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9664"/>
            <a:ext cx="8229600" cy="1143000"/>
          </a:xfrm>
        </p:spPr>
        <p:txBody>
          <a:bodyPr/>
          <a:lstStyle/>
          <a:p>
            <a:r>
              <a:rPr lang="en-US" dirty="0"/>
              <a:t>Ions and Ionic Bonds</a:t>
            </a:r>
          </a:p>
        </p:txBody>
      </p:sp>
      <p:sp>
        <p:nvSpPr>
          <p:cNvPr id="497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7499" y="1115171"/>
            <a:ext cx="8229600" cy="4525963"/>
          </a:xfrm>
        </p:spPr>
        <p:txBody>
          <a:bodyPr/>
          <a:lstStyle/>
          <a:p>
            <a:r>
              <a:rPr lang="en-US" dirty="0"/>
              <a:t>Ionic bonds form as a result of the attraction between </a:t>
            </a:r>
            <a:r>
              <a:rPr lang="en-US" dirty="0" smtClean="0"/>
              <a:t>positive </a:t>
            </a:r>
            <a:r>
              <a:rPr lang="en-US" dirty="0"/>
              <a:t>and negative ions.</a:t>
            </a:r>
          </a:p>
        </p:txBody>
      </p:sp>
      <p:pic>
        <p:nvPicPr>
          <p:cNvPr id="497677" name="Picture 13" descr="Atoms_L24_Formation1_sx6956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2222500"/>
            <a:ext cx="1490662" cy="2036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78" name="Picture 14" descr="Atoms_L24_Formation2_sx6956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222500"/>
            <a:ext cx="2239962" cy="2036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79" name="Picture 15" descr="Atoms_L24_Formation3_sx6956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4019550"/>
            <a:ext cx="4040187" cy="147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80" name="Picture 16" descr="Atoms_L24_Formation4_sx6956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651500"/>
            <a:ext cx="3057525" cy="77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4316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idationNumb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8" y="777476"/>
            <a:ext cx="8890968" cy="5973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116" y="336907"/>
            <a:ext cx="210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Ionic Charges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8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224" y="2015648"/>
            <a:ext cx="6843144" cy="484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You have to memorize these for (B):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PO</a:t>
            </a:r>
            <a:r>
              <a:rPr lang="en-US" sz="2000" baseline="-25000" dirty="0" smtClean="0"/>
              <a:t>4 </a:t>
            </a:r>
            <a:r>
              <a:rPr lang="en-US" sz="2000" baseline="30000" dirty="0" smtClean="0"/>
              <a:t>3-		</a:t>
            </a:r>
            <a:r>
              <a:rPr lang="en-US" sz="2000" dirty="0" smtClean="0"/>
              <a:t>Phosphate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SO</a:t>
            </a:r>
            <a:r>
              <a:rPr lang="en-US" sz="2000" baseline="-25000" dirty="0" smtClean="0"/>
              <a:t>4 </a:t>
            </a:r>
            <a:r>
              <a:rPr lang="en-US" sz="2000" baseline="30000" dirty="0" smtClean="0"/>
              <a:t>2-		</a:t>
            </a:r>
            <a:r>
              <a:rPr lang="en-US" sz="2000" dirty="0" smtClean="0"/>
              <a:t>Sulfate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CO</a:t>
            </a:r>
            <a:r>
              <a:rPr lang="en-US" sz="2000" baseline="-25000" dirty="0" smtClean="0"/>
              <a:t>3 </a:t>
            </a:r>
            <a:r>
              <a:rPr lang="en-US" sz="2000" baseline="30000" dirty="0" smtClean="0"/>
              <a:t>2-		</a:t>
            </a:r>
            <a:r>
              <a:rPr lang="en-US" sz="2000" dirty="0" smtClean="0"/>
              <a:t>Carbonate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3 </a:t>
            </a:r>
            <a:r>
              <a:rPr lang="en-US" sz="2000" baseline="30000" dirty="0" smtClean="0"/>
              <a:t>1-		</a:t>
            </a:r>
            <a:r>
              <a:rPr lang="en-US" sz="2000" dirty="0" smtClean="0"/>
              <a:t>Nitrate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NH</a:t>
            </a:r>
            <a:r>
              <a:rPr lang="en-US" sz="2000" baseline="-25000" dirty="0" smtClean="0"/>
              <a:t>4 </a:t>
            </a:r>
            <a:r>
              <a:rPr lang="en-US" sz="2000" baseline="30000" dirty="0" smtClean="0"/>
              <a:t>1+		</a:t>
            </a:r>
            <a:r>
              <a:rPr lang="en-US" sz="2000" dirty="0"/>
              <a:t>A</a:t>
            </a:r>
            <a:r>
              <a:rPr lang="en-US" sz="2000" dirty="0" smtClean="0"/>
              <a:t>mmonia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OH </a:t>
            </a:r>
            <a:r>
              <a:rPr lang="en-US" sz="2000" baseline="30000" dirty="0" smtClean="0"/>
              <a:t>1-		</a:t>
            </a:r>
            <a:r>
              <a:rPr lang="en-US" sz="2000" dirty="0" smtClean="0"/>
              <a:t>Hydroxide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1-		</a:t>
            </a:r>
            <a:r>
              <a:rPr lang="en-US" sz="2000" dirty="0" smtClean="0"/>
              <a:t>Bicarbonate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163" y="240176"/>
            <a:ext cx="8475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Polyatomic ions- are </a:t>
            </a:r>
            <a:r>
              <a:rPr lang="en-US" sz="3200" dirty="0"/>
              <a:t>g</a:t>
            </a:r>
            <a:r>
              <a:rPr lang="en-US" sz="3200" dirty="0" smtClean="0"/>
              <a:t>roups of atoms that are charged.  We treat them as a group and not individual atoms</a:t>
            </a:r>
            <a:endParaRPr lang="en-US" sz="3200" dirty="0"/>
          </a:p>
        </p:txBody>
      </p:sp>
      <p:pic>
        <p:nvPicPr>
          <p:cNvPr id="7" name="Picture 6" descr="Screen Shot 2011-10-22 at 8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58" y="2954421"/>
            <a:ext cx="5922357" cy="3359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6456" y="2438036"/>
            <a:ext cx="8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(A)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630" y="213893"/>
            <a:ext cx="74996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Rules for Naming Ion Compounds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Metal (</a:t>
            </a:r>
            <a:r>
              <a:rPr lang="en-US" sz="2400" dirty="0" err="1"/>
              <a:t>cation</a:t>
            </a:r>
            <a:r>
              <a:rPr lang="en-US" sz="2400" dirty="0"/>
              <a:t>) name is always 1</a:t>
            </a:r>
            <a:r>
              <a:rPr lang="en-US" sz="2400" baseline="30000" dirty="0"/>
              <a:t>st</a:t>
            </a:r>
            <a:r>
              <a:rPr lang="en-US" sz="2400" dirty="0"/>
              <a:t>----- No change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Nonmetal (anion) name is always 2</a:t>
            </a:r>
            <a:r>
              <a:rPr lang="en-US" sz="2400" baseline="30000" dirty="0"/>
              <a:t>nd</a:t>
            </a:r>
            <a:r>
              <a:rPr lang="en-US" sz="2400" dirty="0"/>
              <a:t>, and the ending is changed to </a:t>
            </a:r>
            <a:r>
              <a:rPr lang="en-US" sz="2400" i="1" dirty="0"/>
              <a:t>-ide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Example</a:t>
            </a:r>
            <a:r>
              <a:rPr lang="en-US" sz="2400" dirty="0"/>
              <a:t>:  </a:t>
            </a:r>
            <a:r>
              <a:rPr lang="en-US" sz="2400" dirty="0" err="1"/>
              <a:t>LiCl</a:t>
            </a:r>
            <a:r>
              <a:rPr lang="en-US" sz="2400" dirty="0"/>
              <a:t>				Na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000" dirty="0"/>
              <a:t>  </a:t>
            </a:r>
          </a:p>
          <a:p>
            <a:r>
              <a:rPr lang="en-US" sz="2000" b="1" i="1" dirty="0"/>
              <a:t> </a:t>
            </a:r>
            <a:endParaRPr lang="en-US" sz="2000" b="1" dirty="0"/>
          </a:p>
          <a:p>
            <a:r>
              <a:rPr lang="en-US" sz="2000" b="1" i="1" dirty="0"/>
              <a:t> </a:t>
            </a:r>
            <a:endParaRPr lang="en-US" sz="2000" b="1" dirty="0"/>
          </a:p>
        </p:txBody>
      </p:sp>
      <p:pic>
        <p:nvPicPr>
          <p:cNvPr id="5" name="Picture 4" descr="Screen Shot 2011-10-22 at 8.3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91" y="2624457"/>
            <a:ext cx="4702009" cy="4233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76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04" y="388814"/>
            <a:ext cx="76884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Rules for Naming Polyatomic Ionic Compounds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Metal (</a:t>
            </a:r>
            <a:r>
              <a:rPr lang="en-US" sz="2400" dirty="0" err="1" smtClean="0"/>
              <a:t>cation</a:t>
            </a:r>
            <a:r>
              <a:rPr lang="en-US" sz="2400" dirty="0" smtClean="0"/>
              <a:t>) name is always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----- No change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Polyatomic nonmetal name is always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and unchanged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Example:  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			</a:t>
            </a:r>
            <a:r>
              <a:rPr lang="en-US" sz="2400" dirty="0" smtClean="0"/>
              <a:t>MgSO</a:t>
            </a:r>
            <a:r>
              <a:rPr lang="en-US" sz="2400" baseline="-25000" dirty="0" smtClean="0"/>
              <a:t>4</a:t>
            </a:r>
            <a:endParaRPr lang="en-US" sz="2400" dirty="0" smtClean="0"/>
          </a:p>
          <a:p>
            <a:r>
              <a:rPr lang="en-US" sz="2400" dirty="0" smtClean="0"/>
              <a:t>Sodium Carbon</a:t>
            </a:r>
            <a:r>
              <a:rPr lang="en-US" sz="2400" i="1" dirty="0" smtClean="0"/>
              <a:t>ate			</a:t>
            </a:r>
            <a:r>
              <a:rPr lang="en-US" sz="2400" dirty="0" smtClean="0"/>
              <a:t>Magnesium Sulf</a:t>
            </a:r>
            <a:r>
              <a:rPr lang="en-US" sz="2400" i="1" dirty="0" smtClean="0"/>
              <a:t>ate</a:t>
            </a:r>
            <a:endParaRPr lang="en-US" sz="2400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9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46" y="578125"/>
            <a:ext cx="8341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Rules for Writing Ionic Formulas</a:t>
            </a:r>
          </a:p>
          <a:p>
            <a:endParaRPr lang="en-US" sz="36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Write the symbol and charge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Switch the # of the charge to the subscript of the opposite Ion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 smtClean="0"/>
              <a:t>		no subscript is needed for 1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 smtClean="0"/>
              <a:t>If the charges are equal, just write it as is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63299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367" y="772323"/>
            <a:ext cx="708526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Rules for Writing Polyatomic Formulas</a:t>
            </a:r>
          </a:p>
          <a:p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Write the symbol and charge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Switch the # of the charge to the subscript of the opposite Ion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Use (parentheses) if you have to add 2 or more polyatomic ions in order to balance</a:t>
            </a:r>
            <a:r>
              <a:rPr lang="en-US" sz="24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81079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3073400" y="23813"/>
            <a:ext cx="1814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Ionic Bonds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6099"/>
            <a:ext cx="8229600" cy="1143000"/>
          </a:xfrm>
        </p:spPr>
        <p:txBody>
          <a:bodyPr/>
          <a:lstStyle/>
          <a:p>
            <a:r>
              <a:rPr lang="en-US" dirty="0"/>
              <a:t>Properties of Ionic Compounds</a:t>
            </a:r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85779"/>
            <a:ext cx="8229600" cy="4525963"/>
          </a:xfrm>
        </p:spPr>
        <p:txBody>
          <a:bodyPr/>
          <a:lstStyle/>
          <a:p>
            <a:r>
              <a:rPr lang="en-US" b="1" dirty="0"/>
              <a:t>All ionic compounds form crystals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Crystals are 3-D structures of regular repeating ions</a:t>
            </a:r>
            <a:endParaRPr lang="en-US" dirty="0" smtClean="0"/>
          </a:p>
        </p:txBody>
      </p:sp>
      <p:pic>
        <p:nvPicPr>
          <p:cNvPr id="2" name="Picture 1" descr="Screen Shot 2011-10-22 at 9.28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9723"/>
            <a:ext cx="8394700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757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421" y="498421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Ionic compounds are very hard and very brittle.</a:t>
            </a:r>
            <a:r>
              <a:rPr lang="en-US" sz="3200" dirty="0"/>
              <a:t> 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Again</a:t>
            </a:r>
            <a:r>
              <a:rPr lang="en-US" dirty="0"/>
              <a:t>, this is because of the way that they're held together. </a:t>
            </a:r>
            <a:r>
              <a:rPr lang="en-US" dirty="0" smtClean="0"/>
              <a:t>Above</a:t>
            </a:r>
            <a:r>
              <a:rPr lang="en-US" dirty="0"/>
              <a:t>, we said that it takes a lot of energy to break the positive and negative charges apart from each other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This is the reason that ionic compounds are so hard - they simply don't want to move around much, so they don't bend at all. 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also explains the brittleness of ionic compounds. It takes a lot of energy to pull ionic charges apart from each other.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if we give a big crystal a strong enough whack with a hammer, we usually end up using so much energy to break the crystal that the crystal doesn't break in just one spot, but in a whole bunch of places. Instead of a clean break, it shatters. 	</a:t>
            </a:r>
          </a:p>
        </p:txBody>
      </p:sp>
      <p:pic>
        <p:nvPicPr>
          <p:cNvPr id="3" name="Picture 2" descr="Screen Shot 2011-10-22 at 9.2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92" y="498421"/>
            <a:ext cx="2628900" cy="589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049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47" y="275805"/>
            <a:ext cx="61961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Ionic compounds tend to have high melting and boiling points</a:t>
            </a:r>
            <a:r>
              <a:rPr lang="en-US" sz="2400" b="1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When </a:t>
            </a:r>
            <a:r>
              <a:rPr lang="en-US" dirty="0"/>
              <a:t>I say "high", what I mean is "very, very high." Most of the time, </a:t>
            </a:r>
            <a:r>
              <a:rPr lang="en-US" dirty="0" smtClean="0"/>
              <a:t>you </a:t>
            </a:r>
            <a:r>
              <a:rPr lang="en-US" dirty="0"/>
              <a:t>can't melt them with a </a:t>
            </a:r>
            <a:r>
              <a:rPr lang="en-US" dirty="0" smtClean="0"/>
              <a:t>open flame.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3422" y="269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Ionic compounds conduct electricity when they dissolve in water.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" y="2496291"/>
            <a:ext cx="4295716" cy="325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37" y="368300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3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ive_abund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" y="0"/>
            <a:ext cx="86307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6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474" y="819666"/>
            <a:ext cx="6550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The Roman numeral indicates the charge of the “Special Metal.”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5287" y="103547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Rules for naming Special metals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9287" y="4826675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writing the name of a compound of a special metal, the subscript of the nonmetal indicates the charge of the metal. 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the switch in reverse.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9086601"/>
              </p:ext>
            </p:extLst>
          </p:nvPr>
        </p:nvGraphicFramePr>
        <p:xfrm>
          <a:off x="1524000" y="1397000"/>
          <a:ext cx="6096000" cy="3632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</a:t>
                      </a:r>
                      <a:r>
                        <a:rPr lang="en-US" baseline="0" dirty="0" smtClean="0"/>
                        <a:t> 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Copper( 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 </a:t>
                      </a:r>
                      <a:r>
                        <a:rPr lang="en-US" baseline="30000" dirty="0" smtClean="0"/>
                        <a:t>1+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Chromium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</a:t>
                      </a:r>
                      <a:r>
                        <a:rPr lang="en-US" sz="2000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 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Chromium( 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</a:t>
                      </a:r>
                      <a:r>
                        <a:rPr lang="en-US" baseline="30000" dirty="0" smtClean="0"/>
                        <a:t>3+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 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Titanium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Ti</a:t>
                      </a:r>
                      <a:r>
                        <a:rPr lang="en-US" baseline="30000" dirty="0" smtClean="0"/>
                        <a:t> 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 (III)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3+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Titanium (III)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 </a:t>
                      </a:r>
                      <a:r>
                        <a:rPr lang="en-US" baseline="30000" dirty="0" smtClean="0"/>
                        <a:t>3+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Titanium(IV)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 </a:t>
                      </a:r>
                      <a:r>
                        <a:rPr lang="en-US" baseline="30000" dirty="0" smtClean="0"/>
                        <a:t>4+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 (IV)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Mercury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 </a:t>
                      </a:r>
                      <a:r>
                        <a:rPr lang="en-US" baseline="30000" dirty="0" smtClean="0"/>
                        <a:t>1+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Tin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Mercury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 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Tin (IV)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56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38" y="2228608"/>
            <a:ext cx="7435084" cy="4629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8211" y="467895"/>
            <a:ext cx="4402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Metallic Bonding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26194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392" y="316650"/>
            <a:ext cx="3313029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Metallic Bond (transition metals)</a:t>
            </a:r>
            <a:r>
              <a:rPr lang="en-US" dirty="0" smtClean="0"/>
              <a:t>- is the attraction between the metal </a:t>
            </a:r>
            <a:r>
              <a:rPr lang="en-US" dirty="0" err="1" smtClean="0"/>
              <a:t>cation</a:t>
            </a:r>
            <a:r>
              <a:rPr lang="en-US" dirty="0" smtClean="0"/>
              <a:t> and the shared electrons that surround it.</a:t>
            </a:r>
          </a:p>
          <a:p>
            <a:endParaRPr lang="en-US" dirty="0"/>
          </a:p>
          <a:p>
            <a:r>
              <a:rPr lang="en-US" dirty="0" smtClean="0"/>
              <a:t>These electrons form a “ sea of electrons” and are more flexible than ionic bond s that are in ridged fixed positions so they can “ bend” more</a:t>
            </a:r>
          </a:p>
          <a:p>
            <a:endParaRPr lang="en-US" dirty="0"/>
          </a:p>
          <a:p>
            <a:r>
              <a:rPr lang="en-US" dirty="0" smtClean="0"/>
              <a:t>These explains some of the properties of metals such as conductivity, malleability and ductility.</a:t>
            </a:r>
          </a:p>
          <a:p>
            <a:endParaRPr lang="en-US" dirty="0"/>
          </a:p>
        </p:txBody>
      </p:sp>
      <p:pic>
        <p:nvPicPr>
          <p:cNvPr id="6" name="Picture 8" descr="Atoms_L38-39_Metals1_sx7000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69" y="548106"/>
            <a:ext cx="5380223" cy="6185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961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-334210" y="1347453"/>
            <a:ext cx="6553200" cy="5562600"/>
            <a:chOff x="0" y="432"/>
            <a:chExt cx="4128" cy="3504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0" y="432"/>
              <a:ext cx="3120" cy="3504"/>
            </a:xfrm>
            <a:custGeom>
              <a:avLst/>
              <a:gdLst>
                <a:gd name="T0" fmla="*/ 1536 w 3120"/>
                <a:gd name="T1" fmla="*/ 0 h 3504"/>
                <a:gd name="T2" fmla="*/ 288 w 3120"/>
                <a:gd name="T3" fmla="*/ 0 h 3504"/>
                <a:gd name="T4" fmla="*/ 0 w 3120"/>
                <a:gd name="T5" fmla="*/ 1392 h 3504"/>
                <a:gd name="T6" fmla="*/ 0 w 3120"/>
                <a:gd name="T7" fmla="*/ 3168 h 3504"/>
                <a:gd name="T8" fmla="*/ 672 w 3120"/>
                <a:gd name="T9" fmla="*/ 3456 h 3504"/>
                <a:gd name="T10" fmla="*/ 3072 w 3120"/>
                <a:gd name="T11" fmla="*/ 3504 h 3504"/>
                <a:gd name="T12" fmla="*/ 3120 w 3120"/>
                <a:gd name="T13" fmla="*/ 528 h 3504"/>
                <a:gd name="T14" fmla="*/ 1536 w 3120"/>
                <a:gd name="T15" fmla="*/ 528 h 3504"/>
                <a:gd name="T16" fmla="*/ 1536 w 3120"/>
                <a:gd name="T17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0" h="3504">
                  <a:moveTo>
                    <a:pt x="1536" y="0"/>
                  </a:moveTo>
                  <a:lnTo>
                    <a:pt x="288" y="0"/>
                  </a:lnTo>
                  <a:lnTo>
                    <a:pt x="0" y="1392"/>
                  </a:lnTo>
                  <a:lnTo>
                    <a:pt x="0" y="3168"/>
                  </a:lnTo>
                  <a:lnTo>
                    <a:pt x="672" y="3456"/>
                  </a:lnTo>
                  <a:lnTo>
                    <a:pt x="3072" y="3504"/>
                  </a:lnTo>
                  <a:lnTo>
                    <a:pt x="3120" y="528"/>
                  </a:lnTo>
                  <a:lnTo>
                    <a:pt x="1536" y="528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9" descr="Atoms_L38-39_Metals2_sx7000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382"/>
              <a:ext cx="3971" cy="24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3073400" y="23813"/>
            <a:ext cx="2576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Bonding in Metals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5042484" y="144380"/>
            <a:ext cx="4007853" cy="647783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8800" y="533400"/>
            <a:ext cx="50292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metal crystal consists of positively charged metal ions embedded in a </a:t>
            </a:r>
            <a:r>
              <a:rPr lang="en-US" dirty="0" smtClean="0"/>
              <a:t>  </a:t>
            </a:r>
            <a:r>
              <a:rPr lang="ja-JP" altLang="en-US" dirty="0" smtClean="0"/>
              <a:t>“</a:t>
            </a:r>
            <a:r>
              <a:rPr lang="en-US" dirty="0"/>
              <a:t>sea</a:t>
            </a:r>
            <a:r>
              <a:rPr lang="ja-JP" altLang="en-US" dirty="0"/>
              <a:t>”</a:t>
            </a:r>
            <a:r>
              <a:rPr lang="en-US" dirty="0"/>
              <a:t> of valence electrons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These valence electrons are highly mobile and are free to move  </a:t>
            </a:r>
            <a:endParaRPr lang="en-US" dirty="0"/>
          </a:p>
        </p:txBody>
      </p:sp>
      <p:pic>
        <p:nvPicPr>
          <p:cNvPr id="473093" name="Picture 5" descr="Atoms_L37_Foil_sx6856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92163"/>
            <a:ext cx="3335337" cy="5380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90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3073400" y="23813"/>
            <a:ext cx="2576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Bonding in Metals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Properties</a:t>
            </a:r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29200" y="1371600"/>
            <a:ext cx="34290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sea of electrons</a:t>
            </a:r>
            <a:r>
              <a:rPr lang="ja-JP" altLang="en-US" dirty="0"/>
              <a:t>”</a:t>
            </a:r>
            <a:r>
              <a:rPr lang="en-US" dirty="0"/>
              <a:t> model of solid metals explains their ability to conduct heat and electricity, the ease with which they can be made to change shape, and their luster.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0" y="1814512"/>
            <a:ext cx="5943600" cy="5043488"/>
            <a:chOff x="0" y="768"/>
            <a:chExt cx="3744" cy="3177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0" y="768"/>
              <a:ext cx="3200" cy="2544"/>
            </a:xfrm>
            <a:custGeom>
              <a:avLst/>
              <a:gdLst>
                <a:gd name="T0" fmla="*/ 0 w 3200"/>
                <a:gd name="T1" fmla="*/ 0 h 2544"/>
                <a:gd name="T2" fmla="*/ 0 w 3200"/>
                <a:gd name="T3" fmla="*/ 1776 h 2544"/>
                <a:gd name="T4" fmla="*/ 1632 w 3200"/>
                <a:gd name="T5" fmla="*/ 2544 h 2544"/>
                <a:gd name="T6" fmla="*/ 3168 w 3200"/>
                <a:gd name="T7" fmla="*/ 2160 h 2544"/>
                <a:gd name="T8" fmla="*/ 3200 w 3200"/>
                <a:gd name="T9" fmla="*/ 1352 h 2544"/>
                <a:gd name="T10" fmla="*/ 3200 w 3200"/>
                <a:gd name="T11" fmla="*/ 16 h 2544"/>
                <a:gd name="T12" fmla="*/ 0 w 3200"/>
                <a:gd name="T13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2544">
                  <a:moveTo>
                    <a:pt x="0" y="0"/>
                  </a:moveTo>
                  <a:lnTo>
                    <a:pt x="0" y="1776"/>
                  </a:lnTo>
                  <a:lnTo>
                    <a:pt x="1632" y="2544"/>
                  </a:lnTo>
                  <a:lnTo>
                    <a:pt x="3168" y="2160"/>
                  </a:lnTo>
                  <a:lnTo>
                    <a:pt x="3200" y="1352"/>
                  </a:lnTo>
                  <a:lnTo>
                    <a:pt x="320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 descr="Atoms_L38-39_Metals4_sx7000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4"/>
              <a:ext cx="3744" cy="27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32505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79" y="147048"/>
            <a:ext cx="39438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Alloy-</a:t>
            </a:r>
            <a:r>
              <a:rPr lang="en-US" sz="3200" dirty="0" smtClean="0"/>
              <a:t>A mixture of two or more elements where at least one is a metal.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Are designed to use the good qualities of individual metals to make a better quality metal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34599" y="208300"/>
            <a:ext cx="3571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Bronze- copper and tin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06" y="1254741"/>
            <a:ext cx="4641367" cy="56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499"/>
            <a:ext cx="8806375" cy="5368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542" y="520505"/>
            <a:ext cx="4356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Brass-copper &amp; zinc</a:t>
            </a:r>
            <a:endParaRPr lang="en-US"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6123" y="90179"/>
            <a:ext cx="426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Steel – Iron &amp; Carbon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57"/>
            <a:ext cx="8758987" cy="576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8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566"/>
            <a:ext cx="9434147" cy="5811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012" y="365760"/>
            <a:ext cx="885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</a:t>
            </a:r>
            <a:r>
              <a:rPr lang="en-US" b="1" dirty="0" smtClean="0"/>
              <a:t>tainless steel – Iron , Carbon, Chromium, Nickel &amp; Vanadium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93084"/>
            <a:ext cx="872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Covalent Bonds-</a:t>
            </a:r>
          </a:p>
          <a:p>
            <a:r>
              <a:rPr lang="en-US" sz="3200" dirty="0" smtClean="0"/>
              <a:t>Bonds between two or more non-metals where electrons are shared.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871003"/>
            <a:ext cx="44250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Molecule= a neutral group of atoms that are joined together by two or more covalent bonds. </a:t>
            </a:r>
          </a:p>
          <a:p>
            <a:endParaRPr lang="en-US" sz="2000" dirty="0" smtClean="0"/>
          </a:p>
          <a:p>
            <a:r>
              <a:rPr lang="en-US" sz="2000" dirty="0" smtClean="0"/>
              <a:t>Diatomic molecules- two of the same type of atoms share a pair of electrons.  Many non-metals exist as diatomic molecules.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, N</a:t>
            </a:r>
            <a:r>
              <a:rPr lang="en-US" sz="2000" baseline="-25000" dirty="0"/>
              <a:t>2</a:t>
            </a:r>
            <a:r>
              <a:rPr lang="en-US" sz="2000" dirty="0"/>
              <a:t>, O</a:t>
            </a:r>
            <a:r>
              <a:rPr lang="en-US" sz="2000" baseline="-25000" dirty="0"/>
              <a:t>2</a:t>
            </a:r>
            <a:r>
              <a:rPr lang="en-US" sz="2000" dirty="0"/>
              <a:t>, F</a:t>
            </a:r>
            <a:r>
              <a:rPr lang="en-US" sz="2000" baseline="-25000" dirty="0"/>
              <a:t>2</a:t>
            </a:r>
            <a:r>
              <a:rPr lang="en-US" sz="2000" dirty="0"/>
              <a:t>, Cl</a:t>
            </a:r>
            <a:r>
              <a:rPr lang="en-US" sz="2000" baseline="-25000" dirty="0"/>
              <a:t>2</a:t>
            </a:r>
            <a:r>
              <a:rPr lang="en-US" sz="2000" dirty="0"/>
              <a:t>, Br</a:t>
            </a:r>
            <a:r>
              <a:rPr lang="en-US" sz="2000" baseline="-25000" dirty="0"/>
              <a:t>2</a:t>
            </a:r>
            <a:r>
              <a:rPr lang="en-US" sz="2000" dirty="0"/>
              <a:t>, and I</a:t>
            </a:r>
            <a:r>
              <a:rPr lang="en-US" sz="2000" baseline="-25000" dirty="0"/>
              <a:t>2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174916"/>
            <a:ext cx="8721188" cy="1555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98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oms_L16_Patterns1_sx6946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" y="4506268"/>
            <a:ext cx="1976037" cy="2157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toms_L16_Patterns2_sx6946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10" y="4530703"/>
            <a:ext cx="2120329" cy="2132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toms_L16_Patterns3_sx6946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4" y="4401516"/>
            <a:ext cx="2338253" cy="2262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toms_L16_Patterns4_sx6946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38" y="4506268"/>
            <a:ext cx="2171362" cy="2246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6385" y="201390"/>
            <a:ext cx="53309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Valence Electrons and Bonding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30330" y="890919"/>
            <a:ext cx="8070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number of valence electrons in an atom of an element determines many properties of that element, including the ways in which the atom can bond with other atoms.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11126" y="1858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Electron Dot Diagrams- </a:t>
            </a:r>
            <a:r>
              <a:rPr lang="en-US" sz="2400" dirty="0" smtClean="0"/>
              <a:t>each member of a family has the same electron dot diagram configuration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5171" y="170222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REVIEW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2114" y="2416099"/>
            <a:ext cx="2014025" cy="19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5171" y="2996418"/>
            <a:ext cx="3731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more than 2 electrons per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Has to be drawn on the N, E, S, 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92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3073400" y="23813"/>
            <a:ext cx="232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Covalent Bonds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Covalent Bonds Form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31779"/>
            <a:ext cx="8229600" cy="4525963"/>
          </a:xfrm>
        </p:spPr>
        <p:txBody>
          <a:bodyPr/>
          <a:lstStyle/>
          <a:p>
            <a:r>
              <a:rPr lang="en-US" dirty="0"/>
              <a:t>The force that holds atoms together in a covalent bond is the attraction of each atom</a:t>
            </a:r>
            <a:r>
              <a:rPr lang="ja-JP" altLang="en-US" dirty="0"/>
              <a:t>’</a:t>
            </a:r>
            <a:r>
              <a:rPr lang="en-US" dirty="0"/>
              <a:t>s nucleus for the shared pair of electrons.</a:t>
            </a:r>
          </a:p>
        </p:txBody>
      </p:sp>
      <p:pic>
        <p:nvPicPr>
          <p:cNvPr id="468997" name="Picture 5" descr="Atoms_L31_Sharing1_sx6809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867025"/>
            <a:ext cx="1382712" cy="199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998" name="Picture 6" descr="Atoms_L31_Sharing2_sx6809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867025"/>
            <a:ext cx="1360488" cy="2017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999" name="Picture 7" descr="Atoms_L31_Sharing3_sx6809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862513"/>
            <a:ext cx="2462212" cy="1995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6400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3073400" y="23813"/>
            <a:ext cx="232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Covalent Bonds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18984" y="274638"/>
            <a:ext cx="6159802" cy="56338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Covalent Bonds Form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946" y="893122"/>
            <a:ext cx="8229600" cy="4525963"/>
          </a:xfrm>
        </p:spPr>
        <p:txBody>
          <a:bodyPr/>
          <a:lstStyle/>
          <a:p>
            <a:r>
              <a:rPr lang="en-US" dirty="0"/>
              <a:t>The oxygen atom in water and the nitrogen atom in ammonia are each surrounded by eight electrons as a result of sharing electrons with hydrogen atoms.</a:t>
            </a:r>
          </a:p>
        </p:txBody>
      </p:sp>
      <p:pic>
        <p:nvPicPr>
          <p:cNvPr id="501769" name="Picture 9" descr="Atoms_L31_Covalent1A_sx6810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2" y="3175807"/>
            <a:ext cx="3094037" cy="127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70" name="Picture 10" descr="Atoms_L31_Covalent1B_sx6810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7" y="4556125"/>
            <a:ext cx="3194050" cy="230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490562" y="2651125"/>
            <a:ext cx="4800600" cy="3810000"/>
            <a:chOff x="1392" y="1536"/>
            <a:chExt cx="3024" cy="2400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392" y="1536"/>
              <a:ext cx="3024" cy="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2" descr="Atoms_L31_Covalent2A_sx6810a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2400" cy="7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6" descr="Atoms_L31_Covalent2B_sx6810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46" y="4031973"/>
            <a:ext cx="3848100" cy="222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5592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3073400" y="23813"/>
            <a:ext cx="232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Covalent Bonds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20650"/>
            <a:ext cx="8229600" cy="1143000"/>
          </a:xfrm>
        </p:spPr>
        <p:txBody>
          <a:bodyPr/>
          <a:lstStyle/>
          <a:p>
            <a:r>
              <a:rPr lang="en-US" dirty="0"/>
              <a:t>How Covalent Bonds Form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263" y="744621"/>
            <a:ext cx="8459537" cy="25039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Share a pair of electrons-</a:t>
            </a:r>
          </a:p>
          <a:p>
            <a:r>
              <a:rPr lang="en-US" dirty="0" smtClean="0"/>
              <a:t>The Number of bonds an atom can form is equal to the number of valence electrons needed to make 8 ( except H , 2)</a:t>
            </a:r>
          </a:p>
          <a:p>
            <a:r>
              <a:rPr lang="en-US" dirty="0" smtClean="0"/>
              <a:t>One pair= single bond=2 electrons</a:t>
            </a:r>
          </a:p>
          <a:p>
            <a:r>
              <a:rPr lang="en-US" dirty="0" smtClean="0"/>
              <a:t>Two pair= double bond=4 electrons</a:t>
            </a:r>
          </a:p>
          <a:p>
            <a:r>
              <a:rPr lang="en-US" dirty="0" smtClean="0"/>
              <a:t>Three pair= triple bond=6 electrons</a:t>
            </a:r>
            <a:endParaRPr lang="en-US" dirty="0"/>
          </a:p>
        </p:txBody>
      </p:sp>
      <p:pic>
        <p:nvPicPr>
          <p:cNvPr id="503820" name="Picture 12" descr="Atoms_L32_DblTrpl1_sx6811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6" y="3248526"/>
            <a:ext cx="1173163" cy="87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1" name="Picture 13" descr="Atoms_L32_DblTrpl2_sx6811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6413"/>
            <a:ext cx="1460500" cy="173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2" name="Picture 14" descr="Atoms_L32_DblTrpl3_sx6811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248526"/>
            <a:ext cx="1882775" cy="87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4" name="Picture 16" descr="Atoms_L32_DblTrpl4_sx6811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26413"/>
            <a:ext cx="1792288" cy="173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5" name="Picture 17" descr="Atoms_L32_DblTrpl5_sx6811b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46" y="3017753"/>
            <a:ext cx="1219200" cy="87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6" name="Picture 18" descr="Atoms_L32_DblTrpl6_sx6811b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46" y="4126413"/>
            <a:ext cx="1416050" cy="173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5933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947" y="88129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The first element is named first, using the elements name.</a:t>
            </a:r>
          </a:p>
          <a:p>
            <a:r>
              <a:rPr lang="en-US" dirty="0"/>
              <a:t>2. Second element is named as an Anion (suffix "-ide")</a:t>
            </a:r>
          </a:p>
          <a:p>
            <a:r>
              <a:rPr lang="en-US" dirty="0"/>
              <a:t>3. Prefixes are used to denote the number of atoms</a:t>
            </a:r>
          </a:p>
          <a:p>
            <a:r>
              <a:rPr lang="en-US" dirty="0"/>
              <a:t>4. "Mono" is not used to name the first element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Note</a:t>
            </a:r>
            <a:r>
              <a:rPr lang="en-US" i="1" dirty="0"/>
              <a:t>: when the addition of the Greek prefix places two vowels adjacent to one another, the "a" (or the "o") at the end of the Greek prefix is usually dropped; e.g., "</a:t>
            </a:r>
            <a:r>
              <a:rPr lang="en-US" i="1" dirty="0" err="1"/>
              <a:t>nonaoxide</a:t>
            </a:r>
            <a:r>
              <a:rPr lang="en-US" i="1" dirty="0"/>
              <a:t>" would be written as "</a:t>
            </a:r>
            <a:r>
              <a:rPr lang="en-US" i="1" dirty="0" err="1"/>
              <a:t>nonoxide</a:t>
            </a:r>
            <a:r>
              <a:rPr lang="en-US" i="1" dirty="0"/>
              <a:t>", and "</a:t>
            </a:r>
            <a:r>
              <a:rPr lang="en-US" i="1" dirty="0" err="1"/>
              <a:t>monooxide</a:t>
            </a:r>
            <a:r>
              <a:rPr lang="en-US" i="1" dirty="0"/>
              <a:t>" would be written as "monoxide". The "</a:t>
            </a:r>
            <a:r>
              <a:rPr lang="en-US" i="1" dirty="0" err="1"/>
              <a:t>i</a:t>
            </a:r>
            <a:r>
              <a:rPr lang="en-US" i="1" dirty="0"/>
              <a:t>" at the end of the prefixes "di-" and "tri-" are never dropped.</a:t>
            </a:r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2316" y="348708"/>
            <a:ext cx="2459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2793555"/>
              </p:ext>
            </p:extLst>
          </p:nvPr>
        </p:nvGraphicFramePr>
        <p:xfrm>
          <a:off x="5721685" y="964175"/>
          <a:ext cx="2566736" cy="4892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83368"/>
                <a:gridCol w="1283368"/>
              </a:tblGrid>
              <a:tr h="675105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Indicated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hepta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0947" y="331147"/>
            <a:ext cx="69409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Rules for naming molecular compounds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21205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69" y="5753686"/>
            <a:ext cx="2092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Polarity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0339"/>
            <a:ext cx="8651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Polar bond </a:t>
            </a:r>
            <a:r>
              <a:rPr lang="en-US" dirty="0" smtClean="0"/>
              <a:t>– unequal sharing of electrons due to unequal attractive forces of the different atoms</a:t>
            </a:r>
          </a:p>
          <a:p>
            <a:r>
              <a:rPr lang="en-US" b="1" dirty="0" smtClean="0"/>
              <a:t>Nonpolar Bond-  </a:t>
            </a:r>
            <a:r>
              <a:rPr lang="en-US" dirty="0" smtClean="0"/>
              <a:t>Equal sharing of electrons.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Polar molecules have a slight charge towards the direction of the atom that has the greater attractive force.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Polar and Nonpolar molecules do not mix with each other!  We will study this more in the next unit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We use the </a:t>
            </a:r>
            <a:r>
              <a:rPr lang="en-US" dirty="0" err="1" smtClean="0"/>
              <a:t>greek</a:t>
            </a:r>
            <a:r>
              <a:rPr lang="en-US" dirty="0" smtClean="0"/>
              <a:t> lowercase symbol </a:t>
            </a:r>
            <a:r>
              <a:rPr lang="en-US" sz="36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δ + or 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δ -</a:t>
            </a:r>
            <a:r>
              <a:rPr lang="en-US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to show the slight charges of the atoms</a:t>
            </a:r>
          </a:p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151" y="49385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http://phet.colorado.edu/en/simulation/molecule-polarity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3232437"/>
            <a:ext cx="53054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3073400" y="23813"/>
            <a:ext cx="232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Covalent Bonds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r>
              <a:rPr lang="en-US" dirty="0"/>
              <a:t>Unequal Sharing of Electrons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81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type of atoms in a molecule and its shape are factors that determine whether a molecule is polar or nonpolar </a:t>
            </a:r>
          </a:p>
          <a:p>
            <a:r>
              <a:rPr lang="en-US" sz="2800" dirty="0" smtClean="0"/>
              <a:t>Fluorine </a:t>
            </a:r>
            <a:r>
              <a:rPr lang="en-US" sz="2800" dirty="0"/>
              <a:t>forms a nonpolar bond with another fluorine atom. In hydrogen fluoride, fluorine attracts electrons more strongly than hydrogen does, so the bond formed is polar.</a:t>
            </a:r>
          </a:p>
        </p:txBody>
      </p:sp>
      <p:pic>
        <p:nvPicPr>
          <p:cNvPr id="514057" name="Picture 9" descr="Atoms_L34_PolarBonds1_sx6813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378325"/>
            <a:ext cx="1784350" cy="229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58" name="Picture 10" descr="Atoms_L34_PolarBonds2_sx6813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4303712"/>
            <a:ext cx="1917700" cy="2554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3402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3073400" y="23813"/>
            <a:ext cx="232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Covalent Bonds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1"/>
            <a:ext cx="8229600" cy="1143000"/>
          </a:xfrm>
        </p:spPr>
        <p:txBody>
          <a:bodyPr/>
          <a:lstStyle/>
          <a:p>
            <a:r>
              <a:rPr lang="en-US" dirty="0"/>
              <a:t>Unequal Sharing of Electrons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23937"/>
            <a:ext cx="8229600" cy="4525963"/>
          </a:xfrm>
        </p:spPr>
        <p:txBody>
          <a:bodyPr/>
          <a:lstStyle/>
          <a:p>
            <a:r>
              <a:rPr lang="en-US" dirty="0"/>
              <a:t>A carbon dioxide molecule is a nonpolar molecule because of its straight-line shape. In contrast, a water molecule is a polar molecule because of its bent shape.</a:t>
            </a:r>
          </a:p>
        </p:txBody>
      </p:sp>
      <p:pic>
        <p:nvPicPr>
          <p:cNvPr id="516104" name="Picture 8" descr="Atoms_L34_PolarMole1_sx6967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8" y="3451225"/>
            <a:ext cx="2895600" cy="325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5" name="Picture 9" descr="Atoms_L34_PolarMole2_sx6967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451225"/>
            <a:ext cx="1658937" cy="325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969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82880" y="0"/>
            <a:ext cx="9861452" cy="1162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Properties of Covalent Molecular Compounds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64233" y="900332"/>
            <a:ext cx="77888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bond attractive force is weak compared to ionic, so its properties reflect  that property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Low Melting and Boiling Points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usually  from crystals </a:t>
            </a:r>
          </a:p>
          <a:p>
            <a:pPr>
              <a:buNone/>
            </a:pPr>
            <a:r>
              <a:rPr lang="en-US" sz="2400" dirty="0" smtClean="0"/>
              <a:t>	( except Sugar, &amp; water)</a:t>
            </a:r>
          </a:p>
          <a:p>
            <a:r>
              <a:rPr lang="en-US" sz="2400" dirty="0" smtClean="0"/>
              <a:t>Poor conductors of electricity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35016" y="362204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975"/>
                <a:gridCol w="1252025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Melting &amp; Boiling Points of some Molecular Compounds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Melting</a:t>
                      </a:r>
                      <a:r>
                        <a:rPr lang="en-US" baseline="0" dirty="0" smtClean="0"/>
                        <a:t>  Point</a:t>
                      </a:r>
                    </a:p>
                    <a:p>
                      <a:pPr algn="ctr"/>
                      <a:r>
                        <a:rPr lang="en-US" baseline="0" dirty="0" smtClean="0"/>
                        <a:t>(C)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Boiling</a:t>
                      </a:r>
                      <a:r>
                        <a:rPr lang="en-US" baseline="0" dirty="0" smtClean="0"/>
                        <a:t>  Point</a:t>
                      </a:r>
                    </a:p>
                    <a:p>
                      <a:pPr algn="ctr"/>
                      <a:r>
                        <a:rPr lang="en-US" baseline="0" dirty="0" smtClean="0"/>
                        <a:t>(C)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Ammonia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Rubbing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 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7 </a:t>
                      </a:r>
                      <a:r>
                        <a:rPr lang="en-US" baseline="0" dirty="0" smtClean="0"/>
                        <a:t>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22 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decomposes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49" y="170222"/>
            <a:ext cx="609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Elements Bond with Other </a:t>
            </a:r>
            <a:r>
              <a:rPr lang="en-US" sz="2800" dirty="0" smtClean="0"/>
              <a:t>Elements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0849" y="979353"/>
            <a:ext cx="72866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/>
              <a:t> </a:t>
            </a:r>
            <a:r>
              <a:rPr lang="en-US" sz="2400" dirty="0" smtClean="0"/>
              <a:t>Think Back to Valence electrons.</a:t>
            </a:r>
          </a:p>
          <a:p>
            <a:endParaRPr lang="en-US" sz="2400" dirty="0"/>
          </a:p>
          <a:p>
            <a:r>
              <a:rPr lang="en-US" sz="2400" dirty="0" smtClean="0"/>
              <a:t>Remember how we determined electron configurations?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5" descr="Atoms_L13_DotDia_sx6944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7" y="2456681"/>
            <a:ext cx="3602037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7810" y="2733679"/>
            <a:ext cx="3238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1st orbital can have a maximum of 2 electrons</a:t>
            </a:r>
          </a:p>
          <a:p>
            <a:endParaRPr lang="en-US" sz="3200" dirty="0"/>
          </a:p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orbital can have a maximum of 8 electrons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67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012" y="323827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Each element wants to have stable configuration.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stable mean?</a:t>
            </a:r>
          </a:p>
          <a:p>
            <a:endParaRPr lang="en-US" sz="2400" dirty="0" smtClean="0"/>
          </a:p>
          <a:p>
            <a:r>
              <a:rPr lang="en-US" sz="2400" dirty="0" smtClean="0"/>
              <a:t>It wants to have its last electron configuration full ( 2 or 8). This is called the Octet Rule</a:t>
            </a:r>
          </a:p>
          <a:p>
            <a:endParaRPr lang="en-US" sz="2400" dirty="0"/>
          </a:p>
          <a:p>
            <a:r>
              <a:rPr lang="en-US" sz="2400" dirty="0" smtClean="0"/>
              <a:t>In order to become stable,  sometimes elements transfer or share electrons.</a:t>
            </a:r>
          </a:p>
          <a:p>
            <a:endParaRPr lang="en-US" sz="2400" dirty="0"/>
          </a:p>
          <a:p>
            <a:r>
              <a:rPr lang="en-US" sz="2400" dirty="0" smtClean="0"/>
              <a:t>This is called chemical bonding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19" y="572167"/>
            <a:ext cx="34671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7854" y="323827"/>
            <a:ext cx="89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419" y="3265506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090" y="6181733"/>
            <a:ext cx="9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Fluorine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20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wis-dot-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9" y="3832248"/>
            <a:ext cx="3648238" cy="2772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009" y="209505"/>
            <a:ext cx="82356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There are 3 types of Chemical bonds: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Ionic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46" y="4334125"/>
            <a:ext cx="3647017" cy="2270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6049" y="3785841"/>
            <a:ext cx="116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Metallic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691" y="5836953"/>
            <a:ext cx="123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Covalent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657" y="1130300"/>
            <a:ext cx="5245100" cy="229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9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3073400" y="23813"/>
            <a:ext cx="1814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Ionic Bonds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20650"/>
            <a:ext cx="8229600" cy="1143000"/>
          </a:xfrm>
        </p:spPr>
        <p:txBody>
          <a:bodyPr/>
          <a:lstStyle/>
          <a:p>
            <a:r>
              <a:rPr lang="en-US" dirty="0"/>
              <a:t>Ions and Ionic Bonds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381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Analogy:</a:t>
            </a:r>
          </a:p>
          <a:p>
            <a:r>
              <a:rPr lang="en-US" dirty="0" smtClean="0"/>
              <a:t>You </a:t>
            </a:r>
            <a:r>
              <a:rPr lang="en-US" dirty="0"/>
              <a:t>and a friend walk past a market that sells apples for 40 cents each and pears for 50 cents each. You have 45 cents and want an apple. Your friend also has 45 cents but wants a pear.</a:t>
            </a:r>
          </a:p>
        </p:txBody>
      </p:sp>
      <p:pic>
        <p:nvPicPr>
          <p:cNvPr id="464901" name="Picture 5" descr="Atoms_L22_Bonds_sx695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998913"/>
            <a:ext cx="6276975" cy="2859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388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3073400" y="23813"/>
            <a:ext cx="1814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Ionic Bonds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9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Ions and Ionic </a:t>
            </a:r>
            <a:r>
              <a:rPr lang="en-US" sz="5300" dirty="0" smtClean="0"/>
              <a:t>Bonds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Metal and Nonmetal bonds</a:t>
            </a:r>
            <a:endParaRPr lang="en-US" sz="3600" dirty="0"/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2664"/>
            <a:ext cx="8229600" cy="4525963"/>
          </a:xfrm>
        </p:spPr>
        <p:txBody>
          <a:bodyPr/>
          <a:lstStyle/>
          <a:p>
            <a:r>
              <a:rPr lang="en-US" dirty="0"/>
              <a:t>When an atom loses an electron, it loses a negative charge and become a positive ion. When an atom gains an electron, it gains a negative charge and becomes a negative ion.</a:t>
            </a:r>
          </a:p>
        </p:txBody>
      </p:sp>
      <p:pic>
        <p:nvPicPr>
          <p:cNvPr id="493574" name="Picture 6" descr="Atoms_L23_Ions_sx6954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544301"/>
            <a:ext cx="6276975" cy="3182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455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037" y="247437"/>
            <a:ext cx="594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does an atom become “Charged”?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3584" y="2293034"/>
            <a:ext cx="2501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Cations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395906" y="1094889"/>
            <a:ext cx="210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Anions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5415" y="142086"/>
            <a:ext cx="769121" cy="49039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err="1" smtClean="0"/>
              <a:t>Posi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ive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7753" y="1897516"/>
            <a:ext cx="696024" cy="365901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 err="1"/>
              <a:t>e</a:t>
            </a:r>
            <a:r>
              <a:rPr lang="en-US" sz="2800" b="1" dirty="0" err="1" smtClean="0"/>
              <a:t>gative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59094" y="5005485"/>
            <a:ext cx="1838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Sodium:</a:t>
            </a:r>
          </a:p>
          <a:p>
            <a:r>
              <a:rPr lang="en-US" dirty="0" smtClean="0"/>
              <a:t>protons=   +11</a:t>
            </a:r>
          </a:p>
          <a:p>
            <a:r>
              <a:rPr lang="en-US" dirty="0" smtClean="0"/>
              <a:t>electrons =    -10</a:t>
            </a:r>
          </a:p>
          <a:p>
            <a:endParaRPr lang="en-US" dirty="0"/>
          </a:p>
          <a:p>
            <a:r>
              <a:rPr lang="en-US" dirty="0" smtClean="0"/>
              <a:t>Charge is now 1 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8688" y="5005485"/>
            <a:ext cx="17390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Chlorine</a:t>
            </a:r>
          </a:p>
          <a:p>
            <a:r>
              <a:rPr lang="en-US" dirty="0" smtClean="0"/>
              <a:t>protons= +17</a:t>
            </a:r>
          </a:p>
          <a:p>
            <a:r>
              <a:rPr lang="en-US" dirty="0" smtClean="0"/>
              <a:t>electrons=  -18</a:t>
            </a:r>
          </a:p>
          <a:p>
            <a:endParaRPr lang="en-US" dirty="0"/>
          </a:p>
          <a:p>
            <a:r>
              <a:rPr lang="en-US" dirty="0" smtClean="0"/>
              <a:t>Charge is now 1-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16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1617</Words>
  <Application>Microsoft Office PowerPoint</Application>
  <PresentationFormat>On-screen Show (4:3)</PresentationFormat>
  <Paragraphs>286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E03</vt:lpstr>
      <vt:lpstr>Slide 2</vt:lpstr>
      <vt:lpstr>Slide 3</vt:lpstr>
      <vt:lpstr>Slide 4</vt:lpstr>
      <vt:lpstr>Slide 5</vt:lpstr>
      <vt:lpstr>Slide 6</vt:lpstr>
      <vt:lpstr>Ions and Ionic Bonds</vt:lpstr>
      <vt:lpstr>Ions and Ionic Bonds Metal and Nonmetal bonds</vt:lpstr>
      <vt:lpstr>Slide 9</vt:lpstr>
      <vt:lpstr>Ions and Ionic Bonds</vt:lpstr>
      <vt:lpstr>Slide 11</vt:lpstr>
      <vt:lpstr>Slide 12</vt:lpstr>
      <vt:lpstr>Slide 13</vt:lpstr>
      <vt:lpstr>Slide 14</vt:lpstr>
      <vt:lpstr>Slide 15</vt:lpstr>
      <vt:lpstr>Slide 16</vt:lpstr>
      <vt:lpstr>Properties of Ionic Compounds</vt:lpstr>
      <vt:lpstr>Slide 18</vt:lpstr>
      <vt:lpstr>Slide 19</vt:lpstr>
      <vt:lpstr>Slide 20</vt:lpstr>
      <vt:lpstr>Slide 21</vt:lpstr>
      <vt:lpstr>Slide 22</vt:lpstr>
      <vt:lpstr>Metallic Bonding</vt:lpstr>
      <vt:lpstr>Metallic Properties</vt:lpstr>
      <vt:lpstr>Slide 25</vt:lpstr>
      <vt:lpstr>Slide 26</vt:lpstr>
      <vt:lpstr>Slide 27</vt:lpstr>
      <vt:lpstr>Slide 28</vt:lpstr>
      <vt:lpstr>Slide 29</vt:lpstr>
      <vt:lpstr>How Covalent Bonds Form</vt:lpstr>
      <vt:lpstr>How Covalent Bonds Form</vt:lpstr>
      <vt:lpstr>How Covalent Bonds Form</vt:lpstr>
      <vt:lpstr>Slide 33</vt:lpstr>
      <vt:lpstr>Slide 34</vt:lpstr>
      <vt:lpstr>Unequal Sharing of Electrons</vt:lpstr>
      <vt:lpstr>Unequal Sharing of Electrons</vt:lpstr>
      <vt:lpstr>Properties of Covalent Molecular Compounds</vt:lpstr>
    </vt:vector>
  </TitlesOfParts>
  <Company>QSI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E03</dc:title>
  <dc:creator>Jason Montgomery</dc:creator>
  <cp:lastModifiedBy>jason-montgomery</cp:lastModifiedBy>
  <cp:revision>84</cp:revision>
  <dcterms:created xsi:type="dcterms:W3CDTF">2011-10-22T07:46:50Z</dcterms:created>
  <dcterms:modified xsi:type="dcterms:W3CDTF">2011-10-26T06:15:15Z</dcterms:modified>
</cp:coreProperties>
</file>