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48"/>
  </p:notesMasterIdLst>
  <p:handoutMasterIdLst>
    <p:handoutMasterId r:id="rId49"/>
  </p:handoutMasterIdLst>
  <p:sldIdLst>
    <p:sldId id="256" r:id="rId2"/>
    <p:sldId id="290" r:id="rId3"/>
    <p:sldId id="297" r:id="rId4"/>
    <p:sldId id="299" r:id="rId5"/>
    <p:sldId id="300" r:id="rId6"/>
    <p:sldId id="298" r:id="rId7"/>
    <p:sldId id="291" r:id="rId8"/>
    <p:sldId id="292" r:id="rId9"/>
    <p:sldId id="293" r:id="rId10"/>
    <p:sldId id="295" r:id="rId11"/>
    <p:sldId id="296" r:id="rId12"/>
    <p:sldId id="301" r:id="rId13"/>
    <p:sldId id="302" r:id="rId14"/>
    <p:sldId id="303" r:id="rId15"/>
    <p:sldId id="304" r:id="rId16"/>
    <p:sldId id="258" r:id="rId17"/>
    <p:sldId id="259" r:id="rId18"/>
    <p:sldId id="260" r:id="rId19"/>
    <p:sldId id="261" r:id="rId20"/>
    <p:sldId id="262" r:id="rId21"/>
    <p:sldId id="263" r:id="rId22"/>
    <p:sldId id="266" r:id="rId23"/>
    <p:sldId id="267" r:id="rId24"/>
    <p:sldId id="268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273" r:id="rId33"/>
    <p:sldId id="313" r:id="rId34"/>
    <p:sldId id="314" r:id="rId35"/>
    <p:sldId id="278" r:id="rId36"/>
    <p:sldId id="315" r:id="rId37"/>
    <p:sldId id="276" r:id="rId38"/>
    <p:sldId id="277" r:id="rId39"/>
    <p:sldId id="270" r:id="rId40"/>
    <p:sldId id="279" r:id="rId41"/>
    <p:sldId id="280" r:id="rId42"/>
    <p:sldId id="282" r:id="rId43"/>
    <p:sldId id="284" r:id="rId44"/>
    <p:sldId id="286" r:id="rId45"/>
    <p:sldId id="288" r:id="rId46"/>
    <p:sldId id="289" r:id="rId47"/>
  </p:sldIdLst>
  <p:sldSz cx="9906000" cy="6858000" type="A4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  <a:srgbClr val="FF99FF"/>
    <a:srgbClr val="9933FF"/>
    <a:srgbClr val="75DB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414" y="-9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01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4684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010" y="8684684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0FE78D3-5EB2-4540-993E-33613CED50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861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01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4088" y="685800"/>
            <a:ext cx="4951412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4684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010" y="8684684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DB7FE92-1142-5946-A2AB-BEEB311914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221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0B581B-C5FA-844D-9AEF-D8EE17A74442}" type="slidenum">
              <a:rPr lang="ru-RU" sz="1200"/>
              <a:pPr eaLnBrk="1" hangingPunct="1"/>
              <a:t>45</a:t>
            </a:fld>
            <a:endParaRPr lang="ru-RU" sz="12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B79C0-64CD-E940-82C4-262B245AA9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8885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55A75-7B23-3B4C-B1E1-B65EEBC985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435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0E898-98F2-3D40-AE0E-4E3303556D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3372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300" y="274638"/>
            <a:ext cx="89154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6A845-08A8-914E-8519-633808FE95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9120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D4AB2-1DB6-AC48-8E13-F7D3D185A1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4309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600200"/>
            <a:ext cx="43815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938588"/>
            <a:ext cx="43815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CCE3C-0F16-3C46-8382-D9E1B7A3E3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7922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31C07-E1BC-E74A-A51C-D3A397689B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7413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896E4-DEAC-CA4A-9A2B-3CABF156CA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9359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815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" y="3938588"/>
            <a:ext cx="43815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029200" y="1600200"/>
            <a:ext cx="43815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68761-3269-2846-B2E4-96697CC39F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0999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F17E1-5DD2-BF40-8B42-C2E0A8C3AE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304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7F305-09B5-8A4C-8E58-1584DA6C85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5397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CBF28-20F2-3C4A-B9C7-89550D90E3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6055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78B69-385D-6642-8A91-5E7FD78652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860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00130-4818-5E40-BABD-1ED0722F65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893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F9894-7F7D-1C40-A4EB-15C77D2F88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5976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8C07B-192A-D84B-9277-9F82FD6197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944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0EEB1-2D50-4145-96FB-4C809C7AA3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3173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5328D01-8D11-4C43-9B14-FF486FA524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3"/>
            <a:ext cx="2895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E04</a:t>
            </a:r>
          </a:p>
        </p:txBody>
      </p:sp>
      <p:pic>
        <p:nvPicPr>
          <p:cNvPr id="2150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78000"/>
            <a:ext cx="635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10400" y="2362200"/>
            <a:ext cx="2489200" cy="2062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cs typeface="+mn-cs"/>
              </a:rPr>
              <a:t>3 quizzes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3200" dirty="0">
                <a:cs typeface="+mn-cs"/>
              </a:rPr>
              <a:t>TSW 1-4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3200" dirty="0">
                <a:cs typeface="+mn-cs"/>
              </a:rPr>
              <a:t>TSW 5-7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3200" dirty="0">
                <a:cs typeface="+mn-cs"/>
              </a:rPr>
              <a:t>TSW 8-10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4"/>
          <p:cNvSpPr txBox="1">
            <a:spLocks noChangeArrowheads="1"/>
          </p:cNvSpPr>
          <p:nvPr/>
        </p:nvSpPr>
        <p:spPr bwMode="auto">
          <a:xfrm>
            <a:off x="381000" y="381000"/>
            <a:ext cx="6008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What is wrong with this equation?</a:t>
            </a:r>
          </a:p>
        </p:txBody>
      </p:sp>
      <p:grpSp>
        <p:nvGrpSpPr>
          <p:cNvPr id="30722" name="Group 11"/>
          <p:cNvGrpSpPr>
            <a:grpSpLocks/>
          </p:cNvGrpSpPr>
          <p:nvPr/>
        </p:nvGrpSpPr>
        <p:grpSpPr bwMode="auto">
          <a:xfrm>
            <a:off x="1295400" y="2743200"/>
            <a:ext cx="5875338" cy="2473325"/>
            <a:chOff x="1295400" y="2743200"/>
            <a:chExt cx="5875773" cy="2473974"/>
          </a:xfrm>
        </p:grpSpPr>
        <p:grpSp>
          <p:nvGrpSpPr>
            <p:cNvPr id="30725" name="Group 1"/>
            <p:cNvGrpSpPr>
              <a:grpSpLocks/>
            </p:cNvGrpSpPr>
            <p:nvPr/>
          </p:nvGrpSpPr>
          <p:grpSpPr bwMode="auto">
            <a:xfrm>
              <a:off x="1447800" y="2743200"/>
              <a:ext cx="5586785" cy="707886"/>
              <a:chOff x="1492125" y="3831047"/>
              <a:chExt cx="5586785" cy="707886"/>
            </a:xfrm>
          </p:grpSpPr>
          <p:sp>
            <p:nvSpPr>
              <p:cNvPr id="30735" name="TextBox 2"/>
              <p:cNvSpPr txBox="1">
                <a:spLocks noChangeArrowheads="1"/>
              </p:cNvSpPr>
              <p:nvPr/>
            </p:nvSpPr>
            <p:spPr bwMode="auto">
              <a:xfrm>
                <a:off x="1492125" y="3831047"/>
                <a:ext cx="5586785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4000"/>
                  <a:t>H</a:t>
                </a:r>
                <a:r>
                  <a:rPr lang="en-US" sz="4000" baseline="-25000"/>
                  <a:t>2</a:t>
                </a:r>
                <a:r>
                  <a:rPr lang="en-US" sz="4000"/>
                  <a:t>  +  O</a:t>
                </a:r>
                <a:r>
                  <a:rPr lang="en-US" sz="4000" baseline="-25000"/>
                  <a:t>2</a:t>
                </a:r>
                <a:r>
                  <a:rPr lang="en-US" sz="4000"/>
                  <a:t>             </a:t>
                </a:r>
                <a:r>
                  <a:rPr lang="en-US" sz="4000">
                    <a:solidFill>
                      <a:srgbClr val="3366FF"/>
                    </a:solidFill>
                  </a:rPr>
                  <a:t>2</a:t>
                </a:r>
                <a:r>
                  <a:rPr lang="en-US" sz="4000"/>
                  <a:t> H</a:t>
                </a:r>
                <a:r>
                  <a:rPr lang="en-US" sz="4000" baseline="-25000"/>
                  <a:t>2</a:t>
                </a:r>
                <a:r>
                  <a:rPr lang="en-US" sz="4000"/>
                  <a:t>O</a:t>
                </a:r>
              </a:p>
            </p:txBody>
          </p:sp>
          <p:cxnSp>
            <p:nvCxnSpPr>
              <p:cNvPr id="30736" name="Straight Arrow Connector 3"/>
              <p:cNvCxnSpPr>
                <a:cxnSpLocks noChangeShapeType="1"/>
              </p:cNvCxnSpPr>
              <p:nvPr/>
            </p:nvCxnSpPr>
            <p:spPr bwMode="auto">
              <a:xfrm>
                <a:off x="3930717" y="4135927"/>
                <a:ext cx="1143085" cy="0"/>
              </a:xfrm>
              <a:prstGeom prst="straightConnector1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grpSp>
          <p:nvGrpSpPr>
            <p:cNvPr id="30726" name="Group 5"/>
            <p:cNvGrpSpPr>
              <a:grpSpLocks/>
            </p:cNvGrpSpPr>
            <p:nvPr/>
          </p:nvGrpSpPr>
          <p:grpSpPr bwMode="auto">
            <a:xfrm>
              <a:off x="1295400" y="3505200"/>
              <a:ext cx="5465322" cy="1711974"/>
              <a:chOff x="1164078" y="2590800"/>
              <a:chExt cx="5465322" cy="1711974"/>
            </a:xfrm>
          </p:grpSpPr>
          <p:cxnSp>
            <p:nvCxnSpPr>
              <p:cNvPr id="30728" name="Straight Arrow Connector 6"/>
              <p:cNvCxnSpPr>
                <a:cxnSpLocks noChangeShapeType="1"/>
              </p:cNvCxnSpPr>
              <p:nvPr/>
            </p:nvCxnSpPr>
            <p:spPr bwMode="auto">
              <a:xfrm flipH="1">
                <a:off x="1372056" y="2743440"/>
                <a:ext cx="457234" cy="6859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0729" name="Straight Arrow Connector 7"/>
              <p:cNvCxnSpPr>
                <a:cxnSpLocks noChangeShapeType="1"/>
              </p:cNvCxnSpPr>
              <p:nvPr/>
            </p:nvCxnSpPr>
            <p:spPr bwMode="auto">
              <a:xfrm>
                <a:off x="3046993" y="2667220"/>
                <a:ext cx="0" cy="83842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0730" name="Straight Arrow Connector 9"/>
              <p:cNvCxnSpPr>
                <a:cxnSpLocks noChangeShapeType="1"/>
              </p:cNvCxnSpPr>
              <p:nvPr/>
            </p:nvCxnSpPr>
            <p:spPr bwMode="auto">
              <a:xfrm flipH="1">
                <a:off x="5256956" y="2591000"/>
                <a:ext cx="457234" cy="6859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0731" name="Straight Arrow Connector 10"/>
              <p:cNvCxnSpPr>
                <a:cxnSpLocks noChangeShapeType="1"/>
              </p:cNvCxnSpPr>
              <p:nvPr/>
            </p:nvCxnSpPr>
            <p:spPr bwMode="auto">
              <a:xfrm>
                <a:off x="6400041" y="2667220"/>
                <a:ext cx="228617" cy="83842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30732" name="TextBox 12"/>
              <p:cNvSpPr txBox="1">
                <a:spLocks noChangeArrowheads="1"/>
              </p:cNvSpPr>
              <p:nvPr/>
            </p:nvSpPr>
            <p:spPr bwMode="auto">
              <a:xfrm>
                <a:off x="1164078" y="3703963"/>
                <a:ext cx="412893" cy="584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>
                    <a:solidFill>
                      <a:srgbClr val="FF0000"/>
                    </a:solidFill>
                  </a:rPr>
                  <a:t>2</a:t>
                </a:r>
              </a:p>
            </p:txBody>
          </p:sp>
          <p:sp>
            <p:nvSpPr>
              <p:cNvPr id="30733" name="Rectangle 13"/>
              <p:cNvSpPr>
                <a:spLocks noChangeArrowheads="1"/>
              </p:cNvSpPr>
              <p:nvPr/>
            </p:nvSpPr>
            <p:spPr bwMode="auto">
              <a:xfrm>
                <a:off x="4876800" y="3352800"/>
                <a:ext cx="484971" cy="584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3200">
                    <a:solidFill>
                      <a:srgbClr val="FF0000"/>
                    </a:solidFill>
                  </a:rPr>
                  <a:t>4</a:t>
                </a:r>
              </a:p>
            </p:txBody>
          </p:sp>
          <p:sp>
            <p:nvSpPr>
              <p:cNvPr id="30734" name="TextBox 14"/>
              <p:cNvSpPr txBox="1">
                <a:spLocks noChangeArrowheads="1"/>
              </p:cNvSpPr>
              <p:nvPr/>
            </p:nvSpPr>
            <p:spPr bwMode="auto">
              <a:xfrm>
                <a:off x="2993343" y="3779554"/>
                <a:ext cx="38436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800">
                    <a:solidFill>
                      <a:srgbClr val="3366FF"/>
                    </a:solidFill>
                  </a:rPr>
                  <a:t>2</a:t>
                </a:r>
              </a:p>
            </p:txBody>
          </p:sp>
        </p:grpSp>
        <p:sp>
          <p:nvSpPr>
            <p:cNvPr id="30727" name="TextBox 15"/>
            <p:cNvSpPr txBox="1">
              <a:spLocks noChangeArrowheads="1"/>
            </p:cNvSpPr>
            <p:nvPr/>
          </p:nvSpPr>
          <p:spPr bwMode="auto">
            <a:xfrm>
              <a:off x="6477000" y="4495800"/>
              <a:ext cx="694173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>
                  <a:solidFill>
                    <a:srgbClr val="3366FF"/>
                  </a:solidFill>
                </a:rPr>
                <a:t>2</a:t>
              </a:r>
            </a:p>
          </p:txBody>
        </p:sp>
      </p:grpSp>
      <p:sp>
        <p:nvSpPr>
          <p:cNvPr id="30723" name="TextBox 16"/>
          <p:cNvSpPr txBox="1">
            <a:spLocks noChangeArrowheads="1"/>
          </p:cNvSpPr>
          <p:nvPr/>
        </p:nvSpPr>
        <p:spPr bwMode="auto">
          <a:xfrm>
            <a:off x="0" y="990600"/>
            <a:ext cx="9906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/>
              <a:t>Step 2: add a coefficient to the increase the number of the elements that are needing to be increased to be balanced.</a:t>
            </a:r>
          </a:p>
          <a:p>
            <a:pPr eaLnBrk="1" hangingPunct="1"/>
            <a:r>
              <a:rPr lang="en-US" sz="2800" b="1" dirty="0">
                <a:solidFill>
                  <a:srgbClr val="008000"/>
                </a:solidFill>
              </a:rPr>
              <a:t>* The coefficient multiplies every element in the formula* </a:t>
            </a:r>
          </a:p>
        </p:txBody>
      </p:sp>
      <p:sp>
        <p:nvSpPr>
          <p:cNvPr id="30724" name="TextBox 8"/>
          <p:cNvSpPr txBox="1">
            <a:spLocks noChangeArrowheads="1"/>
          </p:cNvSpPr>
          <p:nvPr/>
        </p:nvSpPr>
        <p:spPr bwMode="auto">
          <a:xfrm>
            <a:off x="152400" y="5334000"/>
            <a:ext cx="9906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Step 3:  Recount</a:t>
            </a:r>
          </a:p>
          <a:p>
            <a:pPr eaLnBrk="1" hangingPunct="1"/>
            <a:r>
              <a:rPr lang="en-US" sz="2800"/>
              <a:t>Step 4: Is it balanced?  Yes- you are done;  No- repeat step 2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2209800" y="2362200"/>
            <a:ext cx="3048000" cy="533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lg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Oval 19"/>
          <p:cNvSpPr/>
          <p:nvPr/>
        </p:nvSpPr>
        <p:spPr bwMode="auto">
          <a:xfrm>
            <a:off x="990600" y="1828800"/>
            <a:ext cx="1981200" cy="609600"/>
          </a:xfrm>
          <a:prstGeom prst="ellipse">
            <a:avLst/>
          </a:prstGeom>
          <a:solidFill>
            <a:srgbClr val="C00000">
              <a:alpha val="4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10400" y="26670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7030A0"/>
                </a:solidFill>
              </a:rPr>
              <a:t>***Coefficients can only be placed in FRONT of the compound/ molecule! ***</a:t>
            </a:r>
            <a:endParaRPr lang="en-US" sz="1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4"/>
          <p:cNvSpPr txBox="1">
            <a:spLocks noChangeArrowheads="1"/>
          </p:cNvSpPr>
          <p:nvPr/>
        </p:nvSpPr>
        <p:spPr bwMode="auto">
          <a:xfrm>
            <a:off x="952500" y="454025"/>
            <a:ext cx="706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/>
              <a:t>What is wrong with this equation?</a:t>
            </a:r>
          </a:p>
        </p:txBody>
      </p:sp>
      <p:sp>
        <p:nvSpPr>
          <p:cNvPr id="31746" name="TextBox 16"/>
          <p:cNvSpPr txBox="1">
            <a:spLocks noChangeArrowheads="1"/>
          </p:cNvSpPr>
          <p:nvPr/>
        </p:nvSpPr>
        <p:spPr bwMode="auto">
          <a:xfrm>
            <a:off x="152400" y="1295400"/>
            <a:ext cx="9601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/>
              <a:t>Step 5: add a </a:t>
            </a:r>
            <a:r>
              <a:rPr lang="en-US" sz="2800" b="1" dirty="0">
                <a:solidFill>
                  <a:srgbClr val="FF0000"/>
                </a:solidFill>
              </a:rPr>
              <a:t>coefficient</a:t>
            </a:r>
            <a:r>
              <a:rPr lang="en-US" sz="2800" dirty="0"/>
              <a:t> to the increase the number of the elements that are needing to be increased to be balanced.</a:t>
            </a:r>
          </a:p>
        </p:txBody>
      </p:sp>
      <p:grpSp>
        <p:nvGrpSpPr>
          <p:cNvPr id="31747" name="Group 18"/>
          <p:cNvGrpSpPr>
            <a:grpSpLocks/>
          </p:cNvGrpSpPr>
          <p:nvPr/>
        </p:nvGrpSpPr>
        <p:grpSpPr bwMode="auto">
          <a:xfrm>
            <a:off x="1447800" y="2743200"/>
            <a:ext cx="5729288" cy="708025"/>
            <a:chOff x="1492125" y="3831047"/>
            <a:chExt cx="5729553" cy="707886"/>
          </a:xfrm>
        </p:grpSpPr>
        <p:sp>
          <p:nvSpPr>
            <p:cNvPr id="31758" name="TextBox 28"/>
            <p:cNvSpPr txBox="1">
              <a:spLocks noChangeArrowheads="1"/>
            </p:cNvSpPr>
            <p:nvPr/>
          </p:nvSpPr>
          <p:spPr bwMode="auto">
            <a:xfrm>
              <a:off x="1492125" y="3831047"/>
              <a:ext cx="572955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000">
                  <a:solidFill>
                    <a:srgbClr val="FF0000"/>
                  </a:solidFill>
                </a:rPr>
                <a:t>2</a:t>
              </a:r>
              <a:r>
                <a:rPr lang="en-US" sz="4000"/>
                <a:t>H</a:t>
              </a:r>
              <a:r>
                <a:rPr lang="en-US" sz="4000" baseline="-25000"/>
                <a:t>2</a:t>
              </a:r>
              <a:r>
                <a:rPr lang="en-US" sz="4000"/>
                <a:t>  +  O</a:t>
              </a:r>
              <a:r>
                <a:rPr lang="en-US" sz="4000" baseline="-25000"/>
                <a:t>2</a:t>
              </a:r>
              <a:r>
                <a:rPr lang="en-US" sz="4000"/>
                <a:t>             </a:t>
              </a:r>
              <a:r>
                <a:rPr lang="en-US" sz="4000">
                  <a:solidFill>
                    <a:srgbClr val="3366FF"/>
                  </a:solidFill>
                </a:rPr>
                <a:t>2</a:t>
              </a:r>
              <a:r>
                <a:rPr lang="en-US" sz="4000"/>
                <a:t> H</a:t>
              </a:r>
              <a:r>
                <a:rPr lang="en-US" sz="4000" baseline="-25000"/>
                <a:t>2</a:t>
              </a:r>
              <a:r>
                <a:rPr lang="en-US" sz="4000"/>
                <a:t>O</a:t>
              </a:r>
            </a:p>
          </p:txBody>
        </p:sp>
        <p:cxnSp>
          <p:nvCxnSpPr>
            <p:cNvPr id="31759" name="Straight Arrow Connector 29"/>
            <p:cNvCxnSpPr>
              <a:cxnSpLocks noChangeShapeType="1"/>
            </p:cNvCxnSpPr>
            <p:nvPr/>
          </p:nvCxnSpPr>
          <p:spPr bwMode="auto">
            <a:xfrm>
              <a:off x="3930638" y="4135787"/>
              <a:ext cx="1143053" cy="0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1748" name="Group 19"/>
          <p:cNvGrpSpPr>
            <a:grpSpLocks/>
          </p:cNvGrpSpPr>
          <p:nvPr/>
        </p:nvGrpSpPr>
        <p:grpSpPr bwMode="auto">
          <a:xfrm>
            <a:off x="1295400" y="3505200"/>
            <a:ext cx="5465763" cy="1711325"/>
            <a:chOff x="1164078" y="2590800"/>
            <a:chExt cx="5465322" cy="1711974"/>
          </a:xfrm>
        </p:grpSpPr>
        <p:cxnSp>
          <p:nvCxnSpPr>
            <p:cNvPr id="31751" name="Straight Arrow Connector 21"/>
            <p:cNvCxnSpPr>
              <a:cxnSpLocks noChangeShapeType="1"/>
            </p:cNvCxnSpPr>
            <p:nvPr/>
          </p:nvCxnSpPr>
          <p:spPr bwMode="auto">
            <a:xfrm flipH="1">
              <a:off x="1372024" y="2743258"/>
              <a:ext cx="457163" cy="68606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1752" name="Straight Arrow Connector 22"/>
            <p:cNvCxnSpPr>
              <a:cxnSpLocks noChangeShapeType="1"/>
            </p:cNvCxnSpPr>
            <p:nvPr/>
          </p:nvCxnSpPr>
          <p:spPr bwMode="auto">
            <a:xfrm>
              <a:off x="3048289" y="2667029"/>
              <a:ext cx="0" cy="8385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1753" name="Straight Arrow Connector 23"/>
            <p:cNvCxnSpPr>
              <a:cxnSpLocks noChangeShapeType="1"/>
            </p:cNvCxnSpPr>
            <p:nvPr/>
          </p:nvCxnSpPr>
          <p:spPr bwMode="auto">
            <a:xfrm flipH="1">
              <a:off x="5257911" y="2590800"/>
              <a:ext cx="457163" cy="68606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1754" name="Straight Arrow Connector 24"/>
            <p:cNvCxnSpPr>
              <a:cxnSpLocks noChangeShapeType="1"/>
            </p:cNvCxnSpPr>
            <p:nvPr/>
          </p:nvCxnSpPr>
          <p:spPr bwMode="auto">
            <a:xfrm>
              <a:off x="6400818" y="2667029"/>
              <a:ext cx="228582" cy="8385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1755" name="TextBox 25"/>
            <p:cNvSpPr txBox="1">
              <a:spLocks noChangeArrowheads="1"/>
            </p:cNvSpPr>
            <p:nvPr/>
          </p:nvSpPr>
          <p:spPr bwMode="auto">
            <a:xfrm>
              <a:off x="1164078" y="3703963"/>
              <a:ext cx="412893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31756" name="Rectangle 26"/>
            <p:cNvSpPr>
              <a:spLocks noChangeArrowheads="1"/>
            </p:cNvSpPr>
            <p:nvPr/>
          </p:nvSpPr>
          <p:spPr bwMode="auto">
            <a:xfrm>
              <a:off x="4876800" y="3352800"/>
              <a:ext cx="484971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31757" name="TextBox 27"/>
            <p:cNvSpPr txBox="1">
              <a:spLocks noChangeArrowheads="1"/>
            </p:cNvSpPr>
            <p:nvPr/>
          </p:nvSpPr>
          <p:spPr bwMode="auto">
            <a:xfrm>
              <a:off x="2993343" y="3779554"/>
              <a:ext cx="3843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3366FF"/>
                  </a:solidFill>
                </a:rPr>
                <a:t>2</a:t>
              </a:r>
            </a:p>
          </p:txBody>
        </p:sp>
      </p:grpSp>
      <p:sp>
        <p:nvSpPr>
          <p:cNvPr id="31749" name="TextBox 20"/>
          <p:cNvSpPr txBox="1">
            <a:spLocks noChangeArrowheads="1"/>
          </p:cNvSpPr>
          <p:nvPr/>
        </p:nvSpPr>
        <p:spPr bwMode="auto">
          <a:xfrm>
            <a:off x="6477000" y="4495800"/>
            <a:ext cx="6937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3366FF"/>
                </a:solidFill>
              </a:rPr>
              <a:t>2</a:t>
            </a:r>
          </a:p>
        </p:txBody>
      </p:sp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304800" y="5715000"/>
            <a:ext cx="822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/>
              <a:t>Step 6:  Recount</a:t>
            </a:r>
          </a:p>
          <a:p>
            <a:r>
              <a:rPr lang="en-US" sz="2800"/>
              <a:t>Step 4: Is it balanced?  Yes- you are done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2"/>
          <p:cNvSpPr txBox="1">
            <a:spLocks noChangeArrowheads="1"/>
          </p:cNvSpPr>
          <p:nvPr/>
        </p:nvSpPr>
        <p:spPr bwMode="auto">
          <a:xfrm>
            <a:off x="838200" y="228600"/>
            <a:ext cx="8724900" cy="606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Redox reactions: </a:t>
            </a:r>
            <a:r>
              <a:rPr lang="en-US" sz="2800" b="1" i="1"/>
              <a:t>red</a:t>
            </a:r>
            <a:r>
              <a:rPr lang="en-US" sz="2800" b="1"/>
              <a:t>uction-</a:t>
            </a:r>
            <a:r>
              <a:rPr lang="en-US" sz="2800" b="1" i="1"/>
              <a:t>ox</a:t>
            </a:r>
            <a:r>
              <a:rPr lang="en-US" sz="2800" b="1"/>
              <a:t>idation</a:t>
            </a:r>
            <a:endParaRPr lang="en-US" sz="2800"/>
          </a:p>
          <a:p>
            <a:pPr eaLnBrk="1" hangingPunct="1"/>
            <a:endParaRPr lang="en-US" sz="2800"/>
          </a:p>
          <a:p>
            <a:pPr eaLnBrk="1" hangingPunct="1"/>
            <a:r>
              <a:rPr lang="en-US" sz="2800"/>
              <a:t>The term comes from the two concepts of reduction and oxidation. It can be explained in simple terms:</a:t>
            </a:r>
          </a:p>
          <a:p>
            <a:pPr eaLnBrk="1" hangingPunct="1"/>
            <a:endParaRPr lang="en-US" sz="2800"/>
          </a:p>
          <a:p>
            <a:pPr eaLnBrk="1" hangingPunct="1"/>
            <a:r>
              <a:rPr lang="en-US" sz="2800" b="1"/>
              <a:t>Oxidation</a:t>
            </a:r>
            <a:r>
              <a:rPr lang="en-US" sz="2800"/>
              <a:t> is the </a:t>
            </a:r>
            <a:r>
              <a:rPr lang="en-US" sz="2800" i="1"/>
              <a:t>loss of </a:t>
            </a:r>
            <a:r>
              <a:rPr lang="en-US" sz="2800"/>
              <a:t>electrons or a </a:t>
            </a:r>
            <a:r>
              <a:rPr lang="en-US" sz="2800" i="1"/>
              <a:t>increase</a:t>
            </a:r>
            <a:r>
              <a:rPr lang="en-US" sz="2800"/>
              <a:t> in oxidation state by a molecule, atom, or ion</a:t>
            </a:r>
            <a:r>
              <a:rPr lang="en-US" sz="2800" i="1"/>
              <a:t> </a:t>
            </a:r>
            <a:r>
              <a:rPr lang="en-US" sz="2800"/>
              <a:t>( Such as O, F, Cl, &amp; Br)</a:t>
            </a:r>
            <a:endParaRPr lang="en-US" sz="2800" i="1"/>
          </a:p>
          <a:p>
            <a:pPr eaLnBrk="1" hangingPunct="1"/>
            <a:endParaRPr lang="en-US" sz="2800" i="1"/>
          </a:p>
          <a:p>
            <a:pPr eaLnBrk="1" hangingPunct="1"/>
            <a:endParaRPr lang="en-US" sz="2800"/>
          </a:p>
          <a:p>
            <a:pPr eaLnBrk="1" hangingPunct="1"/>
            <a:r>
              <a:rPr lang="en-US" sz="2800" b="1"/>
              <a:t>Reduction</a:t>
            </a:r>
            <a:r>
              <a:rPr lang="en-US" sz="2800"/>
              <a:t> is the </a:t>
            </a:r>
            <a:r>
              <a:rPr lang="en-US" sz="2800" i="1"/>
              <a:t>gain</a:t>
            </a:r>
            <a:r>
              <a:rPr lang="en-US" sz="2800"/>
              <a:t> of electrons or a </a:t>
            </a:r>
            <a:r>
              <a:rPr lang="en-US" sz="2800" i="1"/>
              <a:t>decrease</a:t>
            </a:r>
            <a:r>
              <a:rPr lang="en-US" sz="2800"/>
              <a:t> in oxidation state by a molecule, atom, or ion. ( such as  Li, Na, Mg, Fe, Zn, &amp;  Al)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" y="381000"/>
            <a:ext cx="93726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1"/>
          <p:cNvSpPr txBox="1">
            <a:spLocks noChangeArrowheads="1"/>
          </p:cNvSpPr>
          <p:nvPr/>
        </p:nvSpPr>
        <p:spPr bwMode="auto">
          <a:xfrm>
            <a:off x="4800600" y="533400"/>
            <a:ext cx="49831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/>
              <a:t>Changes in Energy</a:t>
            </a:r>
          </a:p>
        </p:txBody>
      </p:sp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533400" y="152400"/>
            <a:ext cx="1211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TSW#4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97" y="762000"/>
            <a:ext cx="4634403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2800" b="1" dirty="0">
                <a:solidFill>
                  <a:srgbClr val="0070C0"/>
                </a:solidFill>
              </a:rPr>
              <a:t>Chemical Energy</a:t>
            </a:r>
            <a:r>
              <a:rPr lang="en-US" sz="2800" dirty="0"/>
              <a:t>-Energy that is stored in the bonds of molecules and compounds. </a:t>
            </a:r>
            <a:endParaRPr lang="en-US" sz="2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sz="2800" dirty="0" smtClean="0"/>
              <a:t>Energy </a:t>
            </a:r>
            <a:r>
              <a:rPr lang="en-US" sz="2800" dirty="0"/>
              <a:t>is needed to break the existing chemical bonds</a:t>
            </a:r>
          </a:p>
          <a:p>
            <a:pPr>
              <a:defRPr/>
            </a:pPr>
            <a:endParaRPr lang="en-US" sz="28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800" b="1" dirty="0">
                <a:solidFill>
                  <a:srgbClr val="0070C0"/>
                </a:solidFill>
              </a:rPr>
              <a:t>Activation energy</a:t>
            </a:r>
            <a:r>
              <a:rPr lang="en-US" sz="2800" dirty="0"/>
              <a:t>: The minimum amount of energy  needed to get a reaction started.</a:t>
            </a:r>
          </a:p>
          <a:p>
            <a:pPr marL="342900" indent="-342900">
              <a:buFont typeface="Arial"/>
              <a:buChar char="•"/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342900" indent="-342900">
              <a:buFont typeface="Arial"/>
              <a:buChar char="•"/>
              <a:defRPr/>
            </a:pPr>
            <a:endParaRPr lang="en-US" dirty="0"/>
          </a:p>
          <a:p>
            <a:pPr marL="342900" indent="-342900">
              <a:buFont typeface="Arial"/>
              <a:buChar char="•"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6" name="Picture 12" descr="Chemical_L68_Endo-graph_sx7318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37564"/>
            <a:ext cx="4991100" cy="418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Screen Shot 2011-11-27 at 8.14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00044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3962400"/>
            <a:ext cx="45720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3200" b="1" dirty="0">
                <a:solidFill>
                  <a:srgbClr val="FF0000"/>
                </a:solidFill>
              </a:rPr>
              <a:t>Exothermic</a:t>
            </a:r>
            <a:r>
              <a:rPr lang="en-US" sz="3200" dirty="0"/>
              <a:t>- Reactions that release energy to its surroundings.</a:t>
            </a:r>
          </a:p>
          <a:p>
            <a:pPr marL="342900" indent="-342900">
              <a:buFont typeface="Arial"/>
              <a:buChar char="•"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4800600" y="4191000"/>
            <a:ext cx="4953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3200" b="1" dirty="0">
                <a:solidFill>
                  <a:srgbClr val="0070C0"/>
                </a:solidFill>
              </a:rPr>
              <a:t>Endothermic</a:t>
            </a:r>
            <a:r>
              <a:rPr lang="en-US" sz="3200" dirty="0"/>
              <a:t>- Reactions that absorb energy from its </a:t>
            </a:r>
            <a:r>
              <a:rPr lang="en-US" sz="3200" dirty="0" smtClean="0"/>
              <a:t>surroundings.</a:t>
            </a:r>
            <a:endParaRPr lang="en-US" sz="3200" dirty="0"/>
          </a:p>
        </p:txBody>
      </p:sp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352425" y="304800"/>
            <a:ext cx="9553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During a chemical reaction this energy is either given off or absorbed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6" descr="MPj04037120000[1]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62400" y="28575"/>
            <a:ext cx="5916613" cy="6829425"/>
          </a:xfrm>
        </p:spPr>
      </p:pic>
      <p:sp>
        <p:nvSpPr>
          <p:cNvPr id="3686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441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Controlling Reactions</a:t>
            </a:r>
            <a:endParaRPr lang="ru-RU" b="1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Concentration</a:t>
            </a:r>
            <a:endParaRPr lang="ru-RU" b="1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Amount of one material in a given amount of another.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Increasing the concentrations of the reactants will make more particles react. </a:t>
            </a:r>
            <a:endParaRPr lang="en-US" dirty="0" smtClean="0"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0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Stirring:</a:t>
            </a:r>
            <a:endParaRPr lang="en-US" dirty="0"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b="1" dirty="0" smtClean="0">
                <a:solidFill>
                  <a:srgbClr val="FF0000"/>
                </a:solidFill>
              </a:rPr>
              <a:t>Stirring</a:t>
            </a:r>
            <a:r>
              <a:rPr lang="en-US" dirty="0" smtClean="0"/>
              <a:t>- increases the exposure of the reactants to each other.</a:t>
            </a:r>
            <a:endParaRPr lang="en-US" dirty="0"/>
          </a:p>
          <a:p>
            <a:pPr eaLnBrk="1" hangingPunct="1">
              <a:defRPr/>
            </a:pPr>
            <a:endParaRPr lang="ru-RU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915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Temperature </a:t>
            </a:r>
            <a:endParaRPr lang="ru-RU">
              <a:latin typeface="Arial" charset="0"/>
              <a:ea typeface="ＭＳ Ｐゴシック" charset="0"/>
            </a:endParaRP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37515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</a:rPr>
              <a:t>Increasing temperature will cause particles to move faster.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</a:rPr>
              <a:t>If  the particles move faster, they come in contact more often.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</a:rPr>
              <a:t>If the particles move faster they will have more energy, which helps react the required activation energy</a:t>
            </a:r>
            <a:endParaRPr lang="ru-RU" sz="2800">
              <a:latin typeface="Arial" charset="0"/>
              <a:ea typeface="ＭＳ Ｐゴシック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1257300"/>
            <a:ext cx="3228975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915400" cy="5635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Surface Area</a:t>
            </a:r>
            <a:endParaRPr lang="ru-RU">
              <a:latin typeface="Arial" charset="0"/>
              <a:ea typeface="ＭＳ Ｐゴシック" charset="0"/>
            </a:endParaRP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875" y="914400"/>
            <a:ext cx="8915400" cy="1219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Increasing the particles of a material that are exposed,  the reaction can happen faster.</a:t>
            </a:r>
          </a:p>
          <a:p>
            <a:pPr eaLnBrk="1" hangingPunct="1"/>
            <a:endParaRPr lang="ru-RU">
              <a:latin typeface="Arial" charset="0"/>
              <a:ea typeface="ＭＳ Ｐゴシック" charset="0"/>
            </a:endParaRPr>
          </a:p>
        </p:txBody>
      </p:sp>
      <p:pic>
        <p:nvPicPr>
          <p:cNvPr id="399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2638"/>
            <a:ext cx="644525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"/>
          <p:cNvSpPr txBox="1">
            <a:spLocks noChangeArrowheads="1"/>
          </p:cNvSpPr>
          <p:nvPr/>
        </p:nvSpPr>
        <p:spPr bwMode="auto">
          <a:xfrm>
            <a:off x="1371600" y="228600"/>
            <a:ext cx="5749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Balancing Chemical Reactions</a:t>
            </a:r>
          </a:p>
        </p:txBody>
      </p:sp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381000" y="1828800"/>
            <a:ext cx="9009063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Reactant(s)</a:t>
            </a:r>
            <a:r>
              <a:rPr lang="en-US" sz="2800" b="1"/>
              <a:t>= </a:t>
            </a:r>
            <a:r>
              <a:rPr lang="en-US" sz="2800"/>
              <a:t>the things that change in a reaction, found on the left side of the equation.</a:t>
            </a:r>
          </a:p>
          <a:p>
            <a:pPr eaLnBrk="1" hangingPunct="1"/>
            <a:endParaRPr lang="en-US" sz="2800"/>
          </a:p>
          <a:p>
            <a:pPr eaLnBrk="1" hangingPunct="1"/>
            <a:r>
              <a:rPr lang="en-US" sz="2800" b="1">
                <a:solidFill>
                  <a:srgbClr val="0070C0"/>
                </a:solidFill>
              </a:rPr>
              <a:t>Product(s</a:t>
            </a:r>
            <a:r>
              <a:rPr lang="en-US" sz="2800">
                <a:solidFill>
                  <a:srgbClr val="0070C0"/>
                </a:solidFill>
              </a:rPr>
              <a:t>)= </a:t>
            </a:r>
            <a:r>
              <a:rPr lang="en-US" sz="2800"/>
              <a:t>the new substances formed from the change, found on the right side of the equation</a:t>
            </a:r>
          </a:p>
          <a:p>
            <a:pPr eaLnBrk="1" hangingPunct="1"/>
            <a:endParaRPr lang="en-US" sz="2800"/>
          </a:p>
          <a:p>
            <a:pPr eaLnBrk="1" hangingPunct="1"/>
            <a:r>
              <a:rPr lang="en-US" sz="2800"/>
              <a:t>                    Yield sign ; this means that a reaction is/has taking place.</a:t>
            </a:r>
          </a:p>
          <a:p>
            <a:pPr eaLnBrk="1" hangingPunct="1"/>
            <a:endParaRPr lang="en-US" sz="2800"/>
          </a:p>
          <a:p>
            <a:pPr eaLnBrk="1" hangingPunct="1"/>
            <a:endParaRPr lang="en-US" sz="2800"/>
          </a:p>
          <a:p>
            <a:pPr algn="ctr" eaLnBrk="1" hangingPunct="1"/>
            <a:r>
              <a:rPr lang="en-US" sz="2800"/>
              <a:t>Reactant                        </a:t>
            </a:r>
            <a:r>
              <a:rPr lang="en-US" sz="2800">
                <a:ea typeface="MS Gothic" charset="0"/>
                <a:cs typeface="MS Gothic" charset="0"/>
              </a:rPr>
              <a:t>Product</a:t>
            </a:r>
            <a:endParaRPr lang="en-US" sz="2800"/>
          </a:p>
        </p:txBody>
      </p:sp>
      <p:cxnSp>
        <p:nvCxnSpPr>
          <p:cNvPr id="22531" name="Straight Arrow Connector 4"/>
          <p:cNvCxnSpPr>
            <a:cxnSpLocks noChangeShapeType="1"/>
          </p:cNvCxnSpPr>
          <p:nvPr/>
        </p:nvCxnSpPr>
        <p:spPr bwMode="auto">
          <a:xfrm>
            <a:off x="4419600" y="6324600"/>
            <a:ext cx="1143000" cy="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532" name="Straight Arrow Connector 5"/>
          <p:cNvCxnSpPr>
            <a:cxnSpLocks noChangeShapeType="1"/>
          </p:cNvCxnSpPr>
          <p:nvPr/>
        </p:nvCxnSpPr>
        <p:spPr bwMode="auto">
          <a:xfrm>
            <a:off x="685800" y="4648200"/>
            <a:ext cx="1143000" cy="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-304800"/>
            <a:ext cx="33147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Catalysts</a:t>
            </a:r>
            <a:endParaRPr lang="ru-RU" b="1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09600"/>
            <a:ext cx="8915400" cy="4525963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A material that increases the speed of a reaction by lowering the activation energy.</a:t>
            </a:r>
          </a:p>
          <a:p>
            <a:pPr eaLnBrk="1" hangingPunct="1"/>
            <a:r>
              <a:rPr lang="en-US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Enzymes</a:t>
            </a:r>
            <a:r>
              <a:rPr lang="en-US" dirty="0">
                <a:latin typeface="Arial" charset="0"/>
                <a:ea typeface="ＭＳ Ｐゴシック" charset="0"/>
              </a:rPr>
              <a:t> are catalysts in the cell and body that provide a place or surface for reactions to take place.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They are temperature sensitive. Also, they are not used up in the reaction</a:t>
            </a:r>
          </a:p>
          <a:p>
            <a:pPr eaLnBrk="1" hangingPunct="1"/>
            <a:endParaRPr lang="ru-RU" dirty="0">
              <a:latin typeface="Arial" charset="0"/>
              <a:ea typeface="ＭＳ Ｐゴシック" charset="0"/>
            </a:endParaRPr>
          </a:p>
        </p:txBody>
      </p:sp>
      <p:pic>
        <p:nvPicPr>
          <p:cNvPr id="4096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59200"/>
            <a:ext cx="42545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27414"/>
            <a:ext cx="2971800" cy="658386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Inhibitors</a:t>
            </a:r>
            <a:r>
              <a:rPr lang="en-US" dirty="0">
                <a:latin typeface="Arial" charset="0"/>
                <a:ea typeface="ＭＳ Ｐゴシック" charset="0"/>
              </a:rPr>
              <a:t>	</a:t>
            </a:r>
            <a:endParaRPr lang="ru-RU" dirty="0">
              <a:latin typeface="Arial" charset="0"/>
              <a:ea typeface="ＭＳ Ｐゴシック" charset="0"/>
            </a:endParaRP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52400" y="533400"/>
            <a:ext cx="6553200" cy="16002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Materials that decrease  the speed of a reaction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 Alfred Nobel-Nitroglycerin to Dynamite</a:t>
            </a:r>
            <a:endParaRPr lang="ru-RU" dirty="0">
              <a:latin typeface="Arial" charset="0"/>
              <a:ea typeface="ＭＳ Ｐゴシック" charset="0"/>
            </a:endParaRP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2346325" y="4157663"/>
            <a:ext cx="1082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pic>
        <p:nvPicPr>
          <p:cNvPr id="4198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" y="2849563"/>
            <a:ext cx="5359400" cy="400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8600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48600" y="5715000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Quiz #1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test_tub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0291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915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TSW #</a:t>
            </a:r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6 Forming 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Solution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6988" y="990600"/>
            <a:ext cx="10896600" cy="12192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Remember?</a:t>
            </a:r>
          </a:p>
          <a:p>
            <a:pPr eaLnBrk="1" hangingPunct="1"/>
            <a:r>
              <a:rPr lang="en-US" sz="28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Particles are well mixed not seen with the naked eye</a:t>
            </a:r>
          </a:p>
          <a:p>
            <a:pPr eaLnBrk="1" hangingPunct="1"/>
            <a:endParaRPr lang="en-US" sz="2800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915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Parts of a solution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381500" cy="4525963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9933FF"/>
                </a:solidFill>
                <a:latin typeface="Arial" charset="0"/>
                <a:ea typeface="ＭＳ Ｐゴシック" charset="0"/>
              </a:rPr>
              <a:t>Solvents</a:t>
            </a:r>
            <a:r>
              <a:rPr lang="en-US" dirty="0">
                <a:latin typeface="Arial" charset="0"/>
                <a:ea typeface="ＭＳ Ｐゴシック" charset="0"/>
              </a:rPr>
              <a:t>-part of solution in the largest amount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It dissolves the other substance</a:t>
            </a:r>
          </a:p>
          <a:p>
            <a:pPr lvl="1" eaLnBrk="1" hangingPunct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403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524500" y="1600200"/>
            <a:ext cx="4381500" cy="4525963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99FF"/>
                </a:solidFill>
                <a:latin typeface="Arial" charset="0"/>
                <a:ea typeface="ＭＳ Ｐゴシック" charset="0"/>
              </a:rPr>
              <a:t>Solute</a:t>
            </a:r>
            <a:r>
              <a:rPr lang="en-US" dirty="0">
                <a:latin typeface="Arial" charset="0"/>
                <a:ea typeface="ＭＳ Ｐゴシック" charset="0"/>
              </a:rPr>
              <a:t>- part of the solution in the smallest amount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It is dissolved by the other substance</a:t>
            </a:r>
          </a:p>
        </p:txBody>
      </p:sp>
      <p:pic>
        <p:nvPicPr>
          <p:cNvPr id="4403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97300"/>
            <a:ext cx="40640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8913" y="-381000"/>
            <a:ext cx="10861676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533400" y="-381000"/>
            <a:ext cx="5486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Universal Solvent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791200" y="-152400"/>
            <a:ext cx="4724400" cy="3429000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Water is called the “Universal Solvent”  because it dissolves so many substances.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4800"/>
            <a:ext cx="9677400" cy="2062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/>
              <a:t>Substances can dissolve in water 3 ways:</a:t>
            </a:r>
          </a:p>
          <a:p>
            <a:pPr>
              <a:defRPr/>
            </a:pPr>
            <a:endParaRPr lang="en-US" sz="3200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3200" b="1" dirty="0">
                <a:solidFill>
                  <a:srgbClr val="FF0000"/>
                </a:solidFill>
              </a:rPr>
              <a:t>Disassociation</a:t>
            </a:r>
            <a:r>
              <a:rPr lang="en-US" sz="3200" dirty="0"/>
              <a:t>- ionic compounds separate to form ions</a:t>
            </a:r>
          </a:p>
        </p:txBody>
      </p:sp>
      <p:pic>
        <p:nvPicPr>
          <p:cNvPr id="46082" name="Picture 2" descr="polor c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62200"/>
            <a:ext cx="39497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39975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554038" y="481013"/>
            <a:ext cx="9351962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/>
              <a:t>2. </a:t>
            </a:r>
            <a:r>
              <a:rPr lang="en-US" sz="3600" b="1" dirty="0">
                <a:solidFill>
                  <a:srgbClr val="FF0000"/>
                </a:solidFill>
              </a:rPr>
              <a:t>Dispersion</a:t>
            </a:r>
            <a:r>
              <a:rPr lang="en-US" sz="3600" dirty="0"/>
              <a:t>: Molecular compounds break into small pieces and spread evenly through out the solution.  </a:t>
            </a:r>
          </a:p>
        </p:txBody>
      </p:sp>
      <p:pic>
        <p:nvPicPr>
          <p:cNvPr id="60418" name="Picture 2" descr="Screen Shot 2011-11-28 at 8.38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133600"/>
            <a:ext cx="27813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53975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Box 1"/>
          <p:cNvSpPr txBox="1">
            <a:spLocks noChangeArrowheads="1"/>
          </p:cNvSpPr>
          <p:nvPr/>
        </p:nvSpPr>
        <p:spPr bwMode="auto">
          <a:xfrm>
            <a:off x="914400" y="228600"/>
            <a:ext cx="74215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/>
              <a:t>Ionization of Molecular Compounds</a:t>
            </a:r>
          </a:p>
        </p:txBody>
      </p:sp>
      <p:sp>
        <p:nvSpPr>
          <p:cNvPr id="61442" name="TextBox 2"/>
          <p:cNvSpPr txBox="1">
            <a:spLocks noChangeArrowheads="1"/>
          </p:cNvSpPr>
          <p:nvPr/>
        </p:nvSpPr>
        <p:spPr bwMode="auto">
          <a:xfrm>
            <a:off x="609600" y="1066800"/>
            <a:ext cx="89392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Ionization: </a:t>
            </a:r>
            <a:r>
              <a:rPr lang="en-US" sz="3200" dirty="0" smtClean="0"/>
              <a:t>When </a:t>
            </a:r>
            <a:r>
              <a:rPr lang="en-US" sz="3200" dirty="0"/>
              <a:t>neutral molecules gain or lose electrons and changes chemically by a reaction of the solute and solvent</a:t>
            </a:r>
          </a:p>
        </p:txBody>
      </p:sp>
      <p:pic>
        <p:nvPicPr>
          <p:cNvPr id="61443" name="Picture 3" descr="Screen Shot 2011-11-28 at 8.52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0"/>
            <a:ext cx="77343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9220200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Properties of Liquid Solutions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Physical properties of a solution can differ from those of its solute and solvent in three ways:</a:t>
            </a:r>
          </a:p>
          <a:p>
            <a:pPr>
              <a:defRPr/>
            </a:pPr>
            <a:endParaRPr lang="en-US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Conductivity- ionic compounds do dot conduct electricity until the are dissolved in water. 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Boiling &amp; melting points change: </a:t>
            </a:r>
          </a:p>
        </p:txBody>
      </p:sp>
      <p:pic>
        <p:nvPicPr>
          <p:cNvPr id="624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68762"/>
            <a:ext cx="5105400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 descr="Screen Shot 2011-11-28 at 9.10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68800"/>
            <a:ext cx="50292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525" y="2971800"/>
            <a:ext cx="63500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4350" y="-15875"/>
            <a:ext cx="55816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Box 3"/>
          <p:cNvSpPr txBox="1">
            <a:spLocks noChangeArrowheads="1"/>
          </p:cNvSpPr>
          <p:nvPr/>
        </p:nvSpPr>
        <p:spPr bwMode="auto">
          <a:xfrm>
            <a:off x="619125" y="498475"/>
            <a:ext cx="1865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Boiling point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"/>
          <p:cNvSpPr txBox="1">
            <a:spLocks noChangeArrowheads="1"/>
          </p:cNvSpPr>
          <p:nvPr/>
        </p:nvSpPr>
        <p:spPr bwMode="auto">
          <a:xfrm>
            <a:off x="1447800" y="457200"/>
            <a:ext cx="43481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/>
              <a:t>Types of reactions</a:t>
            </a: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04800" y="1524000"/>
            <a:ext cx="49530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/>
              <a:t>Synthesis</a:t>
            </a:r>
          </a:p>
          <a:p>
            <a:endParaRPr lang="en-US" sz="3200"/>
          </a:p>
          <a:p>
            <a:r>
              <a:rPr lang="en-US" sz="3200" b="1">
                <a:solidFill>
                  <a:srgbClr val="FF0000"/>
                </a:solidFill>
              </a:rPr>
              <a:t>A </a:t>
            </a:r>
            <a:r>
              <a:rPr lang="en-US" sz="3200"/>
              <a:t>+ </a:t>
            </a:r>
            <a:r>
              <a:rPr lang="en-US" sz="3200" b="1">
                <a:solidFill>
                  <a:srgbClr val="0000FF"/>
                </a:solidFill>
              </a:rPr>
              <a:t>B</a:t>
            </a:r>
            <a:r>
              <a:rPr lang="en-US" sz="3200"/>
              <a:t> → </a:t>
            </a:r>
            <a:r>
              <a:rPr lang="en-US" sz="3200" b="1">
                <a:solidFill>
                  <a:srgbClr val="FF0000"/>
                </a:solidFill>
              </a:rPr>
              <a:t>A</a:t>
            </a:r>
            <a:r>
              <a:rPr lang="en-US" sz="3200" b="1">
                <a:solidFill>
                  <a:srgbClr val="0000FF"/>
                </a:solidFill>
              </a:rPr>
              <a:t>B</a:t>
            </a:r>
          </a:p>
          <a:p>
            <a:endParaRPr lang="en-US" sz="1800"/>
          </a:p>
          <a:p>
            <a:r>
              <a:rPr lang="en-US" sz="2800">
                <a:solidFill>
                  <a:srgbClr val="FF0000"/>
                </a:solidFill>
              </a:rPr>
              <a:t>8 Fe </a:t>
            </a:r>
            <a:r>
              <a:rPr lang="en-US" sz="2800"/>
              <a:t>+ </a:t>
            </a:r>
            <a:r>
              <a:rPr lang="en-US" sz="2800" b="1">
                <a:solidFill>
                  <a:srgbClr val="0000FF"/>
                </a:solidFill>
              </a:rPr>
              <a:t>S</a:t>
            </a:r>
            <a:r>
              <a:rPr lang="en-US" sz="2800" b="1" baseline="-25000">
                <a:solidFill>
                  <a:srgbClr val="0000FF"/>
                </a:solidFill>
              </a:rPr>
              <a:t>8</a:t>
            </a:r>
            <a:r>
              <a:rPr lang="en-US" sz="2800"/>
              <a:t> → </a:t>
            </a:r>
            <a:r>
              <a:rPr lang="en-US" sz="2800">
                <a:solidFill>
                  <a:srgbClr val="FF0000"/>
                </a:solidFill>
              </a:rPr>
              <a:t>8 Fe</a:t>
            </a:r>
            <a:r>
              <a:rPr lang="en-US" sz="2800" b="1">
                <a:solidFill>
                  <a:srgbClr val="0000FF"/>
                </a:solidFill>
              </a:rPr>
              <a:t>S</a:t>
            </a:r>
          </a:p>
          <a:p>
            <a:endParaRPr lang="en-US" sz="1800"/>
          </a:p>
          <a:p>
            <a:endParaRPr lang="en-US" sz="1800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5715000" y="1676400"/>
            <a:ext cx="3662363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Decomposition</a:t>
            </a:r>
          </a:p>
          <a:p>
            <a:endParaRPr lang="en-US" sz="3200"/>
          </a:p>
          <a:p>
            <a:r>
              <a:rPr lang="en-US" sz="3200" b="1">
                <a:solidFill>
                  <a:srgbClr val="FF0000"/>
                </a:solidFill>
              </a:rPr>
              <a:t>A</a:t>
            </a:r>
            <a:r>
              <a:rPr lang="en-US" sz="3200" b="1">
                <a:solidFill>
                  <a:srgbClr val="0000FF"/>
                </a:solidFill>
              </a:rPr>
              <a:t>B</a:t>
            </a:r>
            <a:r>
              <a:rPr lang="en-US" sz="3200"/>
              <a:t> → </a:t>
            </a:r>
            <a:r>
              <a:rPr lang="en-US" sz="3200" b="1">
                <a:solidFill>
                  <a:srgbClr val="FF0000"/>
                </a:solidFill>
              </a:rPr>
              <a:t>A</a:t>
            </a:r>
            <a:r>
              <a:rPr lang="en-US" sz="3200"/>
              <a:t> + </a:t>
            </a:r>
            <a:r>
              <a:rPr lang="en-US" sz="3200" b="1">
                <a:solidFill>
                  <a:srgbClr val="0000FF"/>
                </a:solidFill>
              </a:rPr>
              <a:t>B</a:t>
            </a:r>
          </a:p>
          <a:p>
            <a:endParaRPr lang="en-US" sz="3200"/>
          </a:p>
          <a:p>
            <a:r>
              <a:rPr lang="pt-BR" sz="3200">
                <a:solidFill>
                  <a:srgbClr val="FF0000"/>
                </a:solidFill>
              </a:rPr>
              <a:t>2</a:t>
            </a:r>
            <a:r>
              <a:rPr lang="pt-BR" sz="3200"/>
              <a:t> </a:t>
            </a:r>
            <a:r>
              <a:rPr lang="pt-BR" sz="3200" b="1">
                <a:solidFill>
                  <a:srgbClr val="FF0000"/>
                </a:solidFill>
              </a:rPr>
              <a:t>H</a:t>
            </a:r>
            <a:r>
              <a:rPr lang="pt-BR" sz="3200" b="1" baseline="-25000">
                <a:solidFill>
                  <a:srgbClr val="FF0000"/>
                </a:solidFill>
              </a:rPr>
              <a:t>2</a:t>
            </a:r>
            <a:r>
              <a:rPr lang="pt-BR" sz="3200" b="1">
                <a:solidFill>
                  <a:srgbClr val="0000FF"/>
                </a:solidFill>
              </a:rPr>
              <a:t>O</a:t>
            </a:r>
            <a:r>
              <a:rPr lang="pt-BR" sz="3200"/>
              <a:t> → </a:t>
            </a:r>
            <a:r>
              <a:rPr lang="pt-BR" sz="3200" b="1">
                <a:solidFill>
                  <a:srgbClr val="FF0000"/>
                </a:solidFill>
              </a:rPr>
              <a:t>2 H</a:t>
            </a:r>
            <a:r>
              <a:rPr lang="pt-BR" sz="3200" b="1" baseline="-25000">
                <a:solidFill>
                  <a:srgbClr val="FF0000"/>
                </a:solidFill>
              </a:rPr>
              <a:t>2</a:t>
            </a:r>
            <a:r>
              <a:rPr lang="pt-BR" sz="3200" b="1">
                <a:solidFill>
                  <a:srgbClr val="FF0000"/>
                </a:solidFill>
              </a:rPr>
              <a:t> </a:t>
            </a:r>
            <a:r>
              <a:rPr lang="pt-BR" sz="3200"/>
              <a:t>+ </a:t>
            </a:r>
            <a:r>
              <a:rPr lang="pt-BR" sz="3200" b="1">
                <a:solidFill>
                  <a:srgbClr val="0000FF"/>
                </a:solidFill>
              </a:rPr>
              <a:t>O</a:t>
            </a:r>
            <a:r>
              <a:rPr lang="pt-BR" sz="3200" b="1" baseline="-25000">
                <a:solidFill>
                  <a:srgbClr val="0000FF"/>
                </a:solidFill>
              </a:rPr>
              <a:t>2</a:t>
            </a:r>
            <a:endParaRPr lang="en-US" sz="3200" b="1">
              <a:solidFill>
                <a:srgbClr val="0000FF"/>
              </a:solidFill>
            </a:endParaRPr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1"/>
          <p:cNvSpPr txBox="1">
            <a:spLocks noChangeArrowheads="1"/>
          </p:cNvSpPr>
          <p:nvPr/>
        </p:nvSpPr>
        <p:spPr bwMode="auto">
          <a:xfrm>
            <a:off x="9525" y="685800"/>
            <a:ext cx="42338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/>
              <a:t>Heat  of Solutions</a:t>
            </a:r>
          </a:p>
        </p:txBody>
      </p:sp>
      <p:sp>
        <p:nvSpPr>
          <p:cNvPr id="64514" name="TextBox 2"/>
          <p:cNvSpPr txBox="1">
            <a:spLocks noChangeArrowheads="1"/>
          </p:cNvSpPr>
          <p:nvPr/>
        </p:nvSpPr>
        <p:spPr bwMode="auto">
          <a:xfrm>
            <a:off x="381000" y="1905000"/>
            <a:ext cx="3073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/>
              <a:t>During the formation of a solution Energy is either given of or absorbed</a:t>
            </a:r>
            <a:r>
              <a:rPr lang="en-US" sz="3600" dirty="0" smtClean="0"/>
              <a:t>.</a:t>
            </a:r>
            <a:br>
              <a:rPr lang="en-US" sz="3600" dirty="0" smtClean="0"/>
            </a:br>
            <a:r>
              <a:rPr lang="en-US" sz="3600" dirty="0" smtClean="0"/>
              <a:t>“Endo </a:t>
            </a:r>
            <a:r>
              <a:rPr lang="en-US" sz="3600" dirty="0"/>
              <a:t>or </a:t>
            </a:r>
            <a:r>
              <a:rPr lang="en-US" sz="3600" dirty="0" err="1" smtClean="0"/>
              <a:t>Exo</a:t>
            </a:r>
            <a:r>
              <a:rPr lang="en-US" sz="3600" dirty="0" smtClean="0"/>
              <a:t>”</a:t>
            </a:r>
            <a:endParaRPr lang="en-US" sz="3600" dirty="0"/>
          </a:p>
        </p:txBody>
      </p:sp>
      <p:pic>
        <p:nvPicPr>
          <p:cNvPr id="645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5613" y="20638"/>
            <a:ext cx="5634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1"/>
          <p:cNvSpPr txBox="1">
            <a:spLocks noChangeArrowheads="1"/>
          </p:cNvSpPr>
          <p:nvPr/>
        </p:nvSpPr>
        <p:spPr bwMode="auto">
          <a:xfrm>
            <a:off x="1219200" y="381000"/>
            <a:ext cx="6154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/>
              <a:t>Factors that Effect Dissolving</a:t>
            </a:r>
          </a:p>
        </p:txBody>
      </p:sp>
      <p:sp>
        <p:nvSpPr>
          <p:cNvPr id="65538" name="TextBox 2"/>
          <p:cNvSpPr txBox="1">
            <a:spLocks noChangeArrowheads="1"/>
          </p:cNvSpPr>
          <p:nvPr/>
        </p:nvSpPr>
        <p:spPr bwMode="auto">
          <a:xfrm>
            <a:off x="609600" y="1066800"/>
            <a:ext cx="91440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0070C0"/>
                </a:solidFill>
              </a:rPr>
              <a:t>Surface area- </a:t>
            </a:r>
            <a:r>
              <a:rPr lang="en-US" sz="3200" dirty="0"/>
              <a:t>an increase in surface area will speed up a reaction, by making the solute into smaller pieces.</a:t>
            </a:r>
          </a:p>
          <a:p>
            <a:pPr eaLnBrk="1" hangingPunct="1"/>
            <a:endParaRPr lang="en-US" sz="3200" dirty="0"/>
          </a:p>
          <a:p>
            <a:pPr eaLnBrk="1" hangingPunct="1"/>
            <a:endParaRPr lang="en-US" sz="3200" dirty="0"/>
          </a:p>
          <a:p>
            <a:pPr eaLnBrk="1" hangingPunct="1"/>
            <a:r>
              <a:rPr lang="en-US" sz="3200" b="1" dirty="0" smtClean="0">
                <a:solidFill>
                  <a:srgbClr val="00B050"/>
                </a:solidFill>
              </a:rPr>
              <a:t>Stirring</a:t>
            </a:r>
            <a:r>
              <a:rPr lang="en-US" sz="3200" dirty="0" smtClean="0"/>
              <a:t>- </a:t>
            </a:r>
            <a:r>
              <a:rPr lang="en-US" sz="3200" dirty="0"/>
              <a:t>mixes the solute come into contact with the solvent at a faster rate.</a:t>
            </a:r>
          </a:p>
          <a:p>
            <a:pPr eaLnBrk="1" hangingPunct="1"/>
            <a:endParaRPr lang="en-US" sz="3200" dirty="0"/>
          </a:p>
          <a:p>
            <a:pPr eaLnBrk="1" hangingPunct="1"/>
            <a:endParaRPr lang="en-US" sz="3200" dirty="0"/>
          </a:p>
          <a:p>
            <a:pPr eaLnBrk="1" hangingPunct="1"/>
            <a:r>
              <a:rPr lang="en-US" sz="3200" b="1" dirty="0">
                <a:solidFill>
                  <a:srgbClr val="FF0000"/>
                </a:solidFill>
              </a:rPr>
              <a:t>Heat</a:t>
            </a:r>
            <a:r>
              <a:rPr lang="en-US" sz="3200" dirty="0"/>
              <a:t>: increases the particle motion so, it come into contact with the solvent at a faster rate.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152400"/>
            <a:ext cx="31242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TSW#7</a:t>
            </a:r>
            <a:br>
              <a:rPr lang="en-US" dirty="0">
                <a:latin typeface="Arial" charset="0"/>
                <a:ea typeface="ＭＳ Ｐゴシック" charset="0"/>
              </a:rPr>
            </a:br>
            <a:r>
              <a:rPr lang="en-US" b="1" dirty="0">
                <a:solidFill>
                  <a:srgbClr val="00B050"/>
                </a:solidFill>
                <a:latin typeface="Arial" charset="0"/>
                <a:ea typeface="ＭＳ Ｐゴシック" charset="0"/>
              </a:rPr>
              <a:t>Solubility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524000"/>
            <a:ext cx="6934200" cy="4525963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The maximum amount of a solute that dissolves in a given amount of solvent at a constant temperature.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* grams of solute per 100 grams of solvent at a specific temperature</a:t>
            </a:r>
            <a:r>
              <a:rPr lang="en-US" dirty="0" smtClean="0">
                <a:latin typeface="Arial" charset="0"/>
                <a:ea typeface="ＭＳ Ｐゴシック" charset="0"/>
              </a:rPr>
              <a:t>.</a:t>
            </a:r>
            <a:endParaRPr lang="en-US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Characteristic property of a compound that can be used to identify a compound.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* notice all are white powdery substances?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47107" name="Picture 1" descr="Screen Shot 2011-11-28 at 9.58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598863"/>
            <a:ext cx="3581400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839200" cy="35401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2800" b="1" dirty="0">
                <a:solidFill>
                  <a:srgbClr val="FF8000"/>
                </a:solidFill>
              </a:rPr>
              <a:t>Saturated</a:t>
            </a:r>
            <a:r>
              <a:rPr lang="en-US" sz="2800" dirty="0"/>
              <a:t>- the maximum amount of solute is dissolved in a solution at a given temperature. It is full and can not dissolve any more solute.</a:t>
            </a:r>
          </a:p>
          <a:p>
            <a:pPr>
              <a:defRPr/>
            </a:pPr>
            <a:endParaRPr lang="en-US" sz="2800" dirty="0"/>
          </a:p>
          <a:p>
            <a:pPr lvl="1">
              <a:defRPr/>
            </a:pPr>
            <a:r>
              <a:rPr lang="en-US" sz="2800" dirty="0"/>
              <a:t>     If more is added, it well settle to the bottom </a:t>
            </a:r>
          </a:p>
          <a:p>
            <a:pPr lvl="1">
              <a:defRPr/>
            </a:pPr>
            <a:endParaRPr lang="en-US" sz="28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800" b="1" dirty="0">
                <a:solidFill>
                  <a:srgbClr val="00B0F0"/>
                </a:solidFill>
              </a:rPr>
              <a:t>Unsaturated</a:t>
            </a:r>
            <a:r>
              <a:rPr lang="en-US" sz="2800" dirty="0"/>
              <a:t>- the solvent can hold more solute at the given temperature.</a:t>
            </a:r>
          </a:p>
        </p:txBody>
      </p:sp>
      <p:pic>
        <p:nvPicPr>
          <p:cNvPr id="665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00"/>
            <a:ext cx="38354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28600"/>
            <a:ext cx="9067800" cy="3292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0070C0"/>
                </a:solidFill>
              </a:rPr>
              <a:t>Supersaturated Solution</a:t>
            </a:r>
            <a:endParaRPr lang="en-US" sz="1600" b="1" dirty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en-US" sz="4400" dirty="0"/>
              <a:t> </a:t>
            </a:r>
            <a:endParaRPr lang="en-US" dirty="0"/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Contains more solute than it can normally hold at a given temperature.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If a saturated solutions is cooled slowly, sometimes extra solute will remain dissolved but, it is very unstable.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 Ex: sodium acetate  &amp; Rock Candy</a:t>
            </a:r>
          </a:p>
        </p:txBody>
      </p:sp>
      <p:pic>
        <p:nvPicPr>
          <p:cNvPr id="67586" name="Picture 2" descr="Screen Shot 2011-11-28 at 10.09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849688"/>
            <a:ext cx="73152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0200" y="3632200"/>
            <a:ext cx="32258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00400" y="990600"/>
            <a:ext cx="6705600" cy="1417638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1.Polar &amp; Nonpolar Solvents</a:t>
            </a:r>
          </a:p>
        </p:txBody>
      </p:sp>
      <p:sp>
        <p:nvSpPr>
          <p:cNvPr id="4813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52800" y="2590800"/>
            <a:ext cx="43815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</a:rPr>
              <a:t>“Likes dissolve Likes”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</a:rPr>
              <a:t>Polar dissolves Polar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</a:rPr>
              <a:t>Nonpolar  dissolves Nonpolar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</a:rPr>
              <a:t>A Less dense dissolves a more dense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</a:rPr>
              <a:t>Oil and Water based paint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</a:rPr>
              <a:t>Vitamins- fat and water soluble</a:t>
            </a:r>
          </a:p>
        </p:txBody>
      </p:sp>
      <p:pic>
        <p:nvPicPr>
          <p:cNvPr id="4813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9863" y="4921250"/>
            <a:ext cx="211613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0325"/>
            <a:ext cx="3124200" cy="714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Box 8"/>
          <p:cNvSpPr txBox="1">
            <a:spLocks noChangeArrowheads="1"/>
          </p:cNvSpPr>
          <p:nvPr/>
        </p:nvSpPr>
        <p:spPr bwMode="auto">
          <a:xfrm>
            <a:off x="3810000" y="304800"/>
            <a:ext cx="492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3 Factors that Effect Solubility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Box 1"/>
          <p:cNvSpPr txBox="1">
            <a:spLocks noChangeArrowheads="1"/>
          </p:cNvSpPr>
          <p:nvPr/>
        </p:nvSpPr>
        <p:spPr bwMode="auto">
          <a:xfrm>
            <a:off x="381000" y="228600"/>
            <a:ext cx="80772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Soap and Detergents are bipolar molecules.  One side “likes” water &amp; the other “likes” dirt. </a:t>
            </a:r>
          </a:p>
          <a:p>
            <a:pPr eaLnBrk="1" hangingPunct="1"/>
            <a:endParaRPr lang="en-US" sz="3200"/>
          </a:p>
          <a:p>
            <a:pPr eaLnBrk="1" hangingPunct="1"/>
            <a:r>
              <a:rPr lang="en-US" sz="3200"/>
              <a:t>In other words, one side of the molecule is polar and the other is nonpolar.</a:t>
            </a:r>
          </a:p>
        </p:txBody>
      </p:sp>
      <p:pic>
        <p:nvPicPr>
          <p:cNvPr id="686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133725"/>
            <a:ext cx="66294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43200" y="228600"/>
            <a:ext cx="5181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92D050"/>
                </a:solidFill>
                <a:latin typeface="Arial" charset="0"/>
                <a:ea typeface="ＭＳ Ｐゴシック" charset="0"/>
              </a:rPr>
              <a:t>2.Temperature</a:t>
            </a:r>
          </a:p>
        </p:txBody>
      </p:sp>
      <p:sp>
        <p:nvSpPr>
          <p:cNvPr id="4915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524500" y="1600200"/>
            <a:ext cx="4381500" cy="4525963"/>
          </a:xfrm>
        </p:spPr>
        <p:txBody>
          <a:bodyPr/>
          <a:lstStyle/>
          <a:p>
            <a:pPr eaLnBrk="1" hangingPunct="1"/>
            <a:r>
              <a:rPr lang="en-US" sz="4400">
                <a:latin typeface="Arial" charset="0"/>
                <a:ea typeface="ＭＳ Ｐゴシック" charset="0"/>
              </a:rPr>
              <a:t>Generally, Solubility Increases as Temperature Increases</a:t>
            </a:r>
          </a:p>
        </p:txBody>
      </p:sp>
      <p:pic>
        <p:nvPicPr>
          <p:cNvPr id="4915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53467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53000" y="304800"/>
            <a:ext cx="34290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3. </a:t>
            </a:r>
            <a:r>
              <a:rPr lang="en-US" b="1" dirty="0">
                <a:solidFill>
                  <a:srgbClr val="00B0F0"/>
                </a:solidFill>
                <a:latin typeface="Arial" charset="0"/>
                <a:ea typeface="ＭＳ Ｐゴシック" charset="0"/>
              </a:rPr>
              <a:t>Pressure</a:t>
            </a:r>
          </a:p>
        </p:txBody>
      </p:sp>
      <p:sp>
        <p:nvSpPr>
          <p:cNvPr id="5017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3505200"/>
            <a:ext cx="4800600" cy="4525963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</a:rPr>
              <a:t>As pressure increases, solubility increases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</a:rPr>
              <a:t>Scuba driver- “the bends” 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– happens gasses </a:t>
            </a:r>
            <a:r>
              <a:rPr lang="en-US" sz="2800" dirty="0">
                <a:latin typeface="Arial" charset="0"/>
                <a:ea typeface="ＭＳ Ｐゴシック" charset="0"/>
              </a:rPr>
              <a:t>comes </a:t>
            </a:r>
            <a:r>
              <a:rPr lang="en-US" sz="2800" dirty="0" err="1">
                <a:latin typeface="Arial" charset="0"/>
                <a:ea typeface="ＭＳ Ｐゴシック" charset="0"/>
              </a:rPr>
              <a:t>undissolved</a:t>
            </a:r>
            <a:r>
              <a:rPr lang="en-US" sz="2800" dirty="0">
                <a:latin typeface="Arial" charset="0"/>
                <a:ea typeface="ＭＳ Ｐゴシック" charset="0"/>
              </a:rPr>
              <a:t> when they return to the surface to quickly</a:t>
            </a:r>
          </a:p>
        </p:txBody>
      </p:sp>
      <p:pic>
        <p:nvPicPr>
          <p:cNvPr id="5017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57400"/>
            <a:ext cx="4572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362200" y="152400"/>
            <a:ext cx="4800600" cy="5635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Concentration</a:t>
            </a:r>
          </a:p>
        </p:txBody>
      </p:sp>
      <p:sp>
        <p:nvSpPr>
          <p:cNvPr id="51202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762000"/>
            <a:ext cx="9448800" cy="4525963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</a:rPr>
              <a:t>Amount of solute dissolved in a specific amount of solvent</a:t>
            </a:r>
          </a:p>
          <a:p>
            <a:pPr eaLnBrk="1" hangingPunct="1"/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Dilute</a:t>
            </a:r>
            <a:r>
              <a:rPr lang="en-US" sz="2800" dirty="0">
                <a:latin typeface="Arial" charset="0"/>
                <a:ea typeface="ＭＳ Ｐゴシック" charset="0"/>
              </a:rPr>
              <a:t>- little solute is dissolved</a:t>
            </a:r>
          </a:p>
          <a:p>
            <a:pPr eaLnBrk="1" hangingPunct="1"/>
            <a:r>
              <a:rPr lang="en-US" sz="2800" b="1" dirty="0">
                <a:solidFill>
                  <a:srgbClr val="C00000"/>
                </a:solidFill>
                <a:latin typeface="Arial" charset="0"/>
                <a:ea typeface="ＭＳ Ｐゴシック" charset="0"/>
              </a:rPr>
              <a:t>Concentrate</a:t>
            </a:r>
            <a:r>
              <a:rPr lang="en-US" sz="2800" dirty="0">
                <a:latin typeface="Arial" charset="0"/>
                <a:ea typeface="ＭＳ Ｐゴシック" charset="0"/>
              </a:rPr>
              <a:t>-more solute is dissolved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</a:rPr>
              <a:t>Ways to change concentration: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Add solute, Add solvent, or Remove solvent</a:t>
            </a:r>
          </a:p>
        </p:txBody>
      </p:sp>
      <p:pic>
        <p:nvPicPr>
          <p:cNvPr id="5120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98875"/>
            <a:ext cx="73914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05800" y="304800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Quiz #2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1"/>
          <p:cNvSpPr txBox="1">
            <a:spLocks noChangeArrowheads="1"/>
          </p:cNvSpPr>
          <p:nvPr/>
        </p:nvSpPr>
        <p:spPr bwMode="auto">
          <a:xfrm>
            <a:off x="1447800" y="457200"/>
            <a:ext cx="43481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/>
              <a:t>Types of reactions</a:t>
            </a: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1752600"/>
            <a:ext cx="94488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5400"/>
              <a:t>Single-Replacement</a:t>
            </a:r>
          </a:p>
          <a:p>
            <a:endParaRPr lang="en-US" sz="4000"/>
          </a:p>
          <a:p>
            <a:r>
              <a:rPr lang="en-US" sz="4000">
                <a:solidFill>
                  <a:srgbClr val="FF0000"/>
                </a:solidFill>
              </a:rPr>
              <a:t> A </a:t>
            </a:r>
            <a:r>
              <a:rPr lang="en-US" sz="4000"/>
              <a:t>+ </a:t>
            </a:r>
            <a:r>
              <a:rPr lang="en-US" sz="4000">
                <a:solidFill>
                  <a:srgbClr val="0000FF"/>
                </a:solidFill>
              </a:rPr>
              <a:t>B</a:t>
            </a:r>
            <a:r>
              <a:rPr lang="en-US" sz="4000">
                <a:solidFill>
                  <a:srgbClr val="008000"/>
                </a:solidFill>
              </a:rPr>
              <a:t>C</a:t>
            </a:r>
            <a:r>
              <a:rPr lang="en-US" sz="4000"/>
              <a:t> → </a:t>
            </a:r>
            <a:r>
              <a:rPr lang="en-US" sz="4000">
                <a:solidFill>
                  <a:srgbClr val="FF0000"/>
                </a:solidFill>
              </a:rPr>
              <a:t>A</a:t>
            </a:r>
            <a:r>
              <a:rPr lang="en-US" sz="4000">
                <a:solidFill>
                  <a:srgbClr val="008000"/>
                </a:solidFill>
              </a:rPr>
              <a:t>C </a:t>
            </a:r>
            <a:r>
              <a:rPr lang="en-US" sz="4000"/>
              <a:t>+ </a:t>
            </a:r>
            <a:r>
              <a:rPr lang="en-US" sz="4000">
                <a:solidFill>
                  <a:srgbClr val="0000FF"/>
                </a:solidFill>
              </a:rPr>
              <a:t>B</a:t>
            </a:r>
          </a:p>
          <a:p>
            <a:endParaRPr lang="en-US" sz="4000"/>
          </a:p>
          <a:p>
            <a:r>
              <a:rPr lang="en-US" sz="4000" b="1">
                <a:solidFill>
                  <a:srgbClr val="FF0000"/>
                </a:solidFill>
              </a:rPr>
              <a:t>Zn</a:t>
            </a:r>
            <a:r>
              <a:rPr lang="en-US" sz="4000"/>
              <a:t> + </a:t>
            </a:r>
            <a:r>
              <a:rPr lang="en-US" sz="4000">
                <a:solidFill>
                  <a:srgbClr val="0000FF"/>
                </a:solidFill>
              </a:rPr>
              <a:t>2</a:t>
            </a:r>
            <a:r>
              <a:rPr lang="en-US" sz="4000"/>
              <a:t> </a:t>
            </a:r>
            <a:r>
              <a:rPr lang="en-US" sz="4000">
                <a:solidFill>
                  <a:srgbClr val="0000FF"/>
                </a:solidFill>
              </a:rPr>
              <a:t>H</a:t>
            </a:r>
            <a:r>
              <a:rPr lang="en-US" sz="4000">
                <a:solidFill>
                  <a:srgbClr val="008000"/>
                </a:solidFill>
              </a:rPr>
              <a:t>Cl</a:t>
            </a:r>
            <a:r>
              <a:rPr lang="en-US" sz="4000"/>
              <a:t> → </a:t>
            </a:r>
            <a:r>
              <a:rPr lang="en-US" sz="4000">
                <a:solidFill>
                  <a:srgbClr val="FF0000"/>
                </a:solidFill>
              </a:rPr>
              <a:t>Zn</a:t>
            </a:r>
            <a:r>
              <a:rPr lang="en-US" sz="4000">
                <a:solidFill>
                  <a:srgbClr val="008000"/>
                </a:solidFill>
              </a:rPr>
              <a:t>Cl</a:t>
            </a:r>
            <a:r>
              <a:rPr lang="en-US" sz="4000" baseline="-25000">
                <a:solidFill>
                  <a:srgbClr val="008000"/>
                </a:solidFill>
              </a:rPr>
              <a:t>2</a:t>
            </a:r>
            <a:r>
              <a:rPr lang="en-US" sz="4000"/>
              <a:t> + </a:t>
            </a:r>
            <a:r>
              <a:rPr lang="en-US" sz="4000">
                <a:solidFill>
                  <a:srgbClr val="0000FF"/>
                </a:solidFill>
              </a:rPr>
              <a:t>H</a:t>
            </a:r>
            <a:r>
              <a:rPr lang="en-US" sz="4000" baseline="-25000">
                <a:solidFill>
                  <a:srgbClr val="0000FF"/>
                </a:solidFill>
              </a:rPr>
              <a:t>2</a:t>
            </a:r>
            <a:endParaRPr lang="en-US" sz="40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84201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TSW#9 &amp; #10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1905000"/>
            <a:ext cx="6934200" cy="17526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Acids &amp; Bases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H</a:t>
            </a:r>
            <a:r>
              <a:rPr lang="en-US" baseline="30000" dirty="0">
                <a:latin typeface="Arial" charset="0"/>
                <a:ea typeface="ＭＳ Ｐゴシック" charset="0"/>
              </a:rPr>
              <a:t>+ </a:t>
            </a:r>
            <a:r>
              <a:rPr lang="en-US" dirty="0">
                <a:latin typeface="Arial" charset="0"/>
                <a:ea typeface="ＭＳ Ｐゴシック" charset="0"/>
              </a:rPr>
              <a:t>&amp; OH</a:t>
            </a:r>
            <a:r>
              <a:rPr lang="en-US" baseline="30000" dirty="0">
                <a:latin typeface="Arial" charset="0"/>
                <a:ea typeface="ＭＳ Ｐゴシック" charset="0"/>
              </a:rPr>
              <a:t>-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332756"/>
            <a:ext cx="7409924" cy="291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Properties of Acids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>
                <a:latin typeface="Arial" charset="0"/>
                <a:ea typeface="ＭＳ Ｐゴシック" charset="0"/>
              </a:rPr>
              <a:t>Sour taste</a:t>
            </a:r>
          </a:p>
          <a:p>
            <a:pPr eaLnBrk="1" hangingPunct="1">
              <a:defRPr/>
            </a:pPr>
            <a:r>
              <a:rPr lang="en-US" sz="2800" dirty="0">
                <a:latin typeface="Arial" charset="0"/>
                <a:ea typeface="ＭＳ Ｐゴシック" charset="0"/>
              </a:rPr>
              <a:t>Reacts with metals &amp; carbonates (CO</a:t>
            </a:r>
            <a:r>
              <a:rPr lang="en-US" sz="2800" baseline="-25000" dirty="0">
                <a:latin typeface="Arial" charset="0"/>
                <a:ea typeface="ＭＳ Ｐゴシック" charset="0"/>
              </a:rPr>
              <a:t>3</a:t>
            </a:r>
            <a:r>
              <a:rPr lang="en-US" sz="2800" dirty="0">
                <a:latin typeface="Arial" charset="0"/>
                <a:ea typeface="ＭＳ Ｐゴシック" charset="0"/>
              </a:rPr>
              <a:t>)</a:t>
            </a:r>
          </a:p>
          <a:p>
            <a:pPr eaLnBrk="1" hangingPunct="1">
              <a:defRPr/>
            </a:pPr>
            <a:r>
              <a:rPr lang="en-US" sz="2800" dirty="0">
                <a:latin typeface="Arial" charset="0"/>
                <a:ea typeface="ＭＳ Ｐゴシック" charset="0"/>
              </a:rPr>
              <a:t>Turns</a:t>
            </a:r>
            <a:r>
              <a:rPr lang="en-US" sz="2800" b="1" dirty="0">
                <a:latin typeface="Arial" charset="0"/>
                <a:ea typeface="ＭＳ Ｐゴシック" charset="0"/>
              </a:rPr>
              <a:t> </a:t>
            </a:r>
            <a:r>
              <a:rPr lang="en-US" sz="2800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blue </a:t>
            </a:r>
            <a:r>
              <a:rPr lang="en-US" sz="2800" dirty="0">
                <a:latin typeface="Arial" charset="0"/>
                <a:ea typeface="ＭＳ Ｐゴシック" charset="0"/>
              </a:rPr>
              <a:t>litmus paper 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red</a:t>
            </a:r>
            <a:r>
              <a:rPr lang="en-US" sz="2800" dirty="0">
                <a:latin typeface="Arial" charset="0"/>
                <a:ea typeface="ＭＳ Ｐゴシック" charset="0"/>
              </a:rPr>
              <a:t> ( indicator)</a:t>
            </a:r>
          </a:p>
          <a:p>
            <a:pPr eaLnBrk="1" hangingPunct="1">
              <a:defRPr/>
            </a:pPr>
            <a:r>
              <a:rPr lang="en-US" sz="2800" dirty="0">
                <a:latin typeface="Arial" charset="0"/>
                <a:ea typeface="ＭＳ Ｐゴシック" charset="0"/>
              </a:rPr>
              <a:t>Any substance that produces H</a:t>
            </a:r>
            <a:r>
              <a:rPr lang="en-US" sz="2800" baseline="30000" dirty="0">
                <a:latin typeface="Arial" charset="0"/>
                <a:ea typeface="ＭＳ Ｐゴシック" charset="0"/>
              </a:rPr>
              <a:t>+ </a:t>
            </a:r>
            <a:r>
              <a:rPr lang="en-US" sz="2800" baseline="30000" dirty="0" smtClean="0">
                <a:latin typeface="Arial" charset="0"/>
                <a:ea typeface="ＭＳ Ｐゴシック" charset="0"/>
              </a:rPr>
              <a:t> 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(or H</a:t>
            </a:r>
            <a:r>
              <a:rPr lang="en-US" sz="2800" baseline="-25000" dirty="0" smtClean="0">
                <a:latin typeface="Arial" charset="0"/>
                <a:ea typeface="ＭＳ Ｐゴシック" charset="0"/>
              </a:rPr>
              <a:t>3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O</a:t>
            </a:r>
            <a:r>
              <a:rPr lang="en-US" sz="2800" baseline="30000" dirty="0">
                <a:latin typeface="Arial" charset="0"/>
                <a:ea typeface="ＭＳ Ｐゴシック" charset="0"/>
              </a:rPr>
              <a:t>+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)</a:t>
            </a:r>
            <a:r>
              <a:rPr lang="en-US" sz="2800" dirty="0">
                <a:latin typeface="Arial" charset="0"/>
                <a:ea typeface="ＭＳ Ｐゴシック" charset="0"/>
              </a:rPr>
              <a:t>(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Hydronium</a:t>
            </a:r>
            <a:r>
              <a:rPr lang="en-US" sz="2800" dirty="0">
                <a:latin typeface="Arial" charset="0"/>
                <a:ea typeface="ＭＳ Ｐゴシック" charset="0"/>
              </a:rPr>
              <a:t>) in water </a:t>
            </a:r>
            <a:endParaRPr lang="en-US" sz="2800" dirty="0" smtClean="0"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Arial" charset="0"/>
                <a:ea typeface="ＭＳ Ｐゴシック" charset="0"/>
              </a:rPr>
              <a:t>Electron donors </a:t>
            </a:r>
            <a:endParaRPr lang="en-US" sz="2800" b="1" dirty="0">
              <a:solidFill>
                <a:srgbClr val="0070C0"/>
              </a:solidFill>
              <a:latin typeface="Arial" charset="0"/>
              <a:ea typeface="ＭＳ Ｐゴシック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latin typeface="Arial" charset="0"/>
                <a:ea typeface="ＭＳ Ｐゴシック" charset="0"/>
              </a:rPr>
              <a:t>			Acids in solution: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Arial" charset="0"/>
                <a:ea typeface="ＭＳ Ｐゴシック" charset="0"/>
              </a:rPr>
              <a:t>HCl   </a:t>
            </a:r>
            <a:r>
              <a:rPr lang="en-US" sz="2800" dirty="0" smtClean="0">
                <a:latin typeface="Arial" charset="0"/>
                <a:ea typeface="ＭＳ Ｐゴシック" charset="0"/>
                <a:sym typeface="Symbol" charset="0"/>
              </a:rPr>
              <a:t> H</a:t>
            </a:r>
            <a:r>
              <a:rPr lang="en-US" sz="2800" baseline="30000" dirty="0" smtClean="0">
                <a:latin typeface="Arial" charset="0"/>
                <a:ea typeface="ＭＳ Ｐゴシック" charset="0"/>
                <a:sym typeface="Symbol" charset="0"/>
              </a:rPr>
              <a:t>+</a:t>
            </a:r>
            <a:r>
              <a:rPr lang="en-US" sz="2800" dirty="0" smtClean="0">
                <a:latin typeface="Arial" charset="0"/>
                <a:ea typeface="ＭＳ Ｐゴシック" charset="0"/>
                <a:sym typeface="Symbol" charset="0"/>
              </a:rPr>
              <a:t>   +   </a:t>
            </a:r>
            <a:r>
              <a:rPr lang="en-US" sz="2800" dirty="0" err="1" smtClean="0">
                <a:latin typeface="Arial" charset="0"/>
                <a:ea typeface="ＭＳ Ｐゴシック" charset="0"/>
                <a:sym typeface="Symbol" charset="0"/>
              </a:rPr>
              <a:t>Cl</a:t>
            </a:r>
            <a:r>
              <a:rPr lang="en-US" sz="2800" baseline="30000" dirty="0" smtClean="0">
                <a:latin typeface="Arial" charset="0"/>
                <a:ea typeface="ＭＳ Ｐゴシック" charset="0"/>
                <a:sym typeface="Symbol" charset="0"/>
              </a:rPr>
              <a:t>-</a:t>
            </a:r>
          </a:p>
          <a:p>
            <a:pPr eaLnBrk="1" hangingPunct="1">
              <a:defRPr/>
            </a:pPr>
            <a:endParaRPr lang="en-US" sz="2800" baseline="30000" dirty="0" smtClean="0">
              <a:latin typeface="Arial" charset="0"/>
              <a:ea typeface="ＭＳ Ｐゴシック" charset="0"/>
              <a:sym typeface="Symbol" charset="0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sym typeface="Symbol" charset="0"/>
              </a:rPr>
              <a:t>H</a:t>
            </a:r>
            <a:r>
              <a:rPr lang="en-US" sz="2800" baseline="-25000" dirty="0" smtClean="0">
                <a:latin typeface="Arial" charset="0"/>
                <a:ea typeface="ＭＳ Ｐゴシック" charset="0"/>
                <a:sym typeface="Symbol" charset="0"/>
              </a:rPr>
              <a:t>2</a:t>
            </a:r>
            <a:r>
              <a:rPr lang="en-US" sz="2800" dirty="0" smtClean="0">
                <a:latin typeface="Arial" charset="0"/>
                <a:ea typeface="ＭＳ Ｐゴシック" charset="0"/>
                <a:sym typeface="Symbol" charset="0"/>
              </a:rPr>
              <a:t>SO</a:t>
            </a:r>
            <a:r>
              <a:rPr lang="en-US" sz="2800" baseline="-25000" dirty="0" smtClean="0">
                <a:latin typeface="Arial" charset="0"/>
                <a:ea typeface="ＭＳ Ｐゴシック" charset="0"/>
                <a:sym typeface="Symbol" charset="0"/>
              </a:rPr>
              <a:t>4 </a:t>
            </a:r>
            <a:r>
              <a:rPr lang="en-US" sz="2800" dirty="0" smtClean="0">
                <a:latin typeface="Arial" charset="0"/>
                <a:ea typeface="ＭＳ Ｐゴシック" charset="0"/>
                <a:sym typeface="Symbol" charset="0"/>
              </a:rPr>
              <a:t> H</a:t>
            </a:r>
            <a:r>
              <a:rPr lang="en-US" sz="2800" baseline="30000" dirty="0" smtClean="0">
                <a:latin typeface="Arial" charset="0"/>
                <a:ea typeface="ＭＳ Ｐゴシック" charset="0"/>
                <a:sym typeface="Symbol" charset="0"/>
              </a:rPr>
              <a:t>+</a:t>
            </a:r>
            <a:r>
              <a:rPr lang="en-US" sz="2800" dirty="0" smtClean="0">
                <a:latin typeface="Arial" charset="0"/>
                <a:ea typeface="ＭＳ Ｐゴシック" charset="0"/>
                <a:sym typeface="Symbol" charset="0"/>
              </a:rPr>
              <a:t>  + H</a:t>
            </a:r>
            <a:r>
              <a:rPr lang="en-US" sz="2800" baseline="30000" dirty="0" smtClean="0">
                <a:latin typeface="Arial" charset="0"/>
                <a:ea typeface="ＭＳ Ｐゴシック" charset="0"/>
                <a:sym typeface="Symbol" charset="0"/>
              </a:rPr>
              <a:t>+</a:t>
            </a:r>
            <a:r>
              <a:rPr lang="en-US" sz="2800" dirty="0" smtClean="0">
                <a:latin typeface="Arial" charset="0"/>
                <a:ea typeface="ＭＳ Ｐゴシック" charset="0"/>
                <a:sym typeface="Symbol" charset="0"/>
              </a:rPr>
              <a:t>   + SO</a:t>
            </a:r>
            <a:r>
              <a:rPr lang="en-US" sz="2800" baseline="-25000" dirty="0" smtClean="0">
                <a:latin typeface="Arial" charset="0"/>
                <a:ea typeface="ＭＳ Ｐゴシック" charset="0"/>
                <a:sym typeface="Symbol" charset="0"/>
              </a:rPr>
              <a:t>4</a:t>
            </a:r>
            <a:r>
              <a:rPr lang="en-US" sz="2800" baseline="30000" dirty="0" smtClean="0">
                <a:latin typeface="Arial" charset="0"/>
                <a:ea typeface="ＭＳ Ｐゴシック" charset="0"/>
                <a:sym typeface="Symbol" charset="0"/>
              </a:rPr>
              <a:t>-2</a:t>
            </a:r>
            <a:endParaRPr lang="en-US" sz="2800" baseline="-25000" dirty="0" smtClean="0">
              <a:latin typeface="Arial" charset="0"/>
              <a:ea typeface="ＭＳ Ｐゴシック" charset="0"/>
              <a:sym typeface="Symbol" charset="0"/>
            </a:endParaRPr>
          </a:p>
          <a:p>
            <a:pPr eaLnBrk="1" hangingPunct="1">
              <a:defRPr/>
            </a:pPr>
            <a:endParaRPr lang="en-US" sz="2800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74638"/>
            <a:ext cx="8915400" cy="5635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Properties of a Base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9154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Taste Bitter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Feels Slippery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Turns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red </a:t>
            </a:r>
            <a:r>
              <a:rPr lang="en-US" dirty="0">
                <a:latin typeface="Arial" charset="0"/>
                <a:ea typeface="ＭＳ Ｐゴシック" charset="0"/>
              </a:rPr>
              <a:t>litmus paper </a:t>
            </a:r>
            <a:r>
              <a:rPr lang="en-US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blue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Substance that produces OH</a:t>
            </a:r>
            <a:r>
              <a:rPr lang="en-US" baseline="30000" dirty="0">
                <a:latin typeface="Arial" charset="0"/>
                <a:ea typeface="ＭＳ Ｐゴシック" charset="0"/>
              </a:rPr>
              <a:t>-1</a:t>
            </a:r>
            <a:r>
              <a:rPr lang="en-US" dirty="0">
                <a:latin typeface="Arial" charset="0"/>
                <a:ea typeface="ＭＳ Ｐゴシック" charset="0"/>
              </a:rPr>
              <a:t> ( hydroxide) in </a:t>
            </a:r>
            <a:r>
              <a:rPr lang="en-US" dirty="0" smtClean="0">
                <a:latin typeface="Arial" charset="0"/>
                <a:ea typeface="ＭＳ Ｐゴシック" charset="0"/>
              </a:rPr>
              <a:t>water</a:t>
            </a:r>
          </a:p>
          <a:p>
            <a:pPr eaLnBrk="1" hangingPunct="1">
              <a:defRPr/>
            </a:pPr>
            <a:r>
              <a:rPr lang="en-US" b="1" dirty="0" smtClean="0">
                <a:solidFill>
                  <a:srgbClr val="0070C0"/>
                </a:solidFill>
                <a:latin typeface="Arial" charset="0"/>
                <a:ea typeface="ＭＳ Ｐゴシック" charset="0"/>
              </a:rPr>
              <a:t>Electron acceptors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		Bases in Solution:</a:t>
            </a:r>
            <a:endParaRPr lang="en-US" dirty="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NaOH </a:t>
            </a:r>
            <a:r>
              <a:rPr lang="en-US" dirty="0" smtClean="0">
                <a:latin typeface="Arial" charset="0"/>
                <a:ea typeface="ＭＳ Ｐゴシック" charset="0"/>
                <a:sym typeface="Symbol" charset="0"/>
              </a:rPr>
              <a:t> Na</a:t>
            </a:r>
            <a:r>
              <a:rPr lang="en-US" baseline="30000" dirty="0" smtClean="0">
                <a:latin typeface="Arial" charset="0"/>
                <a:ea typeface="ＭＳ Ｐゴシック" charset="0"/>
                <a:sym typeface="Symbol" charset="0"/>
              </a:rPr>
              <a:t>+  </a:t>
            </a:r>
            <a:r>
              <a:rPr lang="en-US" dirty="0" smtClean="0">
                <a:latin typeface="Arial" charset="0"/>
                <a:ea typeface="ＭＳ Ｐゴシック" charset="0"/>
                <a:sym typeface="Symbol" charset="0"/>
              </a:rPr>
              <a:t>+  OH</a:t>
            </a:r>
            <a:r>
              <a:rPr lang="en-US" baseline="30000" dirty="0" smtClean="0">
                <a:latin typeface="Arial" charset="0"/>
                <a:ea typeface="ＭＳ Ｐゴシック" charset="0"/>
                <a:sym typeface="Symbol" charset="0"/>
              </a:rPr>
              <a:t>-1</a:t>
            </a:r>
          </a:p>
          <a:p>
            <a:pPr eaLnBrk="1" hangingPunct="1">
              <a:defRPr/>
            </a:pPr>
            <a:endParaRPr lang="en-US" baseline="30000" dirty="0" smtClean="0">
              <a:latin typeface="Arial" charset="0"/>
              <a:ea typeface="ＭＳ Ｐゴシック" charset="0"/>
              <a:sym typeface="Symbol" charset="0"/>
            </a:endParaRPr>
          </a:p>
          <a:p>
            <a:pPr eaLnBrk="1" hangingPunct="1">
              <a:defRPr/>
            </a:pPr>
            <a:r>
              <a:rPr lang="en-US" dirty="0" err="1" smtClean="0">
                <a:latin typeface="Arial" charset="0"/>
                <a:ea typeface="ＭＳ Ｐゴシック" charset="0"/>
                <a:sym typeface="Symbol" charset="0"/>
              </a:rPr>
              <a:t>Ca</a:t>
            </a:r>
            <a:r>
              <a:rPr lang="en-US" dirty="0" smtClean="0">
                <a:latin typeface="Arial" charset="0"/>
                <a:ea typeface="ＭＳ Ｐゴシック" charset="0"/>
                <a:sym typeface="Symbol" charset="0"/>
              </a:rPr>
              <a:t>(OH)</a:t>
            </a:r>
            <a:r>
              <a:rPr lang="en-US" baseline="-25000" dirty="0" smtClean="0">
                <a:latin typeface="Arial" charset="0"/>
                <a:ea typeface="ＭＳ Ｐゴシック" charset="0"/>
                <a:sym typeface="Symbol" charset="0"/>
              </a:rPr>
              <a:t>2 </a:t>
            </a:r>
            <a:r>
              <a:rPr lang="en-US" dirty="0" smtClean="0">
                <a:latin typeface="Arial" charset="0"/>
                <a:ea typeface="ＭＳ Ｐゴシック" charset="0"/>
                <a:sym typeface="Symbol" charset="0"/>
              </a:rPr>
              <a:t> Ca</a:t>
            </a:r>
            <a:r>
              <a:rPr lang="en-US" baseline="30000" dirty="0" smtClean="0">
                <a:latin typeface="Arial" charset="0"/>
                <a:ea typeface="ＭＳ Ｐゴシック" charset="0"/>
                <a:sym typeface="Symbol" charset="0"/>
              </a:rPr>
              <a:t>+2</a:t>
            </a:r>
            <a:r>
              <a:rPr lang="en-US" dirty="0" smtClean="0">
                <a:latin typeface="Arial" charset="0"/>
                <a:ea typeface="ＭＳ Ｐゴシック" charset="0"/>
                <a:sym typeface="Symbol" charset="0"/>
              </a:rPr>
              <a:t> + OH</a:t>
            </a:r>
            <a:r>
              <a:rPr lang="en-US" baseline="30000" dirty="0" smtClean="0">
                <a:latin typeface="Arial" charset="0"/>
                <a:ea typeface="ＭＳ Ｐゴシック" charset="0"/>
                <a:sym typeface="Symbol" charset="0"/>
              </a:rPr>
              <a:t>-1 </a:t>
            </a:r>
            <a:r>
              <a:rPr lang="en-US" dirty="0" smtClean="0">
                <a:latin typeface="Arial" charset="0"/>
                <a:ea typeface="ＭＳ Ｐゴシック" charset="0"/>
                <a:sym typeface="Symbol" charset="0"/>
              </a:rPr>
              <a:t>+ OH</a:t>
            </a:r>
            <a:r>
              <a:rPr lang="en-US" baseline="30000" dirty="0" smtClean="0">
                <a:latin typeface="Arial" charset="0"/>
                <a:ea typeface="ＭＳ Ｐゴシック" charset="0"/>
                <a:sym typeface="Symbol" charset="0"/>
              </a:rPr>
              <a:t>-1</a:t>
            </a:r>
          </a:p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915400" cy="6397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Strengths of Acids &amp; Bases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14400"/>
            <a:ext cx="4370388" cy="45259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Strong=High Concentration of H</a:t>
            </a:r>
            <a:r>
              <a:rPr lang="en-US" baseline="30000">
                <a:latin typeface="Arial" charset="0"/>
                <a:ea typeface="ＭＳ Ｐゴシック" charset="0"/>
              </a:rPr>
              <a:t>+</a:t>
            </a:r>
            <a:r>
              <a:rPr lang="en-US">
                <a:latin typeface="Arial" charset="0"/>
                <a:ea typeface="ＭＳ Ｐゴシック" charset="0"/>
              </a:rPr>
              <a:t>or OH</a:t>
            </a:r>
            <a:r>
              <a:rPr lang="en-US" baseline="30000">
                <a:latin typeface="Arial" charset="0"/>
                <a:ea typeface="ＭＳ Ｐゴシック" charset="0"/>
              </a:rPr>
              <a:t>-1</a:t>
            </a: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529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0" y="838200"/>
            <a:ext cx="4370388" cy="45259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Weak= Low Concentration of H</a:t>
            </a:r>
            <a:r>
              <a:rPr lang="en-US" baseline="30000">
                <a:latin typeface="Arial" charset="0"/>
                <a:ea typeface="ＭＳ Ｐゴシック" charset="0"/>
              </a:rPr>
              <a:t>+</a:t>
            </a:r>
            <a:r>
              <a:rPr lang="en-US">
                <a:latin typeface="Arial" charset="0"/>
                <a:ea typeface="ＭＳ Ｐゴシック" charset="0"/>
              </a:rPr>
              <a:t>or OH</a:t>
            </a:r>
            <a:r>
              <a:rPr lang="en-US" baseline="30000">
                <a:latin typeface="Arial" charset="0"/>
                <a:ea typeface="ＭＳ Ｐゴシック" charset="0"/>
              </a:rPr>
              <a:t>-1</a:t>
            </a:r>
            <a:endParaRPr lang="en-US">
              <a:latin typeface="Arial" charset="0"/>
              <a:ea typeface="ＭＳ Ｐゴシック" charset="0"/>
            </a:endParaRPr>
          </a:p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55300" name="Picture 2" descr="Acids_L105_Important-chart_sx6670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65400"/>
            <a:ext cx="77914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pH Scale</a:t>
            </a:r>
            <a:br>
              <a:rPr lang="en-US">
                <a:latin typeface="Arial" charset="0"/>
                <a:ea typeface="ＭＳ Ｐゴシック" charset="0"/>
              </a:rPr>
            </a:b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600200"/>
            <a:ext cx="5829300" cy="4525963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  <a:ea typeface="ＭＳ Ｐゴシック" charset="0"/>
              </a:rPr>
              <a:t>Scale of 0-14</a:t>
            </a:r>
          </a:p>
          <a:p>
            <a:pPr eaLnBrk="1" hangingPunct="1"/>
            <a:r>
              <a:rPr lang="en-US" sz="2800">
                <a:latin typeface="Arial" charset="0"/>
                <a:ea typeface="ＭＳ Ｐゴシック" charset="0"/>
              </a:rPr>
              <a:t>The lower the number the higher pH or more H</a:t>
            </a:r>
            <a:r>
              <a:rPr lang="en-US" sz="2800" baseline="30000">
                <a:latin typeface="Arial" charset="0"/>
                <a:ea typeface="ＭＳ Ｐゴシック" charset="0"/>
              </a:rPr>
              <a:t>+ </a:t>
            </a:r>
            <a:r>
              <a:rPr lang="en-US" sz="2800">
                <a:latin typeface="Arial" charset="0"/>
                <a:ea typeface="ＭＳ Ｐゴシック" charset="0"/>
              </a:rPr>
              <a:t>ion</a:t>
            </a:r>
          </a:p>
          <a:p>
            <a:pPr eaLnBrk="1" hangingPunct="1"/>
            <a:r>
              <a:rPr lang="en-US" sz="2800">
                <a:latin typeface="Arial" charset="0"/>
                <a:ea typeface="ＭＳ Ｐゴシック" charset="0"/>
              </a:rPr>
              <a:t>Higher the number the lower the pH or more OH</a:t>
            </a:r>
            <a:r>
              <a:rPr lang="en-US" sz="2800" baseline="30000">
                <a:latin typeface="Arial" charset="0"/>
                <a:ea typeface="ＭＳ Ｐゴシック" charset="0"/>
              </a:rPr>
              <a:t>-1</a:t>
            </a:r>
            <a:r>
              <a:rPr lang="en-US" sz="2800">
                <a:latin typeface="Arial" charset="0"/>
                <a:ea typeface="ＭＳ Ｐゴシック" charset="0"/>
              </a:rPr>
              <a:t> ion</a:t>
            </a:r>
          </a:p>
          <a:p>
            <a:pPr eaLnBrk="1" hangingPunct="1"/>
            <a:r>
              <a:rPr lang="en-US" sz="2800">
                <a:latin typeface="Arial" charset="0"/>
                <a:ea typeface="ＭＳ Ｐゴシック" charset="0"/>
              </a:rPr>
              <a:t>7 is neutral ( not an acid or a base)</a:t>
            </a:r>
          </a:p>
          <a:p>
            <a:pPr eaLnBrk="1" hangingPunct="1"/>
            <a:r>
              <a:rPr lang="en-US" sz="2800">
                <a:latin typeface="Arial" charset="0"/>
                <a:ea typeface="ＭＳ Ｐゴシック" charset="0"/>
              </a:rPr>
              <a:t>The closer to 7; the weaker the acid or base</a:t>
            </a:r>
          </a:p>
          <a:p>
            <a:pPr eaLnBrk="1" hangingPunct="1"/>
            <a:endParaRPr lang="en-US" sz="2800">
              <a:latin typeface="Arial" charset="0"/>
              <a:ea typeface="ＭＳ Ｐゴシック" charset="0"/>
            </a:endParaRPr>
          </a:p>
        </p:txBody>
      </p:sp>
      <p:pic>
        <p:nvPicPr>
          <p:cNvPr id="56323" name="Picture 2" descr="Acids_L107_PHScale_sx6687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6450" y="0"/>
            <a:ext cx="258921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ChangeArrowheads="1"/>
          </p:cNvSpPr>
          <p:nvPr/>
        </p:nvSpPr>
        <p:spPr bwMode="auto">
          <a:xfrm>
            <a:off x="4622800" y="23813"/>
            <a:ext cx="41354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200">
                <a:solidFill>
                  <a:schemeClr val="bg1"/>
                </a:solidFill>
              </a:rPr>
              <a:t>- Acids and Bases in Solution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6743700" cy="9445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Acid-Base Reactions</a:t>
            </a:r>
          </a:p>
        </p:txBody>
      </p:sp>
      <p:sp>
        <p:nvSpPr>
          <p:cNvPr id="5734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667750" cy="16764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  <a:ea typeface="ＭＳ Ｐゴシック" charset="0"/>
              </a:rPr>
              <a:t>A reaction between an acid and a base is called </a:t>
            </a:r>
            <a:r>
              <a:rPr lang="en-US" sz="2800" i="1">
                <a:latin typeface="Arial" charset="0"/>
                <a:ea typeface="ＭＳ Ｐゴシック" charset="0"/>
              </a:rPr>
              <a:t>neutralization</a:t>
            </a:r>
            <a:r>
              <a:rPr lang="en-US" sz="2800">
                <a:latin typeface="Arial" charset="0"/>
                <a:ea typeface="ＭＳ Ｐゴシック" charset="0"/>
              </a:rPr>
              <a:t>. An acid-base mixture is not as acidic or basic as the individual starting solutions.</a:t>
            </a:r>
          </a:p>
        </p:txBody>
      </p:sp>
      <p:pic>
        <p:nvPicPr>
          <p:cNvPr id="57348" name="Picture 5" descr="Acids_L108_Neutralization1_sx6837b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38400"/>
            <a:ext cx="2481263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6" descr="Acids_L108_Neutralization2_sx6837b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438400"/>
            <a:ext cx="2643188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5" name="Picture 7" descr="Acids_L108_Neutralization3_sx6837b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843463"/>
            <a:ext cx="5126038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Neutralization Reaction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Acid</a:t>
            </a:r>
            <a:r>
              <a:rPr lang="en-US" dirty="0">
                <a:latin typeface="Arial" charset="0"/>
                <a:ea typeface="ＭＳ Ｐゴシック" charset="0"/>
              </a:rPr>
              <a:t> + </a:t>
            </a:r>
            <a:r>
              <a:rPr lang="en-US" b="1" dirty="0">
                <a:solidFill>
                  <a:srgbClr val="0070C0"/>
                </a:solidFill>
                <a:latin typeface="Arial" charset="0"/>
                <a:ea typeface="ＭＳ Ｐゴシック" charset="0"/>
              </a:rPr>
              <a:t>Base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 </a:t>
            </a:r>
            <a:r>
              <a:rPr lang="en-US" b="1" dirty="0">
                <a:solidFill>
                  <a:srgbClr val="00B050"/>
                </a:solidFill>
                <a:latin typeface="Arial" charset="0"/>
                <a:ea typeface="ＭＳ Ｐゴシック" charset="0"/>
                <a:sym typeface="Symbol" charset="0"/>
              </a:rPr>
              <a:t>Salt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 + </a:t>
            </a:r>
            <a:r>
              <a:rPr lang="en-US" b="1" dirty="0">
                <a:solidFill>
                  <a:srgbClr val="FF8000"/>
                </a:solidFill>
                <a:latin typeface="Arial" charset="0"/>
                <a:ea typeface="ＭＳ Ｐゴシック" charset="0"/>
                <a:sym typeface="Symbol" charset="0"/>
              </a:rPr>
              <a:t>Water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sym typeface="Symbol" charset="0"/>
            </a:endParaRPr>
          </a:p>
          <a:p>
            <a:pPr eaLnBrk="1" hangingPunct="1"/>
            <a:r>
              <a:rPr lang="en-US" b="1" dirty="0" err="1">
                <a:solidFill>
                  <a:srgbClr val="FF0000"/>
                </a:solidFill>
                <a:latin typeface="Arial" charset="0"/>
                <a:ea typeface="ＭＳ Ｐゴシック" charset="0"/>
                <a:sym typeface="Symbol" charset="0"/>
              </a:rPr>
              <a:t>H</a:t>
            </a:r>
            <a:r>
              <a:rPr lang="en-US" dirty="0" err="1">
                <a:solidFill>
                  <a:srgbClr val="FF0000"/>
                </a:solidFill>
                <a:latin typeface="Arial" charset="0"/>
                <a:ea typeface="ＭＳ Ｐゴシック" charset="0"/>
                <a:sym typeface="Symbol" charset="0"/>
              </a:rPr>
              <a:t>Cl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 + </a:t>
            </a:r>
            <a:r>
              <a:rPr lang="en-US" dirty="0" err="1">
                <a:solidFill>
                  <a:srgbClr val="0070C0"/>
                </a:solidFill>
                <a:latin typeface="Arial" charset="0"/>
                <a:ea typeface="ＭＳ Ｐゴシック" charset="0"/>
                <a:sym typeface="Symbol" charset="0"/>
              </a:rPr>
              <a:t>NaOH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  </a:t>
            </a:r>
            <a:r>
              <a:rPr lang="en-US" b="1" dirty="0">
                <a:solidFill>
                  <a:srgbClr val="00B050"/>
                </a:solidFill>
                <a:latin typeface="Arial" charset="0"/>
                <a:ea typeface="ＭＳ Ｐゴシック" charset="0"/>
                <a:sym typeface="Symbol" charset="0"/>
              </a:rPr>
              <a:t>Na</a:t>
            </a:r>
            <a:r>
              <a:rPr lang="en-US" b="1" baseline="30000" dirty="0">
                <a:solidFill>
                  <a:srgbClr val="00B050"/>
                </a:solidFill>
                <a:latin typeface="Arial" charset="0"/>
                <a:ea typeface="ＭＳ Ｐゴシック" charset="0"/>
                <a:sym typeface="Symbol" charset="0"/>
              </a:rPr>
              <a:t>+</a:t>
            </a:r>
            <a:r>
              <a:rPr lang="en-US" b="1" dirty="0">
                <a:solidFill>
                  <a:srgbClr val="00B050"/>
                </a:solidFill>
                <a:latin typeface="Arial" charset="0"/>
                <a:ea typeface="ＭＳ Ｐゴシック" charset="0"/>
                <a:sym typeface="Symbol" charset="0"/>
              </a:rPr>
              <a:t> + </a:t>
            </a:r>
            <a:r>
              <a:rPr lang="en-US" b="1" dirty="0" err="1">
                <a:solidFill>
                  <a:srgbClr val="00B050"/>
                </a:solidFill>
                <a:latin typeface="Arial" charset="0"/>
                <a:ea typeface="ＭＳ Ｐゴシック" charset="0"/>
                <a:sym typeface="Symbol" charset="0"/>
              </a:rPr>
              <a:t>Cl</a:t>
            </a:r>
            <a:r>
              <a:rPr lang="en-US" b="1" baseline="30000" dirty="0">
                <a:solidFill>
                  <a:srgbClr val="00B050"/>
                </a:solidFill>
                <a:latin typeface="Arial" charset="0"/>
                <a:ea typeface="ＭＳ Ｐゴシック" charset="0"/>
                <a:sym typeface="Symbol" charset="0"/>
              </a:rPr>
              <a:t>-  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+</a:t>
            </a:r>
            <a:r>
              <a:rPr lang="en-US" b="1" dirty="0" smtClean="0">
                <a:solidFill>
                  <a:srgbClr val="FF8000"/>
                </a:solidFill>
                <a:latin typeface="Arial" charset="0"/>
                <a:ea typeface="ＭＳ Ｐゴシック" charset="0"/>
                <a:sym typeface="Symbol" charset="0"/>
              </a:rPr>
              <a:t>H</a:t>
            </a:r>
            <a:r>
              <a:rPr lang="en-US" b="1" baseline="-25000" dirty="0" smtClean="0">
                <a:solidFill>
                  <a:srgbClr val="FF8000"/>
                </a:solidFill>
                <a:latin typeface="Arial" charset="0"/>
                <a:ea typeface="ＭＳ Ｐゴシック" charset="0"/>
                <a:sym typeface="Symbol" charset="0"/>
              </a:rPr>
              <a:t>2</a:t>
            </a:r>
            <a:r>
              <a:rPr lang="en-US" b="1" dirty="0" smtClean="0">
                <a:solidFill>
                  <a:srgbClr val="FF8000"/>
                </a:solidFill>
                <a:latin typeface="Arial" charset="0"/>
                <a:ea typeface="ＭＳ Ｐゴシック" charset="0"/>
                <a:sym typeface="Symbol" charset="0"/>
              </a:rPr>
              <a:t>O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charset="0"/>
              <a:sym typeface="Symbol" charset="0"/>
            </a:endParaRPr>
          </a:p>
          <a:p>
            <a:pPr eaLnBrk="1" hangingPunct="1"/>
            <a:r>
              <a:rPr lang="en-US" b="1" dirty="0" smtClean="0">
                <a:solidFill>
                  <a:srgbClr val="00B050"/>
                </a:solidFill>
                <a:latin typeface="Arial" charset="0"/>
                <a:ea typeface="ＭＳ Ｐゴシック" charset="0"/>
                <a:sym typeface="Symbol" charset="0"/>
              </a:rPr>
              <a:t>Salt</a:t>
            </a:r>
            <a:r>
              <a:rPr lang="en-US" dirty="0" smtClean="0">
                <a:latin typeface="Arial" charset="0"/>
                <a:ea typeface="ＭＳ Ｐゴシック" charset="0"/>
                <a:sym typeface="Symbol" charset="0"/>
              </a:rPr>
              <a:t> is an ionic compound produced by a neutralization reaction.</a:t>
            </a:r>
          </a:p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sym typeface="Symbol" charset="0"/>
              </a:rPr>
              <a:t>Common salt- p 244 </a:t>
            </a:r>
            <a:endParaRPr lang="en-US" dirty="0">
              <a:latin typeface="Arial" charset="0"/>
              <a:ea typeface="ＭＳ Ｐゴシック" charset="0"/>
              <a:sym typeface="Symbol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sym typeface="Symbol" charset="0"/>
            </a:endParaRPr>
          </a:p>
        </p:txBody>
      </p:sp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3549650" y="2000250"/>
            <a:ext cx="200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0" y="6096000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Quiz #3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066800" y="1676400"/>
            <a:ext cx="66897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400"/>
              <a:t>Double-Replacement</a:t>
            </a: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762000" y="3505200"/>
            <a:ext cx="8077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A</a:t>
            </a:r>
            <a:r>
              <a:rPr lang="en-US" sz="4000" b="1">
                <a:solidFill>
                  <a:srgbClr val="0000FF"/>
                </a:solidFill>
              </a:rPr>
              <a:t>B</a:t>
            </a:r>
            <a:r>
              <a:rPr lang="en-US" sz="4000"/>
              <a:t> + </a:t>
            </a:r>
            <a:r>
              <a:rPr lang="en-US" sz="4000" b="1">
                <a:solidFill>
                  <a:srgbClr val="008000"/>
                </a:solidFill>
              </a:rPr>
              <a:t>C</a:t>
            </a:r>
            <a:r>
              <a:rPr lang="en-US" sz="4000" b="1">
                <a:solidFill>
                  <a:srgbClr val="75DBFF"/>
                </a:solidFill>
              </a:rPr>
              <a:t>D</a:t>
            </a:r>
            <a:r>
              <a:rPr lang="en-US" sz="4000"/>
              <a:t> → </a:t>
            </a:r>
            <a:r>
              <a:rPr lang="en-US" sz="4000">
                <a:solidFill>
                  <a:srgbClr val="FF0000"/>
                </a:solidFill>
              </a:rPr>
              <a:t>A</a:t>
            </a:r>
            <a:r>
              <a:rPr lang="en-US" sz="4000">
                <a:solidFill>
                  <a:srgbClr val="75DBFF"/>
                </a:solidFill>
              </a:rPr>
              <a:t>D</a:t>
            </a:r>
            <a:r>
              <a:rPr lang="en-US" sz="4000"/>
              <a:t> + </a:t>
            </a:r>
            <a:r>
              <a:rPr lang="en-US" sz="4000" b="1">
                <a:solidFill>
                  <a:srgbClr val="008000"/>
                </a:solidFill>
              </a:rPr>
              <a:t>C</a:t>
            </a:r>
            <a:r>
              <a:rPr lang="en-US" sz="4000" b="1">
                <a:solidFill>
                  <a:srgbClr val="0000FF"/>
                </a:solidFill>
              </a:rPr>
              <a:t>B</a:t>
            </a:r>
          </a:p>
          <a:p>
            <a:endParaRPr lang="en-US" sz="4000">
              <a:solidFill>
                <a:srgbClr val="0000FF"/>
              </a:solidFill>
            </a:endParaRPr>
          </a:p>
          <a:p>
            <a:r>
              <a:rPr lang="en-US" sz="4000" b="1">
                <a:solidFill>
                  <a:srgbClr val="FF0000"/>
                </a:solidFill>
              </a:rPr>
              <a:t>Na</a:t>
            </a:r>
            <a:r>
              <a:rPr lang="en-US" sz="4000" b="1">
                <a:solidFill>
                  <a:srgbClr val="0000FF"/>
                </a:solidFill>
              </a:rPr>
              <a:t>Cl</a:t>
            </a:r>
            <a:r>
              <a:rPr lang="en-US" sz="4000"/>
              <a:t> + </a:t>
            </a:r>
            <a:r>
              <a:rPr lang="en-US" sz="4000" b="1">
                <a:solidFill>
                  <a:srgbClr val="008000"/>
                </a:solidFill>
              </a:rPr>
              <a:t>Ag</a:t>
            </a:r>
            <a:r>
              <a:rPr lang="en-US" sz="4000" b="1">
                <a:solidFill>
                  <a:srgbClr val="75DBFF"/>
                </a:solidFill>
              </a:rPr>
              <a:t>NO</a:t>
            </a:r>
            <a:r>
              <a:rPr lang="en-US" sz="4000" b="1" baseline="-25000">
                <a:solidFill>
                  <a:srgbClr val="75DBFF"/>
                </a:solidFill>
              </a:rPr>
              <a:t>3</a:t>
            </a:r>
            <a:r>
              <a:rPr lang="en-US" sz="4000"/>
              <a:t> → </a:t>
            </a:r>
            <a:r>
              <a:rPr lang="en-US" sz="4000" b="1">
                <a:solidFill>
                  <a:srgbClr val="FF0000"/>
                </a:solidFill>
              </a:rPr>
              <a:t>Na</a:t>
            </a:r>
            <a:r>
              <a:rPr lang="en-US" sz="4000" b="1">
                <a:solidFill>
                  <a:srgbClr val="75DBFF"/>
                </a:solidFill>
              </a:rPr>
              <a:t>NO</a:t>
            </a:r>
            <a:r>
              <a:rPr lang="en-US" sz="4000" b="1" baseline="-25000">
                <a:solidFill>
                  <a:srgbClr val="75DBFF"/>
                </a:solidFill>
              </a:rPr>
              <a:t>3</a:t>
            </a:r>
            <a:r>
              <a:rPr lang="en-US" sz="4000"/>
              <a:t> + </a:t>
            </a:r>
            <a:r>
              <a:rPr lang="en-US" sz="4000" b="1">
                <a:solidFill>
                  <a:srgbClr val="008000"/>
                </a:solidFill>
              </a:rPr>
              <a:t>Ag</a:t>
            </a:r>
            <a:r>
              <a:rPr lang="en-US" sz="4000" b="1">
                <a:solidFill>
                  <a:srgbClr val="0000FF"/>
                </a:solidFill>
              </a:rPr>
              <a:t>Cl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295400" y="228600"/>
            <a:ext cx="54197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/>
              <a:t>Types of Reactions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3163" y="2514600"/>
            <a:ext cx="365283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1981200" y="152400"/>
            <a:ext cx="34686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/>
              <a:t>Combustion </a:t>
            </a:r>
          </a:p>
        </p:txBody>
      </p:sp>
      <p:grpSp>
        <p:nvGrpSpPr>
          <p:cNvPr id="26627" name="Group 4"/>
          <p:cNvGrpSpPr>
            <a:grpSpLocks/>
          </p:cNvGrpSpPr>
          <p:nvPr/>
        </p:nvGrpSpPr>
        <p:grpSpPr bwMode="auto">
          <a:xfrm>
            <a:off x="914400" y="1143000"/>
            <a:ext cx="6945313" cy="646113"/>
            <a:chOff x="922192" y="2282851"/>
            <a:chExt cx="6944117" cy="646549"/>
          </a:xfrm>
        </p:grpSpPr>
        <p:sp>
          <p:nvSpPr>
            <p:cNvPr id="26630" name="TextBox 2"/>
            <p:cNvSpPr txBox="1">
              <a:spLocks noChangeArrowheads="1"/>
            </p:cNvSpPr>
            <p:nvPr/>
          </p:nvSpPr>
          <p:spPr bwMode="auto">
            <a:xfrm>
              <a:off x="922192" y="2282851"/>
              <a:ext cx="6944117" cy="6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600" dirty="0" err="1"/>
                <a:t>C</a:t>
              </a:r>
              <a:r>
                <a:rPr lang="en-US" sz="2000" dirty="0" err="1"/>
                <a:t>x</a:t>
              </a:r>
              <a:r>
                <a:rPr lang="en-US" sz="3600" dirty="0"/>
                <a:t> </a:t>
              </a:r>
              <a:r>
                <a:rPr lang="en-US" sz="3600" dirty="0" err="1"/>
                <a:t>H</a:t>
              </a:r>
              <a:r>
                <a:rPr lang="en-US" sz="2000" dirty="0" err="1"/>
                <a:t>y</a:t>
              </a:r>
              <a:r>
                <a:rPr lang="en-US" sz="3600" dirty="0"/>
                <a:t>+ </a:t>
              </a:r>
              <a:r>
                <a:rPr lang="en-US" sz="3600" dirty="0">
                  <a:solidFill>
                    <a:srgbClr val="FF0000"/>
                  </a:solidFill>
                </a:rPr>
                <a:t>O</a:t>
              </a:r>
              <a:r>
                <a:rPr lang="en-US" sz="3600" baseline="-25000" dirty="0">
                  <a:solidFill>
                    <a:srgbClr val="FF0000"/>
                  </a:solidFill>
                </a:rPr>
                <a:t>2</a:t>
              </a:r>
              <a:r>
                <a:rPr lang="en-US" sz="3600" baseline="-25000" dirty="0"/>
                <a:t>                        </a:t>
              </a:r>
              <a:r>
                <a:rPr lang="en-US" sz="3600" dirty="0">
                  <a:solidFill>
                    <a:srgbClr val="FF8000"/>
                  </a:solidFill>
                </a:rPr>
                <a:t>CO</a:t>
              </a:r>
              <a:r>
                <a:rPr lang="en-US" sz="3600" baseline="-25000" dirty="0">
                  <a:solidFill>
                    <a:srgbClr val="FF8000"/>
                  </a:solidFill>
                </a:rPr>
                <a:t>2</a:t>
              </a:r>
              <a:r>
                <a:rPr lang="en-US" sz="3600" dirty="0">
                  <a:solidFill>
                    <a:srgbClr val="FF8000"/>
                  </a:solidFill>
                </a:rPr>
                <a:t> </a:t>
              </a:r>
              <a:r>
                <a:rPr lang="en-US" sz="3600" dirty="0"/>
                <a:t>  + </a:t>
              </a:r>
              <a:r>
                <a:rPr lang="en-US" sz="3600" dirty="0">
                  <a:solidFill>
                    <a:srgbClr val="0070C0"/>
                  </a:solidFill>
                </a:rPr>
                <a:t>H</a:t>
              </a:r>
              <a:r>
                <a:rPr lang="en-US" sz="3600" baseline="-25000" dirty="0">
                  <a:solidFill>
                    <a:srgbClr val="0070C0"/>
                  </a:solidFill>
                </a:rPr>
                <a:t>2</a:t>
              </a:r>
              <a:r>
                <a:rPr lang="en-US" sz="3600" dirty="0">
                  <a:solidFill>
                    <a:srgbClr val="0070C0"/>
                  </a:solidFill>
                </a:rPr>
                <a:t>O</a:t>
              </a:r>
              <a:r>
                <a:rPr lang="en-US" sz="3600" dirty="0"/>
                <a:t> </a:t>
              </a:r>
            </a:p>
          </p:txBody>
        </p:sp>
        <p:cxnSp>
          <p:nvCxnSpPr>
            <p:cNvPr id="26631" name="Straight Arrow Connector 3"/>
            <p:cNvCxnSpPr>
              <a:cxnSpLocks noChangeShapeType="1"/>
            </p:cNvCxnSpPr>
            <p:nvPr/>
          </p:nvCxnSpPr>
          <p:spPr bwMode="auto">
            <a:xfrm>
              <a:off x="3276315" y="2667155"/>
              <a:ext cx="1142932" cy="0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2662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54610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 descr="C_xH_y + \left( x + \frac{y}{4} \right) O_2 \rightarrow \; xCO_2 + \left( \frac{y}{2} \right) H_2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05000"/>
            <a:ext cx="6205538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1388" y="251460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0" y="0"/>
            <a:ext cx="9677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Law of Conservation of Mass</a:t>
            </a:r>
          </a:p>
          <a:p>
            <a:pPr eaLnBrk="1" hangingPunct="1"/>
            <a:r>
              <a:rPr lang="en-US" sz="3200"/>
              <a:t> </a:t>
            </a:r>
            <a:r>
              <a:rPr lang="en-US"/>
              <a:t>States that matter can not be created or destroyed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 other words; the number of elements on the reactants side of the equation must equal the number of elements on the products side.  The equation must be balanced.</a:t>
            </a:r>
          </a:p>
          <a:p>
            <a:pPr eaLnBrk="1" hangingPunct="1"/>
            <a:endParaRPr lang="en-US"/>
          </a:p>
          <a:p>
            <a:pPr eaLnBrk="1" hangingPunct="1"/>
            <a:endParaRPr lang="en-US" sz="3200"/>
          </a:p>
        </p:txBody>
      </p:sp>
      <p:pic>
        <p:nvPicPr>
          <p:cNvPr id="2765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7"/>
          <p:cNvGrpSpPr>
            <a:grpSpLocks/>
          </p:cNvGrpSpPr>
          <p:nvPr/>
        </p:nvGrpSpPr>
        <p:grpSpPr bwMode="auto">
          <a:xfrm>
            <a:off x="1447800" y="1295400"/>
            <a:ext cx="5302250" cy="708025"/>
            <a:chOff x="1415925" y="2992847"/>
            <a:chExt cx="5301501" cy="707886"/>
          </a:xfrm>
        </p:grpSpPr>
        <p:sp>
          <p:nvSpPr>
            <p:cNvPr id="28682" name="TextBox 1"/>
            <p:cNvSpPr txBox="1">
              <a:spLocks noChangeArrowheads="1"/>
            </p:cNvSpPr>
            <p:nvPr/>
          </p:nvSpPr>
          <p:spPr bwMode="auto">
            <a:xfrm>
              <a:off x="1415925" y="2992847"/>
              <a:ext cx="530150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000"/>
                <a:t>H</a:t>
              </a:r>
              <a:r>
                <a:rPr lang="en-US" sz="4000" baseline="-25000"/>
                <a:t>2</a:t>
              </a:r>
              <a:r>
                <a:rPr lang="en-US" sz="4000"/>
                <a:t>  +  O</a:t>
              </a:r>
              <a:r>
                <a:rPr lang="en-US" sz="4000" baseline="-25000"/>
                <a:t>2</a:t>
              </a:r>
              <a:r>
                <a:rPr lang="en-US" sz="4000"/>
                <a:t>               H</a:t>
              </a:r>
              <a:r>
                <a:rPr lang="en-US" sz="4000" baseline="-25000"/>
                <a:t>2</a:t>
              </a:r>
              <a:r>
                <a:rPr lang="en-US" sz="4000"/>
                <a:t>O</a:t>
              </a:r>
            </a:p>
          </p:txBody>
        </p:sp>
        <p:cxnSp>
          <p:nvCxnSpPr>
            <p:cNvPr id="28683" name="Straight Arrow Connector 4"/>
            <p:cNvCxnSpPr>
              <a:cxnSpLocks noChangeShapeType="1"/>
            </p:cNvCxnSpPr>
            <p:nvPr/>
          </p:nvCxnSpPr>
          <p:spPr bwMode="auto">
            <a:xfrm>
              <a:off x="3961915" y="3429324"/>
              <a:ext cx="1142839" cy="0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8674" name="Group 18"/>
          <p:cNvGrpSpPr>
            <a:grpSpLocks/>
          </p:cNvGrpSpPr>
          <p:nvPr/>
        </p:nvGrpSpPr>
        <p:grpSpPr bwMode="auto">
          <a:xfrm>
            <a:off x="1295400" y="0"/>
            <a:ext cx="5672138" cy="1300163"/>
            <a:chOff x="1561896" y="452577"/>
            <a:chExt cx="5672180" cy="1300023"/>
          </a:xfrm>
        </p:grpSpPr>
        <p:sp>
          <p:nvSpPr>
            <p:cNvPr id="28677" name="TextBox 8"/>
            <p:cNvSpPr txBox="1">
              <a:spLocks noChangeArrowheads="1"/>
            </p:cNvSpPr>
            <p:nvPr/>
          </p:nvSpPr>
          <p:spPr bwMode="auto">
            <a:xfrm>
              <a:off x="1561896" y="452577"/>
              <a:ext cx="190095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/>
                <a:t>Reactants</a:t>
              </a:r>
            </a:p>
          </p:txBody>
        </p:sp>
        <p:cxnSp>
          <p:nvCxnSpPr>
            <p:cNvPr id="28678" name="Straight Arrow Connector 10"/>
            <p:cNvCxnSpPr>
              <a:cxnSpLocks noChangeShapeType="1"/>
            </p:cNvCxnSpPr>
            <p:nvPr/>
          </p:nvCxnSpPr>
          <p:spPr bwMode="auto">
            <a:xfrm flipH="1">
              <a:off x="1676197" y="914490"/>
              <a:ext cx="152401" cy="6857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679" name="Straight Arrow Connector 12"/>
            <p:cNvCxnSpPr>
              <a:cxnSpLocks noChangeShapeType="1"/>
            </p:cNvCxnSpPr>
            <p:nvPr/>
          </p:nvCxnSpPr>
          <p:spPr bwMode="auto">
            <a:xfrm>
              <a:off x="2590604" y="914490"/>
              <a:ext cx="457203" cy="7619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8680" name="TextBox 13"/>
            <p:cNvSpPr txBox="1">
              <a:spLocks noChangeArrowheads="1"/>
            </p:cNvSpPr>
            <p:nvPr/>
          </p:nvSpPr>
          <p:spPr bwMode="auto">
            <a:xfrm>
              <a:off x="5692894" y="627768"/>
              <a:ext cx="154118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/>
                <a:t>Product</a:t>
              </a:r>
            </a:p>
          </p:txBody>
        </p:sp>
        <p:cxnSp>
          <p:nvCxnSpPr>
            <p:cNvPr id="28681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6019629" y="1143065"/>
              <a:ext cx="152401" cy="6095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8675" name="TextBox 16"/>
          <p:cNvSpPr txBox="1">
            <a:spLocks noChangeArrowheads="1"/>
          </p:cNvSpPr>
          <p:nvPr/>
        </p:nvSpPr>
        <p:spPr bwMode="auto">
          <a:xfrm>
            <a:off x="0" y="2133600"/>
            <a:ext cx="990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We read this as: hydrogen plus oxygen yields water</a:t>
            </a:r>
          </a:p>
        </p:txBody>
      </p:sp>
      <p:pic>
        <p:nvPicPr>
          <p:cNvPr id="2867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19400"/>
            <a:ext cx="5384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4"/>
          <p:cNvSpPr txBox="1">
            <a:spLocks noChangeArrowheads="1"/>
          </p:cNvSpPr>
          <p:nvPr/>
        </p:nvSpPr>
        <p:spPr bwMode="auto">
          <a:xfrm>
            <a:off x="952500" y="454025"/>
            <a:ext cx="7826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/>
              <a:t>What is wrong with this equation?</a:t>
            </a:r>
          </a:p>
        </p:txBody>
      </p:sp>
      <p:grpSp>
        <p:nvGrpSpPr>
          <p:cNvPr id="29698" name="Group 17"/>
          <p:cNvGrpSpPr>
            <a:grpSpLocks/>
          </p:cNvGrpSpPr>
          <p:nvPr/>
        </p:nvGrpSpPr>
        <p:grpSpPr bwMode="auto">
          <a:xfrm>
            <a:off x="838200" y="1981200"/>
            <a:ext cx="8834438" cy="2905125"/>
            <a:chOff x="1164078" y="1905000"/>
            <a:chExt cx="8834967" cy="2904530"/>
          </a:xfrm>
        </p:grpSpPr>
        <p:grpSp>
          <p:nvGrpSpPr>
            <p:cNvPr id="29700" name="Group 1"/>
            <p:cNvGrpSpPr>
              <a:grpSpLocks/>
            </p:cNvGrpSpPr>
            <p:nvPr/>
          </p:nvGrpSpPr>
          <p:grpSpPr bwMode="auto">
            <a:xfrm>
              <a:off x="1371600" y="1905000"/>
              <a:ext cx="8627445" cy="1107996"/>
              <a:chOff x="1415925" y="2992847"/>
              <a:chExt cx="8627445" cy="1107996"/>
            </a:xfrm>
          </p:grpSpPr>
          <p:sp>
            <p:nvSpPr>
              <p:cNvPr id="29709" name="TextBox 2"/>
              <p:cNvSpPr txBox="1">
                <a:spLocks noChangeArrowheads="1"/>
              </p:cNvSpPr>
              <p:nvPr/>
            </p:nvSpPr>
            <p:spPr bwMode="auto">
              <a:xfrm>
                <a:off x="1415925" y="2992847"/>
                <a:ext cx="8627445" cy="1107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6600"/>
                  <a:t>H</a:t>
                </a:r>
                <a:r>
                  <a:rPr lang="en-US" sz="6600" baseline="-25000"/>
                  <a:t>2</a:t>
                </a:r>
                <a:r>
                  <a:rPr lang="en-US" sz="6600"/>
                  <a:t>  +  O</a:t>
                </a:r>
                <a:r>
                  <a:rPr lang="en-US" sz="6600" baseline="-25000"/>
                  <a:t>2</a:t>
                </a:r>
                <a:r>
                  <a:rPr lang="en-US" sz="6600"/>
                  <a:t>               H</a:t>
                </a:r>
                <a:r>
                  <a:rPr lang="en-US" sz="6600" baseline="-25000"/>
                  <a:t>2</a:t>
                </a:r>
                <a:r>
                  <a:rPr lang="en-US" sz="6600"/>
                  <a:t>O</a:t>
                </a:r>
              </a:p>
            </p:txBody>
          </p:sp>
          <p:cxnSp>
            <p:nvCxnSpPr>
              <p:cNvPr id="29710" name="Straight Arrow Connector 3"/>
              <p:cNvCxnSpPr>
                <a:cxnSpLocks noChangeShapeType="1"/>
              </p:cNvCxnSpPr>
              <p:nvPr/>
            </p:nvCxnSpPr>
            <p:spPr bwMode="auto">
              <a:xfrm>
                <a:off x="5856881" y="3373769"/>
                <a:ext cx="1143068" cy="0"/>
              </a:xfrm>
              <a:prstGeom prst="straightConnector1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cxnSp>
          <p:nvCxnSpPr>
            <p:cNvPr id="29701" name="Straight Arrow Connector 6"/>
            <p:cNvCxnSpPr>
              <a:cxnSpLocks noChangeShapeType="1"/>
            </p:cNvCxnSpPr>
            <p:nvPr/>
          </p:nvCxnSpPr>
          <p:spPr bwMode="auto">
            <a:xfrm flipH="1">
              <a:off x="1392692" y="3047766"/>
              <a:ext cx="457227" cy="68566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702" name="Straight Arrow Connector 7"/>
            <p:cNvCxnSpPr>
              <a:cxnSpLocks noChangeShapeType="1"/>
            </p:cNvCxnSpPr>
            <p:nvPr/>
          </p:nvCxnSpPr>
          <p:spPr bwMode="auto">
            <a:xfrm flipH="1">
              <a:off x="3831238" y="2895397"/>
              <a:ext cx="228614" cy="83802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703" name="Straight Arrow Connector 9"/>
            <p:cNvCxnSpPr>
              <a:cxnSpLocks noChangeShapeType="1"/>
            </p:cNvCxnSpPr>
            <p:nvPr/>
          </p:nvCxnSpPr>
          <p:spPr bwMode="auto">
            <a:xfrm flipH="1">
              <a:off x="7870080" y="3047766"/>
              <a:ext cx="457227" cy="68566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704" name="Straight Arrow Connector 10"/>
            <p:cNvCxnSpPr>
              <a:cxnSpLocks noChangeShapeType="1"/>
              <a:endCxn id="29708" idx="0"/>
            </p:cNvCxnSpPr>
            <p:nvPr/>
          </p:nvCxnSpPr>
          <p:spPr bwMode="auto">
            <a:xfrm flipH="1">
              <a:off x="9587857" y="2971582"/>
              <a:ext cx="34927" cy="9142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9705" name="TextBox 12"/>
            <p:cNvSpPr txBox="1">
              <a:spLocks noChangeArrowheads="1"/>
            </p:cNvSpPr>
            <p:nvPr/>
          </p:nvSpPr>
          <p:spPr bwMode="auto">
            <a:xfrm>
              <a:off x="1164078" y="3703963"/>
              <a:ext cx="5698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540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29706" name="Rectangle 13"/>
            <p:cNvSpPr>
              <a:spLocks noChangeArrowheads="1"/>
            </p:cNvSpPr>
            <p:nvPr/>
          </p:nvSpPr>
          <p:spPr bwMode="auto">
            <a:xfrm>
              <a:off x="7412478" y="3810000"/>
              <a:ext cx="484971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540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29707" name="TextBox 14"/>
            <p:cNvSpPr txBox="1">
              <a:spLocks noChangeArrowheads="1"/>
            </p:cNvSpPr>
            <p:nvPr/>
          </p:nvSpPr>
          <p:spPr bwMode="auto">
            <a:xfrm>
              <a:off x="3450078" y="3886200"/>
              <a:ext cx="52700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800">
                  <a:solidFill>
                    <a:srgbClr val="3366FF"/>
                  </a:solidFill>
                </a:rPr>
                <a:t>2</a:t>
              </a:r>
            </a:p>
          </p:txBody>
        </p:sp>
        <p:sp>
          <p:nvSpPr>
            <p:cNvPr id="29708" name="TextBox 15"/>
            <p:cNvSpPr txBox="1">
              <a:spLocks noChangeArrowheads="1"/>
            </p:cNvSpPr>
            <p:nvPr/>
          </p:nvSpPr>
          <p:spPr bwMode="auto">
            <a:xfrm>
              <a:off x="9241278" y="3886200"/>
              <a:ext cx="69417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5400">
                  <a:solidFill>
                    <a:srgbClr val="3366FF"/>
                  </a:solidFill>
                </a:rPr>
                <a:t>1</a:t>
              </a:r>
            </a:p>
          </p:txBody>
        </p:sp>
      </p:grpSp>
      <p:sp>
        <p:nvSpPr>
          <p:cNvPr id="29699" name="TextBox 16"/>
          <p:cNvSpPr txBox="1">
            <a:spLocks noChangeArrowheads="1"/>
          </p:cNvSpPr>
          <p:nvPr/>
        </p:nvSpPr>
        <p:spPr bwMode="auto">
          <a:xfrm>
            <a:off x="152400" y="1295400"/>
            <a:ext cx="2300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Step 1: count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2971</TotalTime>
  <Words>1447</Words>
  <Application>Microsoft Office PowerPoint</Application>
  <PresentationFormat>A4 Paper (210x297 mm)</PresentationFormat>
  <Paragraphs>230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Default Design</vt:lpstr>
      <vt:lpstr>E04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Controlling Reactions</vt:lpstr>
      <vt:lpstr>Concentration</vt:lpstr>
      <vt:lpstr>Temperature </vt:lpstr>
      <vt:lpstr>Surface Area</vt:lpstr>
      <vt:lpstr>Catalysts</vt:lpstr>
      <vt:lpstr>Inhibitors </vt:lpstr>
      <vt:lpstr>TSW #6 Forming Solution</vt:lpstr>
      <vt:lpstr>Parts of a solution</vt:lpstr>
      <vt:lpstr>Universal Solvent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TSW#7 Solubility</vt:lpstr>
      <vt:lpstr>Slide 33</vt:lpstr>
      <vt:lpstr>Slide 34</vt:lpstr>
      <vt:lpstr>1.Polar &amp; Nonpolar Solvents</vt:lpstr>
      <vt:lpstr>Slide 36</vt:lpstr>
      <vt:lpstr>2.Temperature</vt:lpstr>
      <vt:lpstr>3. Pressure</vt:lpstr>
      <vt:lpstr>Concentration</vt:lpstr>
      <vt:lpstr>TSW#9 &amp; #10</vt:lpstr>
      <vt:lpstr>Properties of Acids</vt:lpstr>
      <vt:lpstr>Properties of a Base</vt:lpstr>
      <vt:lpstr>Strengths of Acids &amp; Bases</vt:lpstr>
      <vt:lpstr>pH Scale </vt:lpstr>
      <vt:lpstr>Acid-Base Reactions</vt:lpstr>
      <vt:lpstr>Neutralization Reaction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TSW#5</dc:title>
  <dc:creator>jasonmontgomery</dc:creator>
  <cp:lastModifiedBy>jason-montgomery</cp:lastModifiedBy>
  <cp:revision>94</cp:revision>
  <dcterms:created xsi:type="dcterms:W3CDTF">2008-10-26T04:34:56Z</dcterms:created>
  <dcterms:modified xsi:type="dcterms:W3CDTF">2011-12-05T01:32:44Z</dcterms:modified>
</cp:coreProperties>
</file>