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72" r:id="rId3"/>
    <p:sldId id="257" r:id="rId4"/>
    <p:sldId id="258" r:id="rId5"/>
    <p:sldId id="259" r:id="rId6"/>
    <p:sldId id="266" r:id="rId7"/>
    <p:sldId id="260" r:id="rId8"/>
    <p:sldId id="273" r:id="rId9"/>
    <p:sldId id="262" r:id="rId10"/>
    <p:sldId id="263" r:id="rId11"/>
    <p:sldId id="264" r:id="rId12"/>
    <p:sldId id="265" r:id="rId13"/>
    <p:sldId id="270" r:id="rId14"/>
    <p:sldId id="275" r:id="rId15"/>
    <p:sldId id="276" r:id="rId16"/>
    <p:sldId id="274" r:id="rId17"/>
    <p:sldId id="317" r:id="rId18"/>
    <p:sldId id="271" r:id="rId19"/>
    <p:sldId id="278" r:id="rId20"/>
    <p:sldId id="277" r:id="rId21"/>
    <p:sldId id="279" r:id="rId22"/>
    <p:sldId id="280" r:id="rId23"/>
    <p:sldId id="319" r:id="rId24"/>
    <p:sldId id="282" r:id="rId25"/>
    <p:sldId id="281" r:id="rId26"/>
    <p:sldId id="283" r:id="rId27"/>
    <p:sldId id="318" r:id="rId28"/>
    <p:sldId id="289" r:id="rId29"/>
    <p:sldId id="286" r:id="rId30"/>
    <p:sldId id="287" r:id="rId31"/>
    <p:sldId id="288" r:id="rId32"/>
    <p:sldId id="296" r:id="rId33"/>
    <p:sldId id="303" r:id="rId34"/>
    <p:sldId id="294" r:id="rId35"/>
    <p:sldId id="291" r:id="rId36"/>
    <p:sldId id="301" r:id="rId37"/>
    <p:sldId id="292" r:id="rId38"/>
    <p:sldId id="302" r:id="rId39"/>
    <p:sldId id="293" r:id="rId40"/>
    <p:sldId id="295" r:id="rId41"/>
    <p:sldId id="304" r:id="rId42"/>
    <p:sldId id="305" r:id="rId43"/>
    <p:sldId id="321" r:id="rId44"/>
    <p:sldId id="306" r:id="rId45"/>
    <p:sldId id="307" r:id="rId46"/>
    <p:sldId id="308" r:id="rId47"/>
    <p:sldId id="310" r:id="rId48"/>
    <p:sldId id="309" r:id="rId49"/>
    <p:sldId id="312" r:id="rId50"/>
    <p:sldId id="311" r:id="rId51"/>
    <p:sldId id="299" r:id="rId52"/>
    <p:sldId id="316" r:id="rId53"/>
    <p:sldId id="314" r:id="rId54"/>
    <p:sldId id="315" r:id="rId55"/>
    <p:sldId id="290" r:id="rId56"/>
    <p:sldId id="320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33"/>
    <a:srgbClr val="33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2" Type="http://schemas.openxmlformats.org/officeDocument/2006/relationships/slide" Target="slides/slide7.xml"/><Relationship Id="rId1" Type="http://schemas.openxmlformats.org/officeDocument/2006/relationships/slide" Target="slides/slide4.xml"/><Relationship Id="rId6" Type="http://schemas.openxmlformats.org/officeDocument/2006/relationships/slide" Target="slides/slide14.xml"/><Relationship Id="rId5" Type="http://schemas.openxmlformats.org/officeDocument/2006/relationships/slide" Target="slides/slide13.xml"/><Relationship Id="rId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33607A4-DDE1-6546-977D-CF2C041803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1367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DE8F0C3-3550-DA41-B661-1E75593950CF}" type="datetimeFigureOut">
              <a:rPr lang="en-US"/>
              <a:pPr>
                <a:defRPr/>
              </a:pPr>
              <a:t>2/23/2012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B523E589-6401-B841-A9F4-B13191E21B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1314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987DF5D-D15A-074D-9871-3B599772D22E}" type="slidenum">
              <a:rPr lang="en-US" sz="1200">
                <a:latin typeface="Arial" charset="0"/>
              </a:rPr>
              <a:pPr eaLnBrk="1" hangingPunct="1"/>
              <a:t>28</a:t>
            </a:fld>
            <a:endParaRPr lang="en-US" sz="1200" dirty="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14C7AFD-E46F-8743-ADAA-4D2D7DF938F4}" type="slidenum">
              <a:rPr lang="en-US" sz="1200">
                <a:latin typeface="Arial" charset="0"/>
              </a:rPr>
              <a:pPr eaLnBrk="1" hangingPunct="1"/>
              <a:t>31</a:t>
            </a:fld>
            <a:endParaRPr lang="en-US" sz="1200" dirty="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ECF2996-4E5A-8645-A8FE-0CC924389B04}" type="slidenum">
              <a:rPr lang="en-US" sz="1200"/>
              <a:pPr eaLnBrk="1" hangingPunct="1"/>
              <a:t>34</a:t>
            </a:fld>
            <a:endParaRPr lang="en-US" sz="1200" dirty="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D17C5F3-EDCD-584E-B513-7406AC5E8639}" type="slidenum">
              <a:rPr lang="en-US" sz="1200"/>
              <a:pPr eaLnBrk="1" hangingPunct="1"/>
              <a:t>35</a:t>
            </a:fld>
            <a:endParaRPr lang="en-US" sz="1200" dirty="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BFF7C3E-FC87-BC45-8732-D42FFF1A254C}" type="slidenum">
              <a:rPr lang="en-US" sz="1200"/>
              <a:pPr eaLnBrk="1" hangingPunct="1"/>
              <a:t>37</a:t>
            </a:fld>
            <a:endParaRPr lang="en-US" sz="1200" dirty="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EDB42DD-55A0-3540-9C30-5ED6DE0C9AC8}" type="slidenum">
              <a:rPr lang="en-US" sz="1200"/>
              <a:pPr eaLnBrk="1" hangingPunct="1"/>
              <a:t>39</a:t>
            </a:fld>
            <a:endParaRPr lang="en-US" sz="120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30DB65-6A08-DE42-991B-993A95C07B0F}" type="slidenum">
              <a:rPr lang="en-US" sz="1200"/>
              <a:pPr eaLnBrk="1" hangingPunct="1"/>
              <a:t>40</a:t>
            </a:fld>
            <a:endParaRPr lang="en-US" sz="1200" dirty="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77632-7BE1-284F-A146-D1235AF43E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98304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D9994-6BB9-F44B-A50F-A6E1B46B75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57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39480-50A8-F54E-B567-54E115033B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19476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7B5E8-C9DF-4B4D-9C08-FD5AE3DEA3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4083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3836-8EF3-0848-8D63-1D62BB32B1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827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FCA567-0DA6-3A45-A885-ADD6284728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9239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FD9C6-7501-7D4F-8284-1920AD4565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04622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D1903-9038-C24D-A8FB-12D9861B61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53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3F241-C26E-1040-A260-CE7F1D2E21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82260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100BE-497D-8E48-9D81-EE500BBDD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293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CA5C3-71AF-E64B-AB46-18C12280D2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7212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B41FB-6C3B-1F4C-B9BE-895C43C010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94943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2BA5C-E12C-E440-8326-EF2E8537D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03293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07585-B72D-CA46-95D8-4F6831727B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545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B0C03A8-BFE7-A043-ACC3-931760AFF1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en.wikipedia.org/wiki/Ester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Nucular pl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0523538" cy="71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cs typeface="+mj-cs"/>
              </a:rPr>
              <a:t>Carbon &amp; Nuclear Chemistry</a:t>
            </a:r>
          </a:p>
        </p:txBody>
      </p:sp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7848600" y="1143000"/>
            <a:ext cx="86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FFFF"/>
                </a:solidFill>
              </a:rPr>
              <a:t>E05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j-cs"/>
              </a:rPr>
              <a:t>“</a:t>
            </a:r>
            <a:r>
              <a:rPr lang="en-US" dirty="0" smtClean="0">
                <a:cs typeface="+mj-cs"/>
              </a:rPr>
              <a:t>Straight Chain</a:t>
            </a:r>
            <a:r>
              <a:rPr lang="ja-JP" altLang="en-US" smtClean="0">
                <a:latin typeface="Arial"/>
                <a:cs typeface="+mj-cs"/>
              </a:rPr>
              <a:t>”</a:t>
            </a:r>
            <a:r>
              <a:rPr lang="en-US" dirty="0" smtClean="0">
                <a:cs typeface="+mj-cs"/>
              </a:rPr>
              <a:t> Arrangement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2 or more carbon can form a straight line.  Each line between atoms represents a single covalent bond.  </a:t>
            </a:r>
          </a:p>
          <a:p>
            <a:pPr lvl="1" eaLnBrk="1" hangingPunct="1">
              <a:buFontTx/>
              <a:buNone/>
              <a:defRPr/>
            </a:pPr>
            <a:r>
              <a:rPr lang="en-US" u="sng" dirty="0" smtClean="0"/>
              <a:t>Structural arrangement</a:t>
            </a:r>
            <a:r>
              <a:rPr lang="en-US" dirty="0" smtClean="0"/>
              <a:t>:  C-C-C</a:t>
            </a:r>
          </a:p>
          <a:p>
            <a:pPr lvl="1" eaLnBrk="1" hangingPunct="1">
              <a:buFontTx/>
              <a:buNone/>
              <a:defRPr/>
            </a:pPr>
            <a:r>
              <a:rPr lang="en-US" dirty="0" smtClean="0"/>
              <a:t>	Examples: Butane ( 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 )</a:t>
            </a:r>
          </a:p>
          <a:p>
            <a:pPr lvl="1" eaLnBrk="1" hangingPunct="1">
              <a:buFontTx/>
              <a:buNone/>
              <a:defRPr/>
            </a:pPr>
            <a:endParaRPr lang="en-US" dirty="0" smtClean="0"/>
          </a:p>
        </p:txBody>
      </p:sp>
      <p:pic>
        <p:nvPicPr>
          <p:cNvPr id="4" name="Picture 5" descr="C:\Documents and Settings\jmontgomery\Application Data\Microsoft\Media Catalog\Isomer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24200"/>
            <a:ext cx="4800600" cy="4146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mtClean="0">
                <a:latin typeface="Arial"/>
                <a:cs typeface="+mj-cs"/>
              </a:rPr>
              <a:t>“</a:t>
            </a:r>
            <a:r>
              <a:rPr lang="en-US" dirty="0" smtClean="0">
                <a:cs typeface="+mj-cs"/>
              </a:rPr>
              <a:t>Branched Chain</a:t>
            </a:r>
            <a:r>
              <a:rPr lang="ja-JP" altLang="en-US" smtClean="0">
                <a:latin typeface="Arial"/>
                <a:cs typeface="+mj-cs"/>
              </a:rPr>
              <a:t>”</a:t>
            </a:r>
            <a:r>
              <a:rPr lang="en-US" dirty="0" smtClean="0">
                <a:cs typeface="+mj-cs"/>
              </a:rPr>
              <a:t> Arrangement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19200"/>
            <a:ext cx="7772400" cy="4114800"/>
          </a:xfrm>
        </p:spPr>
        <p:txBody>
          <a:bodyPr/>
          <a:lstStyle/>
          <a:p>
            <a:pPr marL="342900" lvl="1" indent="-342900" eaLnBrk="1" hangingPunct="1">
              <a:buFontTx/>
              <a:buChar char="•"/>
              <a:defRPr/>
            </a:pPr>
            <a:r>
              <a:rPr lang="en-US" dirty="0" smtClean="0">
                <a:cs typeface="+mn-cs"/>
              </a:rPr>
              <a:t>4 or more carbon can form a different arrangement. </a:t>
            </a:r>
            <a:r>
              <a:rPr lang="en-US" dirty="0" smtClean="0"/>
              <a:t>Example:  Isobutane ( C</a:t>
            </a:r>
            <a:r>
              <a:rPr lang="en-US" baseline="-25000" dirty="0" smtClean="0"/>
              <a:t>4</a:t>
            </a:r>
            <a:r>
              <a:rPr lang="en-US" dirty="0" smtClean="0"/>
              <a:t>H</a:t>
            </a:r>
            <a:r>
              <a:rPr lang="en-US" baseline="-25000" dirty="0" smtClean="0"/>
              <a:t>10</a:t>
            </a:r>
            <a:r>
              <a:rPr lang="en-US" dirty="0" smtClean="0"/>
              <a:t> )</a:t>
            </a:r>
            <a:endParaRPr lang="en-US" dirty="0" smtClean="0">
              <a:cs typeface="+mn-cs"/>
            </a:endParaRPr>
          </a:p>
          <a:p>
            <a:pPr lvl="1" eaLnBrk="1" hangingPunct="1">
              <a:buFontTx/>
              <a:buNone/>
              <a:defRPr/>
            </a:pPr>
            <a:r>
              <a:rPr lang="en-US" u="sng" dirty="0" smtClean="0"/>
              <a:t>Structural arrangement</a:t>
            </a:r>
            <a:r>
              <a:rPr lang="en-US" dirty="0" smtClean="0"/>
              <a:t>:</a:t>
            </a:r>
          </a:p>
          <a:p>
            <a:pPr lvl="1" eaLnBrk="1" hangingPunct="1">
              <a:buFontTx/>
              <a:buNone/>
              <a:defRPr/>
            </a:pPr>
            <a:r>
              <a:rPr lang="en-US" dirty="0" smtClean="0"/>
              <a:t>	</a:t>
            </a:r>
          </a:p>
          <a:p>
            <a:pPr lvl="1" eaLnBrk="1" hangingPunct="1">
              <a:buFontTx/>
              <a:buNone/>
              <a:defRPr/>
            </a:pPr>
            <a:endParaRPr lang="en-US" dirty="0"/>
          </a:p>
          <a:p>
            <a:pPr lvl="1" eaLnBrk="1" hangingPunct="1">
              <a:buFontTx/>
              <a:buNone/>
              <a:defRPr/>
            </a:pPr>
            <a:endParaRPr lang="en-US" dirty="0" smtClean="0"/>
          </a:p>
          <a:p>
            <a:pPr lvl="1" eaLnBrk="1" hangingPunct="1">
              <a:buFontTx/>
              <a:buNone/>
              <a:defRPr/>
            </a:pPr>
            <a:r>
              <a:rPr lang="en-US" dirty="0" smtClean="0"/>
              <a:t>		</a:t>
            </a:r>
          </a:p>
          <a:p>
            <a:pPr lvl="1" eaLnBrk="1" hangingPunct="1">
              <a:buFontTx/>
              <a:buNone/>
              <a:defRPr/>
            </a:pPr>
            <a:endParaRPr lang="en-US" dirty="0" smtClean="0"/>
          </a:p>
          <a:p>
            <a:pPr lvl="1" eaLnBrk="1" hangingPunct="1">
              <a:buFontTx/>
              <a:buNone/>
              <a:defRPr/>
            </a:pPr>
            <a:r>
              <a:rPr lang="en-US" dirty="0" smtClean="0"/>
              <a:t>				</a:t>
            </a:r>
          </a:p>
          <a:p>
            <a:pPr lvl="1" eaLnBrk="1" hangingPunct="1">
              <a:buFontTx/>
              <a:buNone/>
              <a:defRPr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848947"/>
            <a:ext cx="4876800" cy="3981061"/>
          </a:xfrm>
          <a:prstGeom prst="rect">
            <a:avLst/>
          </a:prstGeom>
        </p:spPr>
      </p:pic>
      <p:pic>
        <p:nvPicPr>
          <p:cNvPr id="5" name="Picture 5" descr="C:\Documents and Settings\jmontgomery\Application Data\Microsoft\Media Catalog\Isomers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3200400"/>
            <a:ext cx="4800600" cy="41465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latin typeface="Arial"/>
                <a:cs typeface="+mj-cs"/>
              </a:rPr>
              <a:t>“</a:t>
            </a:r>
            <a:r>
              <a:rPr lang="en-US" dirty="0" smtClean="0">
                <a:cs typeface="+mj-cs"/>
              </a:rPr>
              <a:t>Ring</a:t>
            </a:r>
            <a:r>
              <a:rPr lang="ja-JP" altLang="en-US" dirty="0" smtClean="0">
                <a:latin typeface="Arial"/>
                <a:cs typeface="+mj-cs"/>
              </a:rPr>
              <a:t>”</a:t>
            </a:r>
            <a:r>
              <a:rPr lang="en-US" dirty="0" smtClean="0">
                <a:cs typeface="+mj-cs"/>
              </a:rPr>
              <a:t> Arrangement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396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 smtClean="0">
                <a:latin typeface="Arial"/>
                <a:cs typeface="+mn-cs"/>
              </a:rPr>
              <a:t>“</a:t>
            </a:r>
            <a:r>
              <a:rPr lang="en-US" dirty="0" smtClean="0">
                <a:cs typeface="+mn-cs"/>
              </a:rPr>
              <a:t>Ring</a:t>
            </a:r>
            <a:r>
              <a:rPr lang="ja-JP" altLang="en-US" dirty="0" smtClean="0">
                <a:latin typeface="Arial"/>
                <a:cs typeface="+mn-cs"/>
              </a:rPr>
              <a:t>”</a:t>
            </a:r>
            <a:r>
              <a:rPr lang="en-US" dirty="0" smtClean="0">
                <a:cs typeface="+mn-cs"/>
              </a:rPr>
              <a:t> contains 5 or 6 carbon atoms bonded into a ring.  The ring can contain single or double bonds between the carbon atoms.   </a:t>
            </a:r>
          </a:p>
          <a:p>
            <a:pPr lvl="2" eaLnBrk="1" hangingPunct="1">
              <a:defRPr/>
            </a:pPr>
            <a:r>
              <a:rPr lang="en-US" sz="2800" b="1" u="sng" dirty="0" smtClean="0"/>
              <a:t>Example</a:t>
            </a:r>
            <a:r>
              <a:rPr lang="en-US" sz="2800" dirty="0" smtClean="0"/>
              <a:t>:  Benzene </a:t>
            </a:r>
            <a:r>
              <a:rPr lang="ja-JP" altLang="en-US" sz="2800" dirty="0" smtClean="0">
                <a:latin typeface="Arial"/>
              </a:rPr>
              <a:t>“</a:t>
            </a:r>
            <a:r>
              <a:rPr lang="en-US" sz="2800" dirty="0" smtClean="0"/>
              <a:t>ring</a:t>
            </a:r>
            <a:r>
              <a:rPr lang="ja-JP" altLang="en-US" sz="2800" dirty="0" smtClean="0">
                <a:latin typeface="Arial"/>
              </a:rPr>
              <a:t>”</a:t>
            </a:r>
            <a:endParaRPr lang="en-US" sz="2800" dirty="0" smtClean="0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905000"/>
            <a:ext cx="400050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C:\Documents and Settings\jmontgomery\Application Data\Microsoft\Media Catalog\Isomers1.gif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667000"/>
            <a:ext cx="4800600" cy="414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533400" y="304800"/>
            <a:ext cx="8229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u="sng" dirty="0"/>
              <a:t>Isomers</a:t>
            </a:r>
            <a:r>
              <a:rPr lang="en-US" sz="2800" dirty="0"/>
              <a:t> = </a:t>
            </a:r>
            <a:r>
              <a:rPr lang="en-US" sz="2000" dirty="0"/>
              <a:t>compounds that have the same chemical/molecular formula, but different structural formulas &amp; shapes.  * Makes different substance with unique/different properties.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Examples</a:t>
            </a:r>
            <a:r>
              <a:rPr lang="en-US" dirty="0"/>
              <a:t>:  </a:t>
            </a:r>
            <a:r>
              <a:rPr lang="en-US" b="1" dirty="0"/>
              <a:t>Butane ( C</a:t>
            </a:r>
            <a:r>
              <a:rPr lang="en-US" b="1" baseline="-25000" dirty="0"/>
              <a:t>4</a:t>
            </a:r>
            <a:r>
              <a:rPr lang="en-US" b="1" dirty="0"/>
              <a:t>H</a:t>
            </a:r>
            <a:r>
              <a:rPr lang="en-US" b="1" baseline="-25000" dirty="0"/>
              <a:t>10</a:t>
            </a:r>
            <a:r>
              <a:rPr lang="en-US" b="1" dirty="0"/>
              <a:t> )</a:t>
            </a:r>
            <a:r>
              <a:rPr lang="en-US" dirty="0"/>
              <a:t> </a:t>
            </a:r>
          </a:p>
          <a:p>
            <a:pPr lvl="4"/>
            <a:r>
              <a:rPr lang="en-US" sz="1800" dirty="0"/>
              <a:t>And  </a:t>
            </a:r>
            <a:r>
              <a:rPr lang="en-US" b="1" dirty="0"/>
              <a:t>Isobutane ( C</a:t>
            </a:r>
            <a:r>
              <a:rPr lang="en-US" b="1" baseline="-25000" dirty="0"/>
              <a:t>4</a:t>
            </a:r>
            <a:r>
              <a:rPr lang="en-US" b="1" dirty="0"/>
              <a:t>H</a:t>
            </a:r>
            <a:r>
              <a:rPr lang="en-US" b="1" baseline="-25000" dirty="0"/>
              <a:t>10</a:t>
            </a:r>
            <a:r>
              <a:rPr lang="en-US" b="1" dirty="0"/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Naming Hydrocarbons: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191000"/>
            <a:ext cx="8610600" cy="182880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sz="2800" dirty="0" smtClean="0"/>
              <a:t>The ending of the name tells you the types of bonds it makes:</a:t>
            </a:r>
            <a:endParaRPr lang="en-US" sz="2800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800" b="1" u="sng" dirty="0" smtClean="0"/>
              <a:t>Single Bond-</a:t>
            </a:r>
            <a:r>
              <a:rPr lang="en-US" sz="2800" dirty="0" smtClean="0"/>
              <a:t>	Name ends in </a:t>
            </a:r>
            <a:r>
              <a:rPr lang="ja-JP" altLang="en-US" sz="2800" dirty="0" smtClean="0">
                <a:latin typeface="Arial"/>
              </a:rPr>
              <a:t>“</a:t>
            </a:r>
            <a:r>
              <a:rPr lang="en-US" sz="2800" dirty="0" smtClean="0"/>
              <a:t>ane</a:t>
            </a:r>
            <a:r>
              <a:rPr lang="ja-JP" altLang="en-US" sz="2800" smtClean="0">
                <a:latin typeface="Arial"/>
              </a:rPr>
              <a:t>”</a:t>
            </a:r>
            <a:r>
              <a:rPr lang="en-US" sz="3600" b="1" dirty="0" smtClean="0"/>
              <a:t> -</a:t>
            </a:r>
            <a:endParaRPr lang="en-US" sz="2800" dirty="0" smtClean="0"/>
          </a:p>
          <a:p>
            <a:pPr marL="6286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sz="2800" b="1" u="sng" dirty="0" smtClean="0"/>
              <a:t>Double Bond- </a:t>
            </a:r>
            <a:r>
              <a:rPr lang="en-US" dirty="0" smtClean="0"/>
              <a:t>Name ends in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err="1" smtClean="0"/>
              <a:t>ene</a:t>
            </a:r>
            <a:r>
              <a:rPr lang="ja-JP" altLang="en-US" smtClean="0">
                <a:latin typeface="Arial"/>
              </a:rPr>
              <a:t>”</a:t>
            </a:r>
            <a:endParaRPr lang="en-US" altLang="ja-JP" dirty="0">
              <a:latin typeface="Arial"/>
            </a:endParaRPr>
          </a:p>
          <a:p>
            <a:pPr marL="628650" indent="-514350">
              <a:lnSpc>
                <a:spcPct val="80000"/>
              </a:lnSpc>
              <a:buFont typeface="+mj-lt"/>
              <a:buAutoNum type="arabicPeriod"/>
              <a:defRPr/>
            </a:pPr>
            <a:r>
              <a:rPr lang="en-US" b="1" dirty="0" smtClean="0"/>
              <a:t> </a:t>
            </a:r>
            <a:r>
              <a:rPr lang="en-US" b="1" u="sng" dirty="0"/>
              <a:t>Triple </a:t>
            </a:r>
            <a:r>
              <a:rPr lang="en-US" b="1" u="sng" dirty="0" smtClean="0"/>
              <a:t>Bond</a:t>
            </a:r>
            <a:r>
              <a:rPr lang="en-US" dirty="0" smtClean="0"/>
              <a:t>-Name </a:t>
            </a:r>
            <a:r>
              <a:rPr lang="en-US" dirty="0"/>
              <a:t>ends in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yne</a:t>
            </a:r>
            <a:r>
              <a:rPr lang="ja-JP" altLang="en-US" smtClean="0">
                <a:latin typeface="Arial"/>
              </a:rPr>
              <a:t>”</a:t>
            </a:r>
            <a:r>
              <a:rPr lang="en-US" altLang="ja-JP" dirty="0" smtClean="0">
                <a:latin typeface="Arial"/>
              </a:rPr>
              <a:t>-</a:t>
            </a:r>
            <a:endParaRPr lang="en-US" dirty="0"/>
          </a:p>
          <a:p>
            <a:pPr lvl="2">
              <a:lnSpc>
                <a:spcPct val="80000"/>
              </a:lnSpc>
              <a:buFontTx/>
              <a:buNone/>
              <a:defRPr/>
            </a:pPr>
            <a:endParaRPr lang="en-US" sz="2000" u="sng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3400" y="2057400"/>
          <a:ext cx="6096000" cy="185420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Meth-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Hexa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Hept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47" name="TextBox 2"/>
          <p:cNvSpPr txBox="1">
            <a:spLocks noChangeArrowheads="1"/>
          </p:cNvSpPr>
          <p:nvPr/>
        </p:nvSpPr>
        <p:spPr bwMode="auto">
          <a:xfrm>
            <a:off x="609600" y="1219200"/>
            <a:ext cx="792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2" eaLnBrk="1" hangingPunct="1">
              <a:lnSpc>
                <a:spcPct val="80000"/>
              </a:lnSpc>
            </a:pPr>
            <a:r>
              <a:rPr lang="en-US" dirty="0"/>
              <a:t>The prefix tells you the number of carbon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947738" y="1976438"/>
            <a:ext cx="5357812" cy="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5728" name="Rectangle 128"/>
          <p:cNvSpPr>
            <a:spLocks noChangeArrowheads="1"/>
          </p:cNvSpPr>
          <p:nvPr/>
        </p:nvSpPr>
        <p:spPr bwMode="auto">
          <a:xfrm>
            <a:off x="947738" y="1573213"/>
            <a:ext cx="5357812" cy="0"/>
          </a:xfrm>
          <a:prstGeom prst="rect">
            <a:avLst/>
          </a:prstGeom>
          <a:solidFill>
            <a:srgbClr val="E4E4E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dirty="0"/>
          </a:p>
        </p:txBody>
      </p:sp>
      <p:graphicFrame>
        <p:nvGraphicFramePr>
          <p:cNvPr id="31747" name="Object 1"/>
          <p:cNvGraphicFramePr>
            <a:graphicFrameLocks noChangeAspect="1"/>
          </p:cNvGraphicFramePr>
          <p:nvPr/>
        </p:nvGraphicFramePr>
        <p:xfrm>
          <a:off x="-1676400" y="457200"/>
          <a:ext cx="7366000" cy="5632450"/>
        </p:xfrm>
        <a:graphic>
          <a:graphicData uri="http://schemas.openxmlformats.org/presentationml/2006/ole">
            <p:oleObj spid="_x0000_s31760" name="Document" r:id="rId3" imgW="5577120" imgH="3583800" progId="Word.Document.12">
              <p:embed/>
            </p:oleObj>
          </a:graphicData>
        </a:graphic>
      </p:graphicFrame>
      <p:sp>
        <p:nvSpPr>
          <p:cNvPr id="31748" name="TextBox 2"/>
          <p:cNvSpPr txBox="1">
            <a:spLocks noChangeArrowheads="1"/>
          </p:cNvSpPr>
          <p:nvPr/>
        </p:nvSpPr>
        <p:spPr bwMode="auto">
          <a:xfrm>
            <a:off x="2286000" y="1143000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Boiling point</a:t>
            </a:r>
          </a:p>
        </p:txBody>
      </p:sp>
      <p:pic>
        <p:nvPicPr>
          <p:cNvPr id="317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36" y="228600"/>
            <a:ext cx="45942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1" y="457200"/>
            <a:ext cx="5257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/>
              <a:t>Saturated Hydrocarbons-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Have all single bonds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 Names end in “</a:t>
            </a:r>
            <a:r>
              <a:rPr lang="en-US" i="1" dirty="0"/>
              <a:t>ane”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i="1" dirty="0"/>
              <a:t> </a:t>
            </a:r>
            <a:r>
              <a:rPr lang="en-US" dirty="0"/>
              <a:t>Have the maximum possible number of hydrogen atoms attached to each carbon atom.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</a:t>
            </a:r>
            <a:r>
              <a:rPr lang="en-US" b="1" dirty="0"/>
              <a:t>Unsaturated Hydrocarbons-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Have one or more double or triple bond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Name ends in “ene or yne”</a:t>
            </a: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323088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89" y="3657600"/>
            <a:ext cx="3410511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61" y="2286000"/>
            <a:ext cx="9144000" cy="27374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381000"/>
            <a:ext cx="55146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Saturated or Unsaturated?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4419600" y="33528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72200" y="43434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70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500px-Carboxylic-acid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819400"/>
            <a:ext cx="1409700" cy="1130580"/>
          </a:xfrm>
          <a:prstGeom prst="rect">
            <a:avLst/>
          </a:prstGeom>
        </p:spPr>
      </p:pic>
      <p:sp>
        <p:nvSpPr>
          <p:cNvPr id="32769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7986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Substituted </a:t>
            </a:r>
            <a:r>
              <a:rPr lang="en-US" b="1" dirty="0" smtClean="0"/>
              <a:t>Hydrocarbons</a:t>
            </a:r>
            <a:r>
              <a:rPr lang="en-US" dirty="0" smtClean="0"/>
              <a:t>- </a:t>
            </a:r>
            <a:r>
              <a:rPr lang="en-US" dirty="0"/>
              <a:t>a hydrocarbon( base group) in which one </a:t>
            </a:r>
            <a:r>
              <a:rPr lang="en-US" dirty="0" smtClean="0"/>
              <a:t>or </a:t>
            </a:r>
            <a:r>
              <a:rPr lang="en-US" dirty="0"/>
              <a:t>more hydrogen has been replaced by an atom or group of atoms</a:t>
            </a:r>
          </a:p>
        </p:txBody>
      </p:sp>
      <p:pic>
        <p:nvPicPr>
          <p:cNvPr id="3277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2019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49530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228600" y="2971800"/>
            <a:ext cx="1582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Base group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57200" y="3505200"/>
            <a:ext cx="381000" cy="5334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3352800" y="1981200"/>
            <a:ext cx="5791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Functional group- </a:t>
            </a:r>
            <a:r>
              <a:rPr lang="en-US" dirty="0"/>
              <a:t>the substituted atom or group of atoms</a:t>
            </a:r>
          </a:p>
        </p:txBody>
      </p:sp>
      <p:pic>
        <p:nvPicPr>
          <p:cNvPr id="3277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24200"/>
            <a:ext cx="11906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7859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105400"/>
            <a:ext cx="20383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3962400" y="3962400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/>
              <a:t>1.Alcohol </a:t>
            </a:r>
            <a:r>
              <a:rPr lang="en-US" dirty="0"/>
              <a:t>group</a:t>
            </a:r>
          </a:p>
        </p:txBody>
      </p:sp>
      <p:sp>
        <p:nvSpPr>
          <p:cNvPr id="32780" name="TextBox 14"/>
          <p:cNvSpPr txBox="1">
            <a:spLocks noChangeArrowheads="1"/>
          </p:cNvSpPr>
          <p:nvPr/>
        </p:nvSpPr>
        <p:spPr bwMode="auto">
          <a:xfrm>
            <a:off x="6711924" y="4038600"/>
            <a:ext cx="2432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2. Carboxyl </a:t>
            </a:r>
            <a:r>
              <a:rPr lang="en-US" dirty="0"/>
              <a:t>group</a:t>
            </a:r>
          </a:p>
        </p:txBody>
      </p:sp>
      <p:sp>
        <p:nvSpPr>
          <p:cNvPr id="32781" name="TextBox 15"/>
          <p:cNvSpPr txBox="1">
            <a:spLocks noChangeArrowheads="1"/>
          </p:cNvSpPr>
          <p:nvPr/>
        </p:nvSpPr>
        <p:spPr bwMode="auto">
          <a:xfrm>
            <a:off x="4419600" y="6396038"/>
            <a:ext cx="2107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3. Amine </a:t>
            </a:r>
            <a:r>
              <a:rPr lang="en-US" dirty="0"/>
              <a:t>group</a:t>
            </a:r>
          </a:p>
        </p:txBody>
      </p:sp>
      <p:sp>
        <p:nvSpPr>
          <p:cNvPr id="32782" name="TextBox 16"/>
          <p:cNvSpPr txBox="1">
            <a:spLocks noChangeArrowheads="1"/>
          </p:cNvSpPr>
          <p:nvPr/>
        </p:nvSpPr>
        <p:spPr bwMode="auto">
          <a:xfrm>
            <a:off x="7224885" y="6396335"/>
            <a:ext cx="19191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4. Ester </a:t>
            </a:r>
            <a:r>
              <a:rPr lang="en-US" dirty="0"/>
              <a:t>group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10000" y="32004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67200" y="5562600"/>
            <a:ext cx="381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6600" y="35814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39000" y="59436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20" name="Straight Arrow Connector 19"/>
          <p:cNvCxnSpPr>
            <a:stCxn id="32774" idx="1"/>
            <a:endCxn id="4" idx="0"/>
          </p:cNvCxnSpPr>
          <p:nvPr/>
        </p:nvCxnSpPr>
        <p:spPr>
          <a:xfrm flipH="1">
            <a:off x="2019300" y="2396332"/>
            <a:ext cx="1333500" cy="2556668"/>
          </a:xfrm>
          <a:prstGeom prst="straightConnector1">
            <a:avLst/>
          </a:prstGeom>
          <a:ln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8610600" y="5867400"/>
            <a:ext cx="53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0956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52400"/>
            <a:ext cx="6114046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/>
              <a:t>Functional group #1: Alcohols</a:t>
            </a:r>
            <a:endParaRPr lang="en-US" sz="3600" b="1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Have –OH group called </a:t>
            </a:r>
            <a:r>
              <a:rPr lang="en-US" b="1" u="sng" dirty="0" smtClean="0"/>
              <a:t>hydroxyl</a:t>
            </a:r>
            <a:endParaRPr lang="en-US" b="1" u="sng" dirty="0"/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542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15367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41116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44780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Methanol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304800" y="3505200"/>
            <a:ext cx="114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Ethanol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48000" y="1524000"/>
            <a:ext cx="1295400" cy="6858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5800" y="1447800"/>
            <a:ext cx="0" cy="22098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181600" y="1143000"/>
            <a:ext cx="2057400" cy="762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2" name="TextBox 17"/>
          <p:cNvSpPr txBox="1">
            <a:spLocks noChangeArrowheads="1"/>
          </p:cNvSpPr>
          <p:nvPr/>
        </p:nvSpPr>
        <p:spPr bwMode="auto">
          <a:xfrm>
            <a:off x="5486400" y="2133600"/>
            <a:ext cx="2487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Alcohols have numerous uses such as fuel</a:t>
            </a:r>
          </a:p>
        </p:txBody>
      </p:sp>
      <p:pic>
        <p:nvPicPr>
          <p:cNvPr id="54283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3467100"/>
            <a:ext cx="25463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248400" y="3048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33800" y="6248400"/>
            <a:ext cx="3183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Watch Video on Ethanol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60489">
            <a:off x="2540000" y="969963"/>
            <a:ext cx="41910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457200" y="228600"/>
            <a:ext cx="8001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dirty="0"/>
              <a:t>Allotropes</a:t>
            </a:r>
            <a:r>
              <a:rPr lang="en-US" sz="4000" dirty="0"/>
              <a:t> =</a:t>
            </a:r>
            <a:r>
              <a:rPr lang="en-US" sz="3600" dirty="0"/>
              <a:t> forms of pure carbon with different structures, &amp; chemical/physical properties</a:t>
            </a:r>
            <a:r>
              <a:rPr lang="en-US" sz="4000" dirty="0"/>
              <a:t>.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516313"/>
            <a:ext cx="335280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Documents and Settings\jmontgomery\Application Data\Microsoft\Media Catalog\C-C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00450"/>
            <a:ext cx="32893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00px-Carboxylic-acid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0"/>
            <a:ext cx="3924300" cy="3147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38138"/>
            <a:ext cx="60197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Functional group #2: Organic </a:t>
            </a:r>
            <a:r>
              <a:rPr lang="en-US" b="1" dirty="0"/>
              <a:t>Acids &amp; </a:t>
            </a:r>
            <a:r>
              <a:rPr lang="en-US" b="1" dirty="0" smtClean="0"/>
              <a:t>Bases(carboxyl)</a:t>
            </a:r>
            <a:endParaRPr lang="en-US" b="1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Have a -COOH group called a </a:t>
            </a:r>
            <a:r>
              <a:rPr lang="en-US" b="1" u="sng" dirty="0"/>
              <a:t>carboxyl group 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/>
          </a:p>
        </p:txBody>
      </p:sp>
      <p:pic>
        <p:nvPicPr>
          <p:cNvPr id="552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48000"/>
            <a:ext cx="37703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4010025" y="6019800"/>
            <a:ext cx="5113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E</a:t>
            </a:r>
            <a:r>
              <a:rPr lang="en-US" b="1" dirty="0" smtClean="0"/>
              <a:t>thanoic </a:t>
            </a:r>
            <a:r>
              <a:rPr lang="en-US" b="1" dirty="0"/>
              <a:t>acid (acetic acid)</a:t>
            </a:r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b="1" dirty="0">
                <a:solidFill>
                  <a:srgbClr val="FF0000"/>
                </a:solidFill>
              </a:rPr>
              <a:t>COOH</a:t>
            </a:r>
          </a:p>
        </p:txBody>
      </p:sp>
      <p:pic>
        <p:nvPicPr>
          <p:cNvPr id="5530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3937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38800" y="22098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514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438400"/>
            <a:ext cx="3733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/>
              <a:t>Functional group #3 Amines:</a:t>
            </a:r>
            <a:endParaRPr lang="en-US" sz="3200" b="1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3200" dirty="0"/>
              <a:t>Have an amino group –NH</a:t>
            </a:r>
            <a:r>
              <a:rPr lang="en-US" sz="3200" baseline="-25000" dirty="0"/>
              <a:t>2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3200" dirty="0"/>
              <a:t>They make amino acids that build proteins</a:t>
            </a:r>
          </a:p>
        </p:txBody>
      </p:sp>
      <p:pic>
        <p:nvPicPr>
          <p:cNvPr id="563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43592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6629400" y="2514600"/>
            <a:ext cx="182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Methylamine</a:t>
            </a:r>
          </a:p>
        </p:txBody>
      </p:sp>
      <p:pic>
        <p:nvPicPr>
          <p:cNvPr id="5632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53340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400800" y="9906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4495800" y="6172200"/>
            <a:ext cx="434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http://en.wikipedia.org/wiki/Ester</a:t>
            </a:r>
            <a:r>
              <a:rPr lang="en-US" dirty="0"/>
              <a:t> </a:t>
            </a:r>
          </a:p>
        </p:txBody>
      </p:sp>
      <p:grpSp>
        <p:nvGrpSpPr>
          <p:cNvPr id="33794" name="Group 17"/>
          <p:cNvGrpSpPr>
            <a:grpSpLocks/>
          </p:cNvGrpSpPr>
          <p:nvPr/>
        </p:nvGrpSpPr>
        <p:grpSpPr bwMode="auto">
          <a:xfrm>
            <a:off x="5791199" y="2438400"/>
            <a:ext cx="2641845" cy="2702730"/>
            <a:chOff x="5164444" y="2550980"/>
            <a:chExt cx="1541760" cy="1673958"/>
          </a:xfrm>
        </p:grpSpPr>
        <p:sp>
          <p:nvSpPr>
            <p:cNvPr id="33797" name="TextBox 4"/>
            <p:cNvSpPr txBox="1">
              <a:spLocks noChangeArrowheads="1"/>
            </p:cNvSpPr>
            <p:nvPr/>
          </p:nvSpPr>
          <p:spPr bwMode="auto">
            <a:xfrm>
              <a:off x="5653612" y="2881346"/>
              <a:ext cx="723319" cy="923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5400" dirty="0"/>
                <a:t>C</a:t>
              </a:r>
              <a:r>
                <a:rPr lang="en-US" dirty="0"/>
                <a:t>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64444" y="2550980"/>
              <a:ext cx="1015724" cy="851865"/>
            </a:xfrm>
            <a:prstGeom prst="rect">
              <a:avLst/>
            </a:prstGeom>
            <a:noFill/>
          </p:spPr>
          <p:txBody>
            <a:bodyPr vert="vert" wrap="none">
              <a:spAutoFit/>
            </a:bodyPr>
            <a:lstStyle/>
            <a:p>
              <a:pPr>
                <a:defRPr/>
              </a:pPr>
              <a:r>
                <a:rPr lang="en-US" sz="5400" dirty="0"/>
                <a:t>O</a:t>
              </a:r>
              <a:r>
                <a:rPr lang="en-US" sz="3600" dirty="0"/>
                <a:t>=</a:t>
              </a:r>
              <a:endParaRPr lang="en-US" dirty="0"/>
            </a:p>
          </p:txBody>
        </p:sp>
        <p:sp>
          <p:nvSpPr>
            <p:cNvPr id="33799" name="TextBox 8"/>
            <p:cNvSpPr txBox="1">
              <a:spLocks noChangeArrowheads="1"/>
            </p:cNvSpPr>
            <p:nvPr/>
          </p:nvSpPr>
          <p:spPr bwMode="auto">
            <a:xfrm>
              <a:off x="6098308" y="3117321"/>
              <a:ext cx="607896" cy="1107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600" dirty="0"/>
                <a:t>o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964900" y="3258906"/>
              <a:ext cx="228614" cy="1523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5410200" y="3276288"/>
              <a:ext cx="228614" cy="1523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81000" y="457200"/>
            <a:ext cx="6713697" cy="21852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smtClean="0"/>
              <a:t>Functional group #4:Ester</a:t>
            </a:r>
            <a:endParaRPr lang="en-US" sz="4000" b="1" dirty="0"/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Have an ester group- COO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Cause the flavor in many foods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Give of pleasant smells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/>
              <a:t>Used to make artificial flavors in processed foods </a:t>
            </a:r>
          </a:p>
        </p:txBody>
      </p:sp>
      <p:pic>
        <p:nvPicPr>
          <p:cNvPr id="33796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0"/>
            <a:ext cx="815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/>
              <a:t>Functional group #5:Groups containing Halogens</a:t>
            </a:r>
          </a:p>
          <a:p>
            <a:pPr>
              <a:defRPr/>
            </a:pPr>
            <a:endParaRPr lang="en-US" b="1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One or more halogen atoms replace a hydrogen atom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/>
              <a:t>Chlorofluorocarbon</a:t>
            </a:r>
            <a:r>
              <a:rPr lang="en-US" dirty="0" smtClean="0"/>
              <a:t> (</a:t>
            </a:r>
            <a:r>
              <a:rPr lang="en-US" b="1" dirty="0" smtClean="0"/>
              <a:t>CFC</a:t>
            </a:r>
            <a:r>
              <a:rPr lang="en-US" dirty="0" smtClean="0"/>
              <a:t>)- used in aerosols and refrigeration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Responsible for the hole on the Ozone layer.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dirty="0" smtClean="0"/>
              <a:t>Freon:CCl</a:t>
            </a:r>
            <a:r>
              <a:rPr lang="en-US" baseline="-25000" dirty="0" smtClean="0"/>
              <a:t>2</a:t>
            </a:r>
            <a:r>
              <a:rPr lang="en-US" dirty="0" smtClean="0"/>
              <a:t>F</a:t>
            </a:r>
            <a:r>
              <a:rPr lang="en-US" baseline="-25000" dirty="0" smtClean="0"/>
              <a:t>2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Trichloroethane  C</a:t>
            </a:r>
            <a:r>
              <a:rPr lang="en-US" baseline="-25000" dirty="0" smtClean="0"/>
              <a:t>2 </a:t>
            </a:r>
            <a:r>
              <a:rPr lang="en-US" dirty="0" smtClean="0"/>
              <a:t>H</a:t>
            </a:r>
            <a:r>
              <a:rPr lang="en-US" baseline="-25000" dirty="0" smtClean="0"/>
              <a:t>3</a:t>
            </a:r>
            <a:r>
              <a:rPr lang="en-US" dirty="0" smtClean="0"/>
              <a:t>Cl</a:t>
            </a:r>
            <a:r>
              <a:rPr lang="en-US" baseline="-25000" dirty="0" smtClean="0"/>
              <a:t>3</a:t>
            </a:r>
            <a:r>
              <a:rPr lang="en-US" dirty="0" smtClean="0"/>
              <a:t>    &amp; Dichloroethylene C</a:t>
            </a:r>
            <a:r>
              <a:rPr lang="en-US" baseline="-25000" dirty="0" smtClean="0"/>
              <a:t>2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Cl</a:t>
            </a:r>
            <a:r>
              <a:rPr lang="en-US" baseline="-25000" dirty="0" smtClean="0"/>
              <a:t>2</a:t>
            </a:r>
            <a:r>
              <a:rPr lang="en-US" dirty="0" smtClean="0"/>
              <a:t>  are used in dry cleaning solutions</a:t>
            </a:r>
          </a:p>
          <a:p>
            <a:pPr>
              <a:defRPr/>
            </a:pPr>
            <a:endParaRPr lang="en-US" b="1" dirty="0"/>
          </a:p>
        </p:txBody>
      </p:sp>
      <p:pic>
        <p:nvPicPr>
          <p:cNvPr id="3" name="Picture 5" descr="Elements_HalogenFam_sx6018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084263" cy="5380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3528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048000"/>
            <a:ext cx="3810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2590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Polymers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2860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Poly-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many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Polymer- very large molecule made of a chain of many smaller molecules bonded together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7432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Mono-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one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Monomers- the smaller molecules that make up the chain</a:t>
            </a: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533400" y="6026150"/>
            <a:ext cx="71421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Polymers can be classified as natural ( made in nature or synthetic ( man made)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28600"/>
            <a:ext cx="42862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04800" y="152400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/>
              <a:t>Synthetic Polymers</a:t>
            </a:r>
            <a:r>
              <a:rPr lang="en-US" sz="3200" dirty="0"/>
              <a:t>- </a:t>
            </a:r>
            <a:r>
              <a:rPr lang="en-US" dirty="0"/>
              <a:t>most are made from petrochemicals (oil)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381000" y="10668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Rubber</a:t>
            </a:r>
            <a:r>
              <a:rPr lang="en-US" dirty="0"/>
              <a:t> was invented to imitate natural rubber from the sap of the Pará rubber tree  </a:t>
            </a:r>
          </a:p>
        </p:txBody>
      </p:sp>
      <p:pic>
        <p:nvPicPr>
          <p:cNvPr id="5734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2895600"/>
            <a:ext cx="4711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57200" y="609600"/>
            <a:ext cx="7432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/>
              <a:t>Nylon- was invented to imitate silk </a:t>
            </a:r>
          </a:p>
        </p:txBody>
      </p:sp>
      <p:pic>
        <p:nvPicPr>
          <p:cNvPr id="583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38400"/>
            <a:ext cx="6731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3000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/>
              <a:t>Synthetic Polymers</a:t>
            </a:r>
            <a:r>
              <a:rPr lang="en-US" sz="3200" dirty="0" smtClean="0"/>
              <a:t>-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09225">
            <a:off x="0" y="2953741"/>
            <a:ext cx="3352800" cy="267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219200"/>
            <a:ext cx="47625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2400" y="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Synthetic Polymers</a:t>
            </a:r>
            <a:r>
              <a:rPr lang="en-US" sz="3600" dirty="0" smtClean="0"/>
              <a:t>: </a:t>
            </a:r>
            <a:r>
              <a:rPr lang="en-US" sz="3600" b="1" dirty="0" smtClean="0"/>
              <a:t>Polyethylene-</a:t>
            </a:r>
            <a:r>
              <a:rPr lang="en-US" dirty="0" smtClean="0"/>
              <a:t> most common type of plastic; used in packaging and container manufacturing </a:t>
            </a:r>
            <a:endParaRPr lang="en-US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52600"/>
            <a:ext cx="3810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ChangeArrowheads="1"/>
          </p:cNvSpPr>
          <p:nvPr/>
        </p:nvSpPr>
        <p:spPr bwMode="auto">
          <a:xfrm>
            <a:off x="2819400" y="23813"/>
            <a:ext cx="2435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- Life With Carbon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Carbohydrates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0" y="1371600"/>
            <a:ext cx="38862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A carbohydrate is an energy-rich organic compound.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 One of the most important sugars in the body is the monomer glucose.</a:t>
            </a:r>
          </a:p>
        </p:txBody>
      </p:sp>
      <p:pic>
        <p:nvPicPr>
          <p:cNvPr id="35844" name="Picture 5" descr="Carbon_L137_Carbs_sx7752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600200"/>
            <a:ext cx="383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457200" y="152400"/>
            <a:ext cx="32960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/>
              <a:t>Natural Polymers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4648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Sugars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35814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Monomers--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sz="2000" dirty="0">
                <a:latin typeface="Arial" charset="0"/>
                <a:ea typeface="ＭＳ Ｐゴシック" charset="0"/>
              </a:rPr>
              <a:t>simple sugars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Glucose- blood sugar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Sucrose- Plant sugar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Fructose- fruit sugar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Lactose- milk sugar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Maltose-grain sugar - when fermented it produces alcohol </a:t>
            </a:r>
            <a:endParaRPr lang="en-US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150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81600" y="3352800"/>
            <a:ext cx="3810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Polymers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sz="2000" dirty="0">
                <a:latin typeface="Arial" charset="0"/>
                <a:ea typeface="ＭＳ Ｐゴシック" charset="0"/>
              </a:rPr>
              <a:t>complex sugars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Starches-long chains of glucose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Cellulose- different structure than starch; cell wall of plants; most abundant on earth; body can not digest.   ( fiber)</a:t>
            </a:r>
          </a:p>
          <a:p>
            <a:pPr eaLnBrk="1" hangingPunct="1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Glycogen- animal store it in the liver.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3352800" cy="3352800"/>
          </a:xfrm>
          <a:prstGeom prst="rect">
            <a:avLst/>
          </a:prstGeom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62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49625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762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590800"/>
            <a:ext cx="6248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cs typeface="+mn-cs"/>
              </a:rPr>
              <a:t>Diamond: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Forms a tetrahedral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3-D  structure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Hardest </a:t>
            </a:r>
            <a:r>
              <a:rPr lang="ja-JP" altLang="en-US" sz="2400" dirty="0" smtClean="0">
                <a:latin typeface="Arial"/>
                <a:cs typeface="+mn-cs"/>
              </a:rPr>
              <a:t>“</a:t>
            </a:r>
            <a:r>
              <a:rPr lang="en-US" sz="2400" dirty="0" smtClean="0">
                <a:cs typeface="+mn-cs"/>
              </a:rPr>
              <a:t>natural</a:t>
            </a:r>
            <a:r>
              <a:rPr lang="ja-JP" altLang="en-US" sz="2400" dirty="0" smtClean="0">
                <a:latin typeface="Arial"/>
                <a:cs typeface="+mn-cs"/>
              </a:rPr>
              <a:t>”</a:t>
            </a:r>
            <a:r>
              <a:rPr lang="en-US" sz="2400" dirty="0" smtClean="0">
                <a:cs typeface="+mn-cs"/>
              </a:rPr>
              <a:t> mineral on Earth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Formed from very high temperatures &amp; Pressures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Prized for their brilliance &amp; clarity when cut as gems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Artificial diamonds are used only in industry as industrial cutting tools, such as drills.</a:t>
            </a:r>
          </a:p>
        </p:txBody>
      </p:sp>
      <p:sp>
        <p:nvSpPr>
          <p:cNvPr id="19460" name="Rectangle 1"/>
          <p:cNvSpPr>
            <a:spLocks noChangeArrowheads="1"/>
          </p:cNvSpPr>
          <p:nvPr/>
        </p:nvSpPr>
        <p:spPr bwMode="auto">
          <a:xfrm>
            <a:off x="381000" y="7938"/>
            <a:ext cx="6705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/>
              <a:t>Allotropes: </a:t>
            </a:r>
            <a:r>
              <a:rPr lang="en-US" dirty="0"/>
              <a:t>3 Structures of Carbon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7924800" cy="5324951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638800" y="5410200"/>
            <a:ext cx="298469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Nucleic Acids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1143000"/>
            <a:ext cx="3886200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62400" y="1905000"/>
            <a:ext cx="76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95400"/>
            <a:ext cx="4495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DNA &amp; RNA -(polymers) made of Nucleotides(monomers)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DNA-Thymine, Guanine, Cytosine, Adenine.</a:t>
            </a:r>
          </a:p>
          <a:p>
            <a:pPr eaLnBrk="1" hangingPunct="1">
              <a:defRPr/>
            </a:pPr>
            <a:r>
              <a:rPr lang="en-US" sz="2800" dirty="0">
                <a:latin typeface="Arial" charset="0"/>
                <a:ea typeface="ＭＳ Ｐゴシック" charset="0"/>
              </a:rPr>
              <a:t>RNA-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thymine        </a:t>
            </a:r>
            <a:r>
              <a:rPr lang="en-US" sz="2800" dirty="0">
                <a:latin typeface="Arial" charset="0"/>
                <a:ea typeface="ＭＳ Ｐゴシック" charset="0"/>
              </a:rPr>
              <a:t>replaced by Uracil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2819400" y="23813"/>
            <a:ext cx="2435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- Life With Carbon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419600" y="0"/>
            <a:ext cx="4038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Proteins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86200" y="1371600"/>
            <a:ext cx="45720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Different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proteins (polymers) </a:t>
            </a:r>
            <a:r>
              <a:rPr lang="en-US" sz="2400" dirty="0">
                <a:latin typeface="Arial" charset="0"/>
                <a:ea typeface="ＭＳ Ｐゴシック" charset="0"/>
              </a:rPr>
              <a:t>are made when different sequences of amino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acids (monomers) </a:t>
            </a:r>
            <a:r>
              <a:rPr lang="en-US" sz="2400" dirty="0">
                <a:latin typeface="Arial" charset="0"/>
                <a:ea typeface="ＭＳ Ｐゴシック" charset="0"/>
              </a:rPr>
              <a:t>are linked into long chains.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Alanine and serine are two of the 20 amino acids, all of which have a similar structure.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 Each amino acid has a carboxyl group (–COOH) and an amino group (–NH</a:t>
            </a:r>
            <a:r>
              <a:rPr lang="en-US" sz="240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2400" dirty="0">
                <a:latin typeface="Arial" charset="0"/>
                <a:ea typeface="ＭＳ Ｐゴシック" charset="0"/>
              </a:rPr>
              <a:t>).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3962400" cy="6553200"/>
            <a:chOff x="384" y="432"/>
            <a:chExt cx="1920" cy="3456"/>
          </a:xfrm>
        </p:grpSpPr>
        <p:sp>
          <p:nvSpPr>
            <p:cNvPr id="39942" name="Rectangle 11"/>
            <p:cNvSpPr>
              <a:spLocks noChangeArrowheads="1"/>
            </p:cNvSpPr>
            <p:nvPr/>
          </p:nvSpPr>
          <p:spPr bwMode="auto">
            <a:xfrm>
              <a:off x="384" y="432"/>
              <a:ext cx="1920" cy="3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9943" name="Picture 12" descr="Carbon_L141_Amino2_sx7055b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" y="465"/>
              <a:ext cx="1818" cy="3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TextBox 7"/>
          <p:cNvSpPr txBox="1">
            <a:spLocks noChangeArrowheads="1"/>
          </p:cNvSpPr>
          <p:nvPr/>
        </p:nvSpPr>
        <p:spPr bwMode="auto">
          <a:xfrm>
            <a:off x="7467600" y="6172200"/>
            <a:ext cx="1014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Quiz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035" y="0"/>
            <a:ext cx="103127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304800"/>
            <a:ext cx="4765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Nuclear Chemistry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447800"/>
            <a:ext cx="3810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30058"/>
            <a:ext cx="4249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Radioactive Decay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914400"/>
            <a:ext cx="4072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Radioactivity</a:t>
            </a:r>
            <a:r>
              <a:rPr lang="en-US" sz="3200" dirty="0" smtClean="0"/>
              <a:t>- is the process in which an unstable atomic nucleus releases charged particles and energy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3810000"/>
            <a:ext cx="449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r>
              <a:rPr lang="en-US" sz="3200" dirty="0" smtClean="0"/>
              <a:t>During radioactive decay, atoms of one element can change into different elements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52400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Quiz#2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65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49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Types of Radioactive Decay</a:t>
            </a:r>
          </a:p>
        </p:txBody>
      </p:sp>
      <p:sp>
        <p:nvSpPr>
          <p:cNvPr id="548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The three types of nuclear radiation were named based on how easily each one could be blocked. </a:t>
            </a:r>
            <a:r>
              <a:rPr lang="en-US" b="1" dirty="0"/>
              <a:t>Alpha, </a:t>
            </a:r>
            <a:r>
              <a:rPr lang="en-US" b="1" dirty="0" smtClean="0"/>
              <a:t>Beta</a:t>
            </a:r>
            <a:r>
              <a:rPr lang="en-US" b="1" dirty="0"/>
              <a:t>, and </a:t>
            </a:r>
            <a:r>
              <a:rPr lang="en-US" b="1" dirty="0" smtClean="0"/>
              <a:t>Gamma</a:t>
            </a:r>
            <a:r>
              <a:rPr lang="en-US" dirty="0" smtClean="0"/>
              <a:t> </a:t>
            </a:r>
            <a:r>
              <a:rPr lang="en-US" dirty="0"/>
              <a:t>are the first three letters of the Greek alphabet.</a:t>
            </a:r>
          </a:p>
        </p:txBody>
      </p:sp>
      <p:pic>
        <p:nvPicPr>
          <p:cNvPr id="41987" name="Picture 7" descr="ExMat_NukeRadiation_sx6330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41663"/>
            <a:ext cx="71628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2997200" y="23813"/>
            <a:ext cx="3057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Radioactive Elements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16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Types of Radioactive Decay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</a:t>
            </a:r>
            <a:r>
              <a:rPr lang="en-US" b="1" dirty="0"/>
              <a:t>alpha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ru-RU" dirty="0" smtClean="0"/>
              <a:t>α</a:t>
            </a:r>
            <a:r>
              <a:rPr lang="en-US" dirty="0" smtClean="0"/>
              <a:t>) decay</a:t>
            </a:r>
            <a:r>
              <a:rPr lang="en-US" dirty="0"/>
              <a:t>, a nucleus loses an alpha particle, which consists of two protons and two neutrons.</a:t>
            </a:r>
          </a:p>
        </p:txBody>
      </p:sp>
      <p:pic>
        <p:nvPicPr>
          <p:cNvPr id="44035" name="Picture 6" descr="ExMat_RadioADecay-A1_sx6327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2542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2997200" y="23813"/>
            <a:ext cx="3057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Radioactive Elements</a:t>
            </a:r>
          </a:p>
        </p:txBody>
      </p:sp>
      <p:pic>
        <p:nvPicPr>
          <p:cNvPr id="538633" name="Picture 9" descr="ExMat_RadioADecay-A2a_sx6327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90800"/>
            <a:ext cx="327183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35" name="Picture 11" descr="ExMat_RadioADecay-A2b_sx6327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595563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34200" y="5181600"/>
            <a:ext cx="99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aseline="-25000" dirty="0"/>
              <a:t>4</a:t>
            </a:r>
            <a:r>
              <a:rPr lang="en-US" sz="4800" baseline="30000" dirty="0"/>
              <a:t> </a:t>
            </a:r>
            <a:endParaRPr lang="en-US" sz="4800" baseline="30000" dirty="0" smtClean="0"/>
          </a:p>
          <a:p>
            <a:r>
              <a:rPr lang="en-US" sz="4800" baseline="-25000" dirty="0" smtClean="0"/>
              <a:t>2 </a:t>
            </a:r>
            <a:r>
              <a:rPr lang="en-US" sz="4800" baseline="30000" dirty="0" smtClean="0"/>
              <a:t>He 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5638800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1066800"/>
            <a:ext cx="1377294" cy="1323439"/>
            <a:chOff x="1061106" y="685800"/>
            <a:chExt cx="1377294" cy="1323439"/>
          </a:xfrm>
        </p:grpSpPr>
        <p:sp>
          <p:nvSpPr>
            <p:cNvPr id="4" name="TextBox 3"/>
            <p:cNvSpPr txBox="1"/>
            <p:nvPr/>
          </p:nvSpPr>
          <p:spPr>
            <a:xfrm>
              <a:off x="1061106" y="868050"/>
              <a:ext cx="47961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</a:p>
            <a:p>
              <a:r>
                <a:rPr lang="en-US" sz="3200" dirty="0"/>
                <a:t>Z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95400" y="685800"/>
              <a:ext cx="1143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X</a:t>
              </a:r>
              <a:endParaRPr lang="en-US" sz="8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0" y="1447800"/>
            <a:ext cx="4750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Atomic mass minus 4		A - 4=</a:t>
            </a:r>
          </a:p>
          <a:p>
            <a:r>
              <a:rPr lang="en-US" dirty="0" smtClean="0"/>
              <a:t>Atomic number minus 2	Z  - 2=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52400"/>
            <a:ext cx="7810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Alpha Decay </a:t>
            </a:r>
            <a:r>
              <a:rPr lang="en-US" dirty="0" smtClean="0"/>
              <a:t>creates a new element that is 4 (amu) less and that has an atomic number that is 2 less. 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09600" y="4114800"/>
            <a:ext cx="6865034" cy="1577159"/>
            <a:chOff x="450166" y="2667000"/>
            <a:chExt cx="5112434" cy="1013448"/>
          </a:xfrm>
        </p:grpSpPr>
        <p:sp>
          <p:nvSpPr>
            <p:cNvPr id="9" name="TextBox 8"/>
            <p:cNvSpPr txBox="1"/>
            <p:nvPr/>
          </p:nvSpPr>
          <p:spPr>
            <a:xfrm>
              <a:off x="450166" y="2813126"/>
              <a:ext cx="6463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238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92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0600" y="2819400"/>
              <a:ext cx="5565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U</a:t>
              </a:r>
              <a:endParaRPr lang="en-US" sz="40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590337" y="3107680"/>
              <a:ext cx="762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667000" y="2819400"/>
              <a:ext cx="1264437" cy="861048"/>
              <a:chOff x="3376246" y="2895600"/>
              <a:chExt cx="1264437" cy="86104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376246" y="2925651"/>
                <a:ext cx="6463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234</a:t>
                </a:r>
              </a:p>
              <a:p>
                <a:r>
                  <a:rPr lang="en-US" dirty="0" smtClean="0"/>
                  <a:t>  90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886200" y="2895600"/>
                <a:ext cx="7544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 smtClean="0"/>
                  <a:t>Th</a:t>
                </a:r>
                <a:endParaRPr lang="en-US" sz="40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4038600" y="2895600"/>
              <a:ext cx="445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+   </a:t>
              </a:r>
              <a:endParaRPr lang="en-US" sz="36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72000" y="2667000"/>
              <a:ext cx="990600" cy="85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aseline="-25000" dirty="0"/>
                <a:t>4</a:t>
              </a:r>
              <a:r>
                <a:rPr lang="en-US" sz="4800" baseline="30000" dirty="0"/>
                <a:t> </a:t>
              </a:r>
              <a:endParaRPr lang="en-US" sz="4800" baseline="30000" dirty="0" smtClean="0"/>
            </a:p>
            <a:p>
              <a:r>
                <a:rPr lang="en-US" sz="4800" baseline="-25000" dirty="0" smtClean="0"/>
                <a:t>2</a:t>
              </a:r>
              <a:r>
                <a:rPr lang="en-US" sz="4800" baseline="30000" dirty="0" smtClean="0"/>
                <a:t>He </a:t>
              </a:r>
              <a:endParaRPr lang="en-US" sz="48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91200" y="2667000"/>
            <a:ext cx="1691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238- 4= 234</a:t>
            </a:r>
          </a:p>
          <a:p>
            <a:r>
              <a:rPr lang="en-US" dirty="0" smtClean="0"/>
              <a:t>92- 2= 90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82321" y="2700601"/>
            <a:ext cx="381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Alpha decay of Uranium-238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3276600"/>
            <a:ext cx="4780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/>
              <a:t>α</a:t>
            </a:r>
            <a:endParaRPr lang="en-US" sz="6000" dirty="0"/>
          </a:p>
        </p:txBody>
      </p:sp>
    </p:spTree>
    <p:extLst>
      <p:ext uri="{BB962C8B-B14F-4D97-AF65-F5344CB8AC3E}">
        <p14:creationId xmlns="" xmlns:p14="http://schemas.microsoft.com/office/powerpoint/2010/main" val="40265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 descr="ExMat_RadioADecay-B1_sx6327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24200"/>
            <a:ext cx="21336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1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Types of Radioactive Decay</a:t>
            </a:r>
          </a:p>
        </p:txBody>
      </p:sp>
      <p:sp>
        <p:nvSpPr>
          <p:cNvPr id="544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During </a:t>
            </a:r>
            <a:r>
              <a:rPr lang="en-US" b="1" dirty="0"/>
              <a:t>beta </a:t>
            </a:r>
            <a:r>
              <a:rPr lang="en-US" b="1" dirty="0" smtClean="0"/>
              <a:t>decay(</a:t>
            </a:r>
            <a:r>
              <a:rPr lang="en-US" dirty="0" smtClean="0"/>
              <a:t>β), </a:t>
            </a:r>
            <a:r>
              <a:rPr lang="en-US" dirty="0"/>
              <a:t>a neutron inside an unstable nucleus changes into a beta particle and a proton.</a:t>
            </a: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2997200" y="23813"/>
            <a:ext cx="3057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Radioactive Elements</a:t>
            </a:r>
          </a:p>
        </p:txBody>
      </p:sp>
      <p:pic>
        <p:nvPicPr>
          <p:cNvPr id="544779" name="Picture 11" descr="ExMat_RadioADecay-B2a_sx6327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352800"/>
            <a:ext cx="331787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4780" name="Picture 12" descr="ExMat_RadioADecay-B2b_sx6327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86400"/>
            <a:ext cx="18827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1752600"/>
            <a:ext cx="1377294" cy="1323439"/>
            <a:chOff x="1061106" y="685800"/>
            <a:chExt cx="1377294" cy="1323439"/>
          </a:xfrm>
        </p:grpSpPr>
        <p:sp>
          <p:nvSpPr>
            <p:cNvPr id="5" name="TextBox 4"/>
            <p:cNvSpPr txBox="1"/>
            <p:nvPr/>
          </p:nvSpPr>
          <p:spPr>
            <a:xfrm>
              <a:off x="1061106" y="868050"/>
              <a:ext cx="47961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</a:p>
            <a:p>
              <a:r>
                <a:rPr lang="en-US" sz="3200" dirty="0"/>
                <a:t>Z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95400" y="685800"/>
              <a:ext cx="1143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 smtClean="0"/>
                <a:t>X</a:t>
              </a:r>
              <a:endParaRPr lang="en-US" sz="80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457200" y="381000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</a:t>
            </a:r>
            <a:r>
              <a:rPr lang="en-US" b="1" dirty="0" smtClean="0"/>
              <a:t>eta Decay </a:t>
            </a:r>
            <a:r>
              <a:rPr lang="en-US" dirty="0" smtClean="0"/>
              <a:t>creates an element with the same atomic mass, but with one additional proton.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2057400"/>
            <a:ext cx="480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Atomic mass minus 0		A – 0 =</a:t>
            </a:r>
          </a:p>
          <a:p>
            <a:r>
              <a:rPr lang="en-US" dirty="0" smtClean="0"/>
              <a:t>Atomic number plus 1 	Z  +1=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219200" y="4876800"/>
            <a:ext cx="3919129" cy="923495"/>
            <a:chOff x="1350498" y="3793702"/>
            <a:chExt cx="3919129" cy="923495"/>
          </a:xfrm>
        </p:grpSpPr>
        <p:sp>
          <p:nvSpPr>
            <p:cNvPr id="9" name="TextBox 8"/>
            <p:cNvSpPr txBox="1"/>
            <p:nvPr/>
          </p:nvSpPr>
          <p:spPr>
            <a:xfrm>
              <a:off x="1350498" y="3793702"/>
              <a:ext cx="6463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234</a:t>
              </a:r>
            </a:p>
            <a:p>
              <a:r>
                <a:rPr lang="en-US" dirty="0" smtClean="0"/>
                <a:t>  90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05000" y="3810000"/>
              <a:ext cx="7544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Th</a:t>
              </a:r>
              <a:endParaRPr lang="en-US" sz="40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819400" y="4191000"/>
              <a:ext cx="10232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38600" y="3886200"/>
              <a:ext cx="6463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234</a:t>
              </a:r>
            </a:p>
            <a:p>
              <a:r>
                <a:rPr lang="en-US" dirty="0" smtClean="0"/>
                <a:t>  91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0" y="3886200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Pa</a:t>
              </a:r>
              <a:endParaRPr lang="en-US" sz="40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77183" y="3375752"/>
            <a:ext cx="3662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Beta decay </a:t>
            </a:r>
            <a:r>
              <a:rPr lang="en-US" smtClean="0"/>
              <a:t>of Thorium-234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09065" y="3584727"/>
            <a:ext cx="1691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234- 0= 234</a:t>
            </a:r>
          </a:p>
          <a:p>
            <a:r>
              <a:rPr lang="en-US" dirty="0" smtClean="0"/>
              <a:t>90 + 1= 91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1000" y="3962400"/>
            <a:ext cx="5757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β</a:t>
            </a:r>
            <a:endParaRPr lang="en-US" sz="6000" dirty="0"/>
          </a:p>
        </p:txBody>
      </p:sp>
    </p:spTree>
    <p:extLst>
      <p:ext uri="{BB962C8B-B14F-4D97-AF65-F5344CB8AC3E}">
        <p14:creationId xmlns="" xmlns:p14="http://schemas.microsoft.com/office/powerpoint/2010/main" val="41832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2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Types of Radioactive Decay</a:t>
            </a:r>
          </a:p>
        </p:txBody>
      </p:sp>
      <p:sp>
        <p:nvSpPr>
          <p:cNvPr id="5468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Gamma radiation </a:t>
            </a:r>
            <a:r>
              <a:rPr lang="en-US" dirty="0" smtClean="0"/>
              <a:t>( </a:t>
            </a:r>
            <a:r>
              <a:rPr lang="el-GR" dirty="0" smtClean="0">
                <a:latin typeface="Calibri"/>
                <a:cs typeface="Calibri"/>
              </a:rPr>
              <a:t>ϒ</a:t>
            </a:r>
            <a:r>
              <a:rPr lang="en-US" dirty="0" smtClean="0"/>
              <a:t>)has </a:t>
            </a:r>
            <a:r>
              <a:rPr lang="en-US" dirty="0"/>
              <a:t>no charge and does not cause a change in either the atomic mass or the atomic number.</a:t>
            </a:r>
          </a:p>
        </p:txBody>
      </p:sp>
      <p:pic>
        <p:nvPicPr>
          <p:cNvPr id="48131" name="Picture 7" descr="ExMat_RadioADecay-G1_sx6327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243363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2997200" y="23813"/>
            <a:ext cx="3057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Radioactive Elements</a:t>
            </a:r>
          </a:p>
        </p:txBody>
      </p:sp>
      <p:pic>
        <p:nvPicPr>
          <p:cNvPr id="546826" name="Picture 10" descr="ExMat_RadioADecay-G2a_sx6327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365601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8" name="Picture 12" descr="ExMat_RadioADecay-G2b_sx6327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24488"/>
            <a:ext cx="249555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17425" y="6096000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Practice worksheet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114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Allotropes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13" y="1371600"/>
            <a:ext cx="4876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u="sng" dirty="0" smtClean="0">
                <a:cs typeface="+mn-cs"/>
              </a:rPr>
              <a:t>Graphite: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Most common form of Carbon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Arranged in hexagonal layers. (These layers have bonds between atoms that are very weak, so they slide past each other).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Only form that conducts electricity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Forms flat layers; like a sheet of paper, and is very flexible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>
                <a:cs typeface="+mn-cs"/>
              </a:rPr>
              <a:t>Used for: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/>
              <a:t>Pencil “Lead”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/>
              <a:t>Excellent lubricant in machines, b/c it is so slippery</a:t>
            </a:r>
          </a:p>
        </p:txBody>
      </p:sp>
      <p:pic>
        <p:nvPicPr>
          <p:cNvPr id="6" name="Picture 7" descr="C:\Documents and Settings\jmontgomery\Application Data\Microsoft\Media Catalog\180px-Graphit_gitt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986037" cy="495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5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48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Radioactive Isotopes</a:t>
            </a:r>
          </a:p>
        </p:txBody>
      </p:sp>
      <p:sp>
        <p:nvSpPr>
          <p:cNvPr id="5509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038600" y="1371600"/>
            <a:ext cx="4419600" cy="3200400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Half-life</a:t>
            </a:r>
            <a:r>
              <a:rPr lang="en-US" dirty="0" smtClean="0"/>
              <a:t> is the time required for one half of a radioactive sample to decay.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half-lives of radioactive isotopes range from a fraction of a second to billions of years</a:t>
            </a:r>
            <a:r>
              <a:rPr lang="en-US" dirty="0" smtClean="0"/>
              <a:t>.</a:t>
            </a:r>
          </a:p>
          <a:p>
            <a:pPr>
              <a:defRPr/>
            </a:pPr>
            <a:r>
              <a:rPr lang="en-US" dirty="0" smtClean="0"/>
              <a:t>Half-lifes are constant</a:t>
            </a:r>
            <a:endParaRPr lang="en-US" dirty="0"/>
          </a:p>
        </p:txBody>
      </p:sp>
      <p:pic>
        <p:nvPicPr>
          <p:cNvPr id="50179" name="Picture 6" descr="ExMat_HalfLife-chart_sx6331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52742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7"/>
          <p:cNvSpPr>
            <a:spLocks noChangeArrowheads="1"/>
          </p:cNvSpPr>
          <p:nvPr/>
        </p:nvSpPr>
        <p:spPr bwMode="auto">
          <a:xfrm>
            <a:off x="2997200" y="23813"/>
            <a:ext cx="30575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Radioactive Elements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91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Radioactive Dating</a:t>
            </a:r>
            <a:r>
              <a:rPr lang="en-US" dirty="0" smtClean="0"/>
              <a:t>- the age of objects can be determined by comparing the objects isotope amount with a known constant amount.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2299"/>
            <a:ext cx="7067454" cy="57957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28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Carbon Dating </a:t>
            </a:r>
            <a:r>
              <a:rPr lang="en-US" dirty="0" smtClean="0"/>
              <a:t>is often used to date the age of once living organisms</a:t>
            </a:r>
          </a:p>
          <a:p>
            <a:endParaRPr lang="en-US" dirty="0" smtClean="0"/>
          </a:p>
          <a:p>
            <a:r>
              <a:rPr lang="en-US" b="1" dirty="0" smtClean="0"/>
              <a:t>How Carbon dating works</a:t>
            </a:r>
            <a:r>
              <a:rPr lang="en-US" dirty="0" smtClean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Carbon-14 is created when cosmic rays form the sun collide with nitrogen in the upper atmosphere.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Carbon-14 reacts with Oxygen to form CO</a:t>
            </a:r>
            <a:r>
              <a:rPr lang="en-US" baseline="-25000" dirty="0" smtClean="0"/>
              <a:t>2</a:t>
            </a:r>
            <a:r>
              <a:rPr lang="en-US" dirty="0" smtClean="0"/>
              <a:t> and is absorbed in plants( photosynthesis) in equal amounts as normal Carbon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C-12)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Animals eat the plants and have the same ratio as the plants they eat.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When the plant/ animals dies, it does not take in any more Carbon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From that point on the C-14 levels will decay and decrease.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Carbon-14 undergoes Bata decay and turns into Nitrogen-14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Scientist compare the amount of C-14 to N-14 and calculate the age.</a:t>
            </a:r>
          </a:p>
          <a:p>
            <a:pPr marL="914400" lvl="1" indent="-45720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Watch the Khan Academy video if you need to review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0563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206" y="400467"/>
            <a:ext cx="6200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 on carbon and other types of </a:t>
            </a:r>
            <a:r>
              <a:rPr lang="en-US" dirty="0" err="1" smtClean="0"/>
              <a:t>radiodating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59756" y="2768944"/>
            <a:ext cx="29797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Worksheet for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544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3400" y="0"/>
            <a:ext cx="495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Nuclear Forces </a:t>
            </a:r>
            <a:endParaRPr lang="en-US" sz="4400" b="1" dirty="0"/>
          </a:p>
        </p:txBody>
      </p:sp>
      <p:pic>
        <p:nvPicPr>
          <p:cNvPr id="3" name="Picture 2" descr="Screen Shot 2012-01-26 at 1.5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95" y="514"/>
            <a:ext cx="4599795" cy="67050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5102" y="1219943"/>
            <a:ext cx="43464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Strong Nuclear Force-The force that holds protons and neutrons together in the nucleus.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Is very strong over short distances.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Does not depend on the charge of the subatomic particles.</a:t>
            </a:r>
          </a:p>
          <a:p>
            <a:pPr marL="342900" indent="-342900">
              <a:buFont typeface="Arial"/>
              <a:buChar char="•"/>
            </a:pPr>
            <a:r>
              <a:rPr lang="en-US" sz="2800" dirty="0" smtClean="0"/>
              <a:t>Does not increase with the size of the nucleus.</a:t>
            </a:r>
          </a:p>
        </p:txBody>
      </p:sp>
    </p:spTree>
    <p:extLst>
      <p:ext uri="{BB962C8B-B14F-4D97-AF65-F5344CB8AC3E}">
        <p14:creationId xmlns="" xmlns:p14="http://schemas.microsoft.com/office/powerpoint/2010/main" val="258206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35280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Electric Force</a:t>
            </a:r>
            <a:r>
              <a:rPr lang="en-US" dirty="0" smtClean="0"/>
              <a:t>-(EF)Force of the positively charge protons repelling each other.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more protons the stronger the repel.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Larger nuclei have greater electrical force, visa versa for smaller nuclei</a:t>
            </a:r>
            <a:endParaRPr lang="en-US" dirty="0"/>
          </a:p>
        </p:txBody>
      </p:sp>
      <p:pic>
        <p:nvPicPr>
          <p:cNvPr id="4" name="Picture 3" descr="Screen Shot 2012-01-26 at 1.5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29303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410200"/>
            <a:ext cx="891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Unstable nuclei</a:t>
            </a:r>
            <a:r>
              <a:rPr lang="en-US" dirty="0" smtClean="0"/>
              <a:t>- the nucleus becomes more unstable, or radioactive, when  the SF is no longer greater than EF. All elements with more than 83 protons are radioactive.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76600" y="0"/>
            <a:ext cx="2930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Nuclear Forces </a:t>
            </a:r>
            <a:endParaRPr lang="en-US" sz="3200" b="1" dirty="0"/>
          </a:p>
        </p:txBody>
      </p:sp>
    </p:spTree>
    <p:extLst>
      <p:ext uri="{BB962C8B-B14F-4D97-AF65-F5344CB8AC3E}">
        <p14:creationId xmlns="" xmlns:p14="http://schemas.microsoft.com/office/powerpoint/2010/main" val="21798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0"/>
            <a:ext cx="3733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Using  the Force: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62000"/>
            <a:ext cx="87450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Nuclear Fission- </a:t>
            </a:r>
            <a:r>
              <a:rPr lang="en-US" dirty="0" smtClean="0"/>
              <a:t>the </a:t>
            </a:r>
            <a:r>
              <a:rPr lang="en-US" i="1" u="sng" dirty="0" smtClean="0"/>
              <a:t>splitting</a:t>
            </a:r>
            <a:r>
              <a:rPr lang="en-US" dirty="0" smtClean="0"/>
              <a:t> of an atomic nuclei into 2 smaller parts.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Can release amount of energy from a very small amount of mass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 kg of U-235 = 17,000 kg of coal.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 descr="Screen Shot 2012-01-26 at 2.3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90430"/>
            <a:ext cx="8768329" cy="47675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19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3962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Albert Einstein </a:t>
            </a:r>
            <a:r>
              <a:rPr lang="en-US" dirty="0" smtClean="0"/>
              <a:t>explained this relationship in 1905 with his Mass/Energy Equation</a:t>
            </a:r>
          </a:p>
          <a:p>
            <a:endParaRPr lang="en-US" dirty="0"/>
          </a:p>
          <a:p>
            <a:r>
              <a:rPr lang="en-US" sz="6600" i="1" dirty="0" smtClean="0"/>
              <a:t>E=mc</a:t>
            </a:r>
            <a:r>
              <a:rPr lang="en-US" sz="6600" i="1" baseline="30000" dirty="0" smtClean="0"/>
              <a:t>2</a:t>
            </a:r>
            <a:r>
              <a:rPr lang="en-US" sz="6600" i="1" dirty="0" smtClean="0"/>
              <a:t> </a:t>
            </a:r>
          </a:p>
          <a:p>
            <a:endParaRPr lang="en-US" sz="3600" dirty="0"/>
          </a:p>
          <a:p>
            <a:r>
              <a:rPr lang="en-US" sz="3600" dirty="0" smtClean="0"/>
              <a:t>E= energy</a:t>
            </a:r>
          </a:p>
          <a:p>
            <a:r>
              <a:rPr lang="en-US" sz="3600" dirty="0"/>
              <a:t>m</a:t>
            </a:r>
            <a:r>
              <a:rPr lang="en-US" sz="3600" dirty="0" smtClean="0"/>
              <a:t>=mass</a:t>
            </a:r>
          </a:p>
          <a:p>
            <a:r>
              <a:rPr lang="en-US" sz="3600" dirty="0"/>
              <a:t>c</a:t>
            </a:r>
            <a:r>
              <a:rPr lang="en-US" sz="3600" dirty="0" smtClean="0"/>
              <a:t>= speed of light  (3.0 x 10</a:t>
            </a:r>
            <a:r>
              <a:rPr lang="en-US" sz="3600" baseline="30000" dirty="0" smtClean="0"/>
              <a:t>8 </a:t>
            </a:r>
            <a:r>
              <a:rPr lang="en-US" sz="3600" dirty="0" smtClean="0"/>
              <a:t>m/sec)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5853"/>
            <a:ext cx="5080000" cy="6692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94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1-26 at 2.34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40" y="3810000"/>
            <a:ext cx="4648200" cy="3924300"/>
          </a:xfrm>
          <a:prstGeom prst="rect">
            <a:avLst/>
          </a:prstGeom>
        </p:spPr>
      </p:pic>
      <p:pic>
        <p:nvPicPr>
          <p:cNvPr id="3" name="Picture 2" descr="Screen Shot 2012-01-26 at 2.34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-228600"/>
            <a:ext cx="7797800" cy="4076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1752600"/>
            <a:ext cx="16764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>
            <a:off x="4419600" y="3886200"/>
            <a:ext cx="1905000" cy="2971799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590800"/>
            <a:ext cx="3732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Fission works as result of a </a:t>
            </a:r>
            <a:r>
              <a:rPr lang="en-US" sz="2800" b="1" dirty="0" smtClean="0"/>
              <a:t>chain reaction</a:t>
            </a:r>
            <a:r>
              <a:rPr lang="en-US" sz="2800" dirty="0" smtClean="0"/>
              <a:t>. </a:t>
            </a:r>
          </a:p>
          <a:p>
            <a:endParaRPr lang="en-US" sz="2800" dirty="0" smtClean="0"/>
          </a:p>
          <a:p>
            <a:r>
              <a:rPr lang="en-US" sz="2800" dirty="0" smtClean="0"/>
              <a:t>When neutrons are released during the splitting of the initial nucleus trigger a series of other nuclear fissions</a:t>
            </a:r>
          </a:p>
          <a:p>
            <a:r>
              <a:rPr lang="en-US" sz="2800" dirty="0" smtClean="0"/>
              <a:t>*Video 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41793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22700"/>
            <a:ext cx="4754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Uses of Nuclear Fission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9199"/>
            <a:ext cx="3093880" cy="3084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609600"/>
            <a:ext cx="4637511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962400"/>
            <a:ext cx="4267200" cy="31601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3315016"/>
            <a:ext cx="3100111" cy="35429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85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28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3200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Allotropes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8" y="27432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u="sng" dirty="0" smtClean="0">
                <a:cs typeface="+mn-cs"/>
              </a:rPr>
              <a:t>Fullerenes: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C</a:t>
            </a:r>
            <a:r>
              <a:rPr lang="en-US" sz="2400" baseline="-25000" dirty="0" smtClean="0">
                <a:cs typeface="+mn-cs"/>
              </a:rPr>
              <a:t>60</a:t>
            </a:r>
            <a:r>
              <a:rPr lang="en-US" sz="2400" dirty="0" smtClean="0">
                <a:cs typeface="+mn-cs"/>
              </a:rPr>
              <a:t> = Alternating Hexagons and Pentagons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Nicknamed </a:t>
            </a:r>
            <a:r>
              <a:rPr lang="ja-JP" altLang="en-US" sz="2400" dirty="0" smtClean="0">
                <a:latin typeface="Arial"/>
                <a:cs typeface="+mn-cs"/>
              </a:rPr>
              <a:t>“</a:t>
            </a:r>
            <a:r>
              <a:rPr lang="en-US" sz="2400" dirty="0" smtClean="0">
                <a:cs typeface="+mn-cs"/>
              </a:rPr>
              <a:t>buckyballs</a:t>
            </a:r>
            <a:r>
              <a:rPr lang="ja-JP" altLang="en-US" sz="2400" dirty="0" smtClean="0">
                <a:latin typeface="Arial"/>
                <a:cs typeface="+mn-cs"/>
              </a:rPr>
              <a:t>”</a:t>
            </a:r>
            <a:r>
              <a:rPr lang="en-US" sz="2400" dirty="0" smtClean="0">
                <a:cs typeface="+mn-cs"/>
              </a:rPr>
              <a:t> b/c of its </a:t>
            </a:r>
            <a:r>
              <a:rPr lang="ja-JP" altLang="en-US" sz="2400" dirty="0" smtClean="0">
                <a:latin typeface="Arial"/>
                <a:cs typeface="+mn-cs"/>
              </a:rPr>
              <a:t>“</a:t>
            </a:r>
            <a:r>
              <a:rPr lang="en-US" sz="2400" b="1" dirty="0" smtClean="0">
                <a:cs typeface="+mn-cs"/>
              </a:rPr>
              <a:t>sphere</a:t>
            </a:r>
            <a:r>
              <a:rPr lang="ja-JP" altLang="en-US" sz="2400" dirty="0" smtClean="0">
                <a:latin typeface="Arial"/>
                <a:cs typeface="+mn-cs"/>
              </a:rPr>
              <a:t>”</a:t>
            </a:r>
            <a:r>
              <a:rPr lang="en-US" sz="2400" dirty="0" smtClean="0">
                <a:cs typeface="+mn-cs"/>
              </a:rPr>
              <a:t> shape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Similar to Graphite</a:t>
            </a:r>
          </a:p>
          <a:p>
            <a:pPr eaLnBrk="1" hangingPunct="1">
              <a:defRPr/>
            </a:pPr>
            <a:r>
              <a:rPr lang="en-US" sz="2400" dirty="0" smtClean="0">
                <a:cs typeface="+mn-cs"/>
              </a:rPr>
              <a:t>Arranged in a repeating pattern similar to the surface of a soccer ball  </a:t>
            </a:r>
          </a:p>
          <a:p>
            <a:pPr eaLnBrk="1" hangingPunct="1">
              <a:defRPr/>
            </a:pPr>
            <a:r>
              <a:rPr lang="en-US" sz="2400" b="1" i="1" dirty="0" smtClean="0">
                <a:cs typeface="+mn-cs"/>
              </a:rPr>
              <a:t>*Chemists are looking for ways to use fullerenes*</a:t>
            </a:r>
          </a:p>
        </p:txBody>
      </p:sp>
      <p:pic>
        <p:nvPicPr>
          <p:cNvPr id="4" name="Picture 7" descr="C:\Documents and Settings\jmontgomery\Application Data\Microsoft\Media Catalog\C-C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7463"/>
            <a:ext cx="3289300" cy="328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26 at 3.0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830932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 flipH="1">
            <a:off x="-30896" y="30897"/>
            <a:ext cx="1661993" cy="160020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3200" dirty="0" smtClean="0"/>
              <a:t>Uses of Nuclear Fission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8933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629" y="533400"/>
            <a:ext cx="9206629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544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595" y="2042452"/>
            <a:ext cx="5434405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889" y="401077"/>
            <a:ext cx="8793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Nuclear Fusion- </a:t>
            </a:r>
            <a:r>
              <a:rPr lang="en-US" dirty="0" smtClean="0"/>
              <a:t>process where 2 smaller nuclei </a:t>
            </a:r>
            <a:r>
              <a:rPr lang="en-US" b="1" i="1" u="sng" dirty="0" smtClean="0"/>
              <a:t>combine</a:t>
            </a:r>
            <a:r>
              <a:rPr lang="en-US" dirty="0" smtClean="0"/>
              <a:t> to form a larger nucleus 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Forms the </a:t>
            </a:r>
            <a:r>
              <a:rPr lang="en-US" b="1" dirty="0" smtClean="0"/>
              <a:t>Plasma</a:t>
            </a:r>
            <a:r>
              <a:rPr lang="en-US" dirty="0" smtClean="0"/>
              <a:t> state of mater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2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63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581400"/>
            <a:ext cx="3276600" cy="1971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3732" y="5638800"/>
            <a:ext cx="861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is equivalent to 1,400 times the combined power of the bombs that destroyed Hiroshima and </a:t>
            </a:r>
            <a:r>
              <a:rPr lang="en-US" dirty="0" smtClean="0"/>
              <a:t>Nagasaki</a:t>
            </a:r>
            <a:r>
              <a:rPr lang="en-US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7200" y="3200400"/>
            <a:ext cx="390363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Uses: </a:t>
            </a:r>
          </a:p>
          <a:p>
            <a:endParaRPr lang="en-US" dirty="0"/>
          </a:p>
          <a:p>
            <a:r>
              <a:rPr lang="en-US" dirty="0" smtClean="0"/>
              <a:t>Fusion H-Bomb:  Tsar Bomba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Cold fusion: The energy “Holy Grail”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Scientist are currently working to design fusion reactors.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Why? Energy with no pollution! Uses Hydrogen commonly found in ocean water as “fuel”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Major problems: 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Need to create extremely high temperatures ( </a:t>
            </a:r>
            <a:r>
              <a:rPr lang="en-US" sz="2000" dirty="0" smtClean="0"/>
              <a:t>10 million degrees </a:t>
            </a:r>
            <a:r>
              <a:rPr lang="en-US" dirty="0" smtClean="0"/>
              <a:t>C) to start the </a:t>
            </a:r>
            <a:r>
              <a:rPr lang="en-US" smtClean="0"/>
              <a:t>reaction </a:t>
            </a:r>
          </a:p>
          <a:p>
            <a:pPr marL="800100" lvl="1" indent="-342900">
              <a:buFont typeface="Arial"/>
              <a:buChar char="•"/>
            </a:pPr>
            <a:r>
              <a:rPr lang="en-US" smtClean="0"/>
              <a:t>Must </a:t>
            </a:r>
            <a:r>
              <a:rPr lang="en-US" dirty="0" smtClean="0"/>
              <a:t>contain the plasma once it has been created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23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895"/>
            <a:ext cx="9144000" cy="5644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2665346" cy="2743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65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" y="30452"/>
            <a:ext cx="9140728" cy="703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828800" y="-237287"/>
          <a:ext cx="5029200" cy="9095140"/>
        </p:xfrm>
        <a:graphic>
          <a:graphicData uri="http://schemas.openxmlformats.org/drawingml/2006/table">
            <a:tbl>
              <a:tblPr/>
              <a:tblGrid>
                <a:gridCol w="1257300"/>
                <a:gridCol w="1257300"/>
                <a:gridCol w="1257300"/>
                <a:gridCol w="1257300"/>
              </a:tblGrid>
              <a:tr h="2454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100" dirty="0">
                        <a:latin typeface="Calibri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36809" marR="36809" marT="18404" marB="18404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36809" marR="36809" marT="18404" marB="18404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36809" marR="36809" marT="18404" marB="18404"/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Health and Medical Preparatory Programs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142,345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11.8%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0.9%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Economics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1,237,863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8.2%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5.4%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Biochemical Sciences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193,769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7.2%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Zoology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159,935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6.9%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0.6%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Biology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1,864,666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6.6%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International Relations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146,781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Political Science and Government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1,427,224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6.2%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Physiology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98,181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6.0%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0.3%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Art History and Criticism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137,357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5.9%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0.4%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Chemistry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780,783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2.4%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Molecular Biology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64,951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5.6%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0.2%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Area, Ethnic and Civilization Studies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184,906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5.2%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Finance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1,071,812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4.8%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History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1,351,368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3.3%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Business Economics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108,146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4.6%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0.3%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Miscellaneous Psychology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61,257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4.3%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0.1%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Philosophy and Religious Studies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448,095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4.3%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1.0%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Microbiology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147,954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4.2%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0.3%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Chemical Engineering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347,959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4.1%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0.8%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Physics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346,455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4.1%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09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Pharmacy, Pharmaceutical Sciences and Administration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334,016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3.9%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Accounting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2,296,601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3.9%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4.7%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Mathematics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840,137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3.9%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03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English Language and Literature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1,938,988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3.8%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3.8%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906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Miscellaneous Biology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52,895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3.7%</a:t>
                      </a:r>
                      <a:endParaRPr lang="en-US" sz="110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0.1%</a:t>
                      </a:r>
                      <a:endParaRPr lang="en-US" sz="1100" dirty="0">
                        <a:latin typeface="Calibri"/>
                        <a:ea typeface="宋体"/>
                        <a:cs typeface="Times New Roman"/>
                      </a:endParaRPr>
                    </a:p>
                  </a:txBody>
                  <a:tcPr marL="3834" marR="3834" marT="3834" marB="383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Undergraduate Degree /     Total / % Who Are 1 Percenters / Share of All 1 Percenters</a:t>
            </a: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95800" y="0"/>
            <a:ext cx="411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>
                <a:cs typeface="+mj-cs"/>
              </a:rPr>
              <a:t>Fullerenes:</a:t>
            </a:r>
            <a:br>
              <a:rPr lang="en-US" u="sng" dirty="0" smtClean="0">
                <a:cs typeface="+mj-cs"/>
              </a:rPr>
            </a:br>
            <a:endParaRPr lang="en-US" u="sng" dirty="0" smtClean="0">
              <a:cs typeface="+mj-cs"/>
            </a:endParaRPr>
          </a:p>
        </p:txBody>
      </p:sp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58" y="2438400"/>
            <a:ext cx="422854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1"/>
          <p:cNvSpPr>
            <a:spLocks noChangeArrowheads="1"/>
          </p:cNvSpPr>
          <p:nvPr/>
        </p:nvSpPr>
        <p:spPr bwMode="auto">
          <a:xfrm>
            <a:off x="0" y="3657600"/>
            <a:ext cx="4724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/>
              <a:t>Called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 dirty="0"/>
              <a:t>buckminsterfullerene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 dirty="0"/>
              <a:t> b/c of designer Buckminster Fuller, who designed dome-shaped buildings called geodesic domes</a:t>
            </a:r>
            <a:endParaRPr lang="en-US" dirty="0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cs typeface="+mj-cs"/>
              </a:rPr>
              <a:t>Carbon-Carbon</a:t>
            </a:r>
            <a:r>
              <a:rPr lang="en-US" b="1" dirty="0" smtClean="0">
                <a:cs typeface="+mj-cs"/>
              </a:rPr>
              <a:t> Bonding</a:t>
            </a:r>
            <a:r>
              <a:rPr lang="en-US" dirty="0" smtClean="0">
                <a:cs typeface="+mj-cs"/>
              </a:rPr>
              <a:t/>
            </a:r>
            <a:br>
              <a:rPr lang="en-US" dirty="0" smtClean="0">
                <a:cs typeface="+mj-cs"/>
              </a:rPr>
            </a:br>
            <a:endParaRPr lang="en-US" dirty="0" smtClean="0">
              <a:cs typeface="+mj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cs typeface="+mn-cs"/>
              </a:rPr>
              <a:t>A carbon atom has 4 valence electrons in its outer shell.  </a:t>
            </a:r>
          </a:p>
          <a:p>
            <a:pPr eaLnBrk="1" hangingPunct="1">
              <a:defRPr/>
            </a:pPr>
            <a:r>
              <a:rPr lang="en-US" sz="3600" dirty="0" smtClean="0">
                <a:cs typeface="+mn-cs"/>
              </a:rPr>
              <a:t>In order to achieve an octet, it needs to form 4 covalent bonds.  </a:t>
            </a:r>
          </a:p>
          <a:p>
            <a:pPr eaLnBrk="1" hangingPunct="1">
              <a:defRPr/>
            </a:pPr>
            <a:r>
              <a:rPr lang="en-US" sz="3600" dirty="0" smtClean="0">
                <a:cs typeface="+mn-cs"/>
              </a:rPr>
              <a:t>Carbon atoms can form single, double, &amp; triple bonds.  </a:t>
            </a:r>
          </a:p>
        </p:txBody>
      </p:sp>
      <p:grpSp>
        <p:nvGrpSpPr>
          <p:cNvPr id="23555" name="Group 5"/>
          <p:cNvGrpSpPr>
            <a:grpSpLocks/>
          </p:cNvGrpSpPr>
          <p:nvPr/>
        </p:nvGrpSpPr>
        <p:grpSpPr bwMode="auto">
          <a:xfrm>
            <a:off x="5181600" y="5105400"/>
            <a:ext cx="1143000" cy="1219200"/>
            <a:chOff x="5791200" y="5105400"/>
            <a:chExt cx="1143000" cy="1219200"/>
          </a:xfrm>
        </p:grpSpPr>
        <p:sp>
          <p:nvSpPr>
            <p:cNvPr id="23556" name="TextBox 1"/>
            <p:cNvSpPr txBox="1">
              <a:spLocks noChangeArrowheads="1"/>
            </p:cNvSpPr>
            <p:nvPr/>
          </p:nvSpPr>
          <p:spPr bwMode="auto">
            <a:xfrm>
              <a:off x="6012934" y="5176152"/>
              <a:ext cx="69787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6000" dirty="0"/>
                <a:t>C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248400" y="51054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705600" y="56388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5791200" y="56388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6248400" y="6096000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ChangeArrowheads="1"/>
          </p:cNvSpPr>
          <p:nvPr/>
        </p:nvSpPr>
        <p:spPr bwMode="auto">
          <a:xfrm>
            <a:off x="228600" y="855663"/>
            <a:ext cx="45720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3200" dirty="0"/>
          </a:p>
          <a:p>
            <a:r>
              <a:rPr lang="en-US" sz="3200" dirty="0"/>
              <a:t>1). By forming 4 single bonds</a:t>
            </a:r>
          </a:p>
          <a:p>
            <a:endParaRPr lang="en-US" sz="3200" dirty="0"/>
          </a:p>
          <a:p>
            <a:r>
              <a:rPr lang="en-US" sz="3200" dirty="0"/>
              <a:t> 2). By forming a double bond &amp; 2 single bonds</a:t>
            </a:r>
          </a:p>
          <a:p>
            <a:endParaRPr lang="en-US" sz="3200" dirty="0"/>
          </a:p>
          <a:p>
            <a:r>
              <a:rPr lang="en-US" sz="3200" dirty="0"/>
              <a:t>3). By forming 2 double bonds</a:t>
            </a:r>
          </a:p>
          <a:p>
            <a:endParaRPr lang="en-US" sz="3200" dirty="0"/>
          </a:p>
          <a:p>
            <a:r>
              <a:rPr lang="en-US" sz="3200" dirty="0"/>
              <a:t>4). By forming a triple bond &amp; a single bond. </a:t>
            </a:r>
          </a:p>
        </p:txBody>
      </p:sp>
      <p:grpSp>
        <p:nvGrpSpPr>
          <p:cNvPr id="24578" name="Group 11"/>
          <p:cNvGrpSpPr>
            <a:grpSpLocks/>
          </p:cNvGrpSpPr>
          <p:nvPr/>
        </p:nvGrpSpPr>
        <p:grpSpPr bwMode="auto">
          <a:xfrm>
            <a:off x="5638800" y="1066800"/>
            <a:ext cx="1600200" cy="1524000"/>
            <a:chOff x="5715000" y="1600200"/>
            <a:chExt cx="1600200" cy="1524000"/>
          </a:xfrm>
        </p:grpSpPr>
        <p:sp>
          <p:nvSpPr>
            <p:cNvPr id="24598" name="TextBox 1"/>
            <p:cNvSpPr txBox="1">
              <a:spLocks noChangeArrowheads="1"/>
            </p:cNvSpPr>
            <p:nvPr/>
          </p:nvSpPr>
          <p:spPr bwMode="auto">
            <a:xfrm>
              <a:off x="6221939" y="1896851"/>
              <a:ext cx="5952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800" dirty="0"/>
                <a:t>C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781800" y="2362200"/>
              <a:ext cx="533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6477000" y="16002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477000" y="25908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715000" y="2362200"/>
              <a:ext cx="533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381000" y="152400"/>
            <a:ext cx="8001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/>
              <a:t>A carbon atom can thus achieve an octet in many ways: </a:t>
            </a:r>
          </a:p>
        </p:txBody>
      </p:sp>
      <p:grpSp>
        <p:nvGrpSpPr>
          <p:cNvPr id="24580" name="Group 22"/>
          <p:cNvGrpSpPr>
            <a:grpSpLocks/>
          </p:cNvGrpSpPr>
          <p:nvPr/>
        </p:nvGrpSpPr>
        <p:grpSpPr bwMode="auto">
          <a:xfrm>
            <a:off x="4953000" y="2819400"/>
            <a:ext cx="1017588" cy="1524000"/>
            <a:chOff x="6298139" y="3048000"/>
            <a:chExt cx="1017061" cy="1524000"/>
          </a:xfrm>
        </p:grpSpPr>
        <p:sp>
          <p:nvSpPr>
            <p:cNvPr id="24593" name="TextBox 14"/>
            <p:cNvSpPr txBox="1">
              <a:spLocks noChangeArrowheads="1"/>
            </p:cNvSpPr>
            <p:nvPr/>
          </p:nvSpPr>
          <p:spPr bwMode="auto">
            <a:xfrm>
              <a:off x="6298139" y="3344651"/>
              <a:ext cx="5952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800" dirty="0"/>
                <a:t>C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6782076" y="3733800"/>
              <a:ext cx="5331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553595" y="30480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553595" y="4038600"/>
              <a:ext cx="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782076" y="3886200"/>
              <a:ext cx="5331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1" name="Group 23"/>
          <p:cNvGrpSpPr>
            <a:grpSpLocks/>
          </p:cNvGrpSpPr>
          <p:nvPr/>
        </p:nvGrpSpPr>
        <p:grpSpPr bwMode="auto">
          <a:xfrm>
            <a:off x="7086600" y="4106863"/>
            <a:ext cx="1474788" cy="830262"/>
            <a:chOff x="7086600" y="4106651"/>
            <a:chExt cx="1474261" cy="830997"/>
          </a:xfrm>
        </p:grpSpPr>
        <p:sp>
          <p:nvSpPr>
            <p:cNvPr id="24588" name="TextBox 25"/>
            <p:cNvSpPr txBox="1">
              <a:spLocks noChangeArrowheads="1"/>
            </p:cNvSpPr>
            <p:nvPr/>
          </p:nvSpPr>
          <p:spPr bwMode="auto">
            <a:xfrm>
              <a:off x="7543800" y="4106651"/>
              <a:ext cx="5952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800" dirty="0"/>
                <a:t>C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8027652" y="4495932"/>
              <a:ext cx="53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8027652" y="4648467"/>
              <a:ext cx="53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86600" y="4495932"/>
              <a:ext cx="53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086600" y="4648467"/>
              <a:ext cx="53320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82" name="Group 44"/>
          <p:cNvGrpSpPr>
            <a:grpSpLocks/>
          </p:cNvGrpSpPr>
          <p:nvPr/>
        </p:nvGrpSpPr>
        <p:grpSpPr bwMode="auto">
          <a:xfrm>
            <a:off x="4648200" y="5402263"/>
            <a:ext cx="1447800" cy="830262"/>
            <a:chOff x="4648200" y="5402051"/>
            <a:chExt cx="1447800" cy="830997"/>
          </a:xfrm>
        </p:grpSpPr>
        <p:sp>
          <p:nvSpPr>
            <p:cNvPr id="24583" name="TextBox 34"/>
            <p:cNvSpPr txBox="1">
              <a:spLocks noChangeArrowheads="1"/>
            </p:cNvSpPr>
            <p:nvPr/>
          </p:nvSpPr>
          <p:spPr bwMode="auto">
            <a:xfrm>
              <a:off x="5105400" y="5402051"/>
              <a:ext cx="5952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4800" dirty="0"/>
                <a:t>C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562600" y="5867600"/>
              <a:ext cx="533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562600" y="5715065"/>
              <a:ext cx="533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648200" y="5867600"/>
              <a:ext cx="609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562600" y="6020135"/>
              <a:ext cx="5334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Carbon Bonding: </a:t>
            </a:r>
            <a:r>
              <a:rPr lang="ja-JP" altLang="en-US" dirty="0" smtClean="0">
                <a:latin typeface="Arial"/>
                <a:cs typeface="+mj-cs"/>
              </a:rPr>
              <a:t>“</a:t>
            </a:r>
            <a:r>
              <a:rPr lang="en-US" dirty="0" smtClean="0">
                <a:cs typeface="+mj-cs"/>
              </a:rPr>
              <a:t>Arrangements</a:t>
            </a:r>
            <a:r>
              <a:rPr lang="ja-JP" altLang="en-US" dirty="0" smtClean="0">
                <a:latin typeface="Arial"/>
                <a:cs typeface="+mj-cs"/>
              </a:rPr>
              <a:t>”</a:t>
            </a:r>
            <a:endParaRPr lang="en-US" dirty="0" smtClean="0">
              <a:cs typeface="+mj-cs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/>
              <a:t>Hydrocarbon</a:t>
            </a:r>
            <a:r>
              <a:rPr lang="en-US" sz="2400" dirty="0"/>
              <a:t>- a organic compound that contains only hydrogen and carbon. </a:t>
            </a:r>
            <a:endParaRPr lang="en-US" sz="2400" b="1" i="1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400" b="1" i="1" dirty="0" smtClean="0">
                <a:cs typeface="+mn-cs"/>
              </a:rPr>
              <a:t>Carbon </a:t>
            </a:r>
            <a:r>
              <a:rPr lang="en-US" sz="2400" i="1" dirty="0" smtClean="0">
                <a:cs typeface="+mn-cs"/>
              </a:rPr>
              <a:t>can form so many compounds because it can link together with other carbon atoms in many different arrangements-</a:t>
            </a:r>
            <a:r>
              <a:rPr lang="en-US" sz="2400" b="1" i="1" u="sng" dirty="0" smtClean="0">
                <a:cs typeface="+mn-cs"/>
              </a:rPr>
              <a:t>straight chains, branched chains &amp; even</a:t>
            </a:r>
            <a:r>
              <a:rPr lang="en-US" sz="2400" i="1" dirty="0" smtClean="0">
                <a:cs typeface="+mn-cs"/>
              </a:rPr>
              <a:t> </a:t>
            </a:r>
            <a:r>
              <a:rPr lang="en-US" sz="2400" b="1" i="1" u="sng" dirty="0" smtClean="0">
                <a:cs typeface="+mn-cs"/>
              </a:rPr>
              <a:t>rings</a:t>
            </a:r>
            <a:r>
              <a:rPr lang="en-US" sz="2400" i="1" dirty="0" smtClean="0">
                <a:cs typeface="+mn-cs"/>
              </a:rPr>
              <a:t>..</a:t>
            </a:r>
          </a:p>
          <a:p>
            <a:pPr lvl="4" eaLnBrk="1" hangingPunct="1">
              <a:buFontTx/>
              <a:buNone/>
              <a:defRPr/>
            </a:pPr>
            <a:endParaRPr lang="en-US" dirty="0" smtClean="0"/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00400"/>
            <a:ext cx="924339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12365</TotalTime>
  <Words>2043</Words>
  <Application>Microsoft Office PowerPoint</Application>
  <PresentationFormat>On-screen Show (4:3)</PresentationFormat>
  <Paragraphs>406</Paragraphs>
  <Slides>56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Default Design</vt:lpstr>
      <vt:lpstr>Document</vt:lpstr>
      <vt:lpstr>Carbon &amp; Nuclear Chemistry</vt:lpstr>
      <vt:lpstr>Slide 2</vt:lpstr>
      <vt:lpstr>Slide 3</vt:lpstr>
      <vt:lpstr>Allotropes</vt:lpstr>
      <vt:lpstr>Allotropes</vt:lpstr>
      <vt:lpstr>Fullerenes: </vt:lpstr>
      <vt:lpstr>Carbon-Carbon Bonding </vt:lpstr>
      <vt:lpstr>Slide 8</vt:lpstr>
      <vt:lpstr>Carbon Bonding: “Arrangements”</vt:lpstr>
      <vt:lpstr>“Straight Chain” Arrangement </vt:lpstr>
      <vt:lpstr>“Branched Chain” Arrangement</vt:lpstr>
      <vt:lpstr>“Ring” Arrangement</vt:lpstr>
      <vt:lpstr>Slide 13</vt:lpstr>
      <vt:lpstr>Naming Hydrocarbons: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Polymers</vt:lpstr>
      <vt:lpstr>Slide 25</vt:lpstr>
      <vt:lpstr>Slide 26</vt:lpstr>
      <vt:lpstr>Slide 27</vt:lpstr>
      <vt:lpstr>Carbohydrates</vt:lpstr>
      <vt:lpstr>Sugars</vt:lpstr>
      <vt:lpstr>Nucleic Acids</vt:lpstr>
      <vt:lpstr>Proteins</vt:lpstr>
      <vt:lpstr>Slide 32</vt:lpstr>
      <vt:lpstr>Slide 33</vt:lpstr>
      <vt:lpstr>Types of Radioactive Decay</vt:lpstr>
      <vt:lpstr>Types of Radioactive Decay</vt:lpstr>
      <vt:lpstr>Slide 36</vt:lpstr>
      <vt:lpstr>Types of Radioactive Decay</vt:lpstr>
      <vt:lpstr>Slide 38</vt:lpstr>
      <vt:lpstr>Types of Radioactive Decay</vt:lpstr>
      <vt:lpstr>Radioactive Isotopes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</vt:vector>
  </TitlesOfParts>
  <Company>WMSD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“Carbon Bonding” a.k.a. “Organic Chemistry”</dc:title>
  <dc:creator>WMSD</dc:creator>
  <cp:lastModifiedBy>jason-montgomery</cp:lastModifiedBy>
  <cp:revision>158</cp:revision>
  <dcterms:created xsi:type="dcterms:W3CDTF">2007-05-03T18:25:47Z</dcterms:created>
  <dcterms:modified xsi:type="dcterms:W3CDTF">2012-02-23T05:49:03Z</dcterms:modified>
</cp:coreProperties>
</file>