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268" r:id="rId2"/>
    <p:sldId id="257" r:id="rId3"/>
    <p:sldId id="258" r:id="rId4"/>
    <p:sldId id="259" r:id="rId5"/>
    <p:sldId id="260" r:id="rId6"/>
    <p:sldId id="281" r:id="rId7"/>
    <p:sldId id="280" r:id="rId8"/>
    <p:sldId id="269" r:id="rId9"/>
    <p:sldId id="263" r:id="rId10"/>
    <p:sldId id="267" r:id="rId11"/>
    <p:sldId id="270" r:id="rId12"/>
    <p:sldId id="264" r:id="rId13"/>
    <p:sldId id="265" r:id="rId14"/>
    <p:sldId id="266" r:id="rId15"/>
    <p:sldId id="274" r:id="rId16"/>
    <p:sldId id="275" r:id="rId17"/>
    <p:sldId id="279" r:id="rId18"/>
    <p:sldId id="271" r:id="rId19"/>
    <p:sldId id="278" r:id="rId20"/>
    <p:sldId id="282" r:id="rId21"/>
    <p:sldId id="261" r:id="rId22"/>
    <p:sldId id="262" r:id="rId23"/>
    <p:sldId id="272" r:id="rId24"/>
    <p:sldId id="273" r:id="rId25"/>
    <p:sldId id="276" r:id="rId26"/>
    <p:sldId id="277" r:id="rId27"/>
    <p:sldId id="283" r:id="rId28"/>
    <p:sldId id="284" r:id="rId29"/>
    <p:sldId id="285" r:id="rId30"/>
    <p:sldId id="299" r:id="rId31"/>
    <p:sldId id="286" r:id="rId32"/>
    <p:sldId id="288" r:id="rId33"/>
    <p:sldId id="289" r:id="rId34"/>
    <p:sldId id="290" r:id="rId35"/>
    <p:sldId id="291" r:id="rId36"/>
    <p:sldId id="292" r:id="rId37"/>
    <p:sldId id="298" r:id="rId38"/>
    <p:sldId id="293" r:id="rId39"/>
    <p:sldId id="294" r:id="rId40"/>
    <p:sldId id="296" r:id="rId41"/>
    <p:sldId id="295" r:id="rId42"/>
    <p:sldId id="297" r:id="rId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000"/>
    <a:srgbClr val="00FFFF"/>
    <a:srgbClr val="FF46EB"/>
    <a:srgbClr val="66FF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57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437AE4A-5AD5-493B-978B-53FA88723393}" type="datetimeFigureOut">
              <a:rPr lang="en-US" smtClean="0"/>
              <a:t>9/26/2011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BAE7B60-4C22-4D70-A304-DA07BC7254E7}"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D71102-871D-E346-B9D2-441369C746AF}" type="datetimeFigureOut">
              <a:rPr lang="en-US" smtClean="0"/>
              <a:pPr/>
              <a:t>9/26/2011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61F0ED-CDAD-CF41-ADFE-6A35E1A0C1FA}" type="slidenum">
              <a:rPr lang="en-US" smtClean="0"/>
              <a:pPr/>
              <a:t>‹#›</a:t>
            </a:fld>
            <a:endParaRPr lang="en-US"/>
          </a:p>
        </p:txBody>
      </p:sp>
    </p:spTree>
    <p:extLst>
      <p:ext uri="{BB962C8B-B14F-4D97-AF65-F5344CB8AC3E}">
        <p14:creationId xmlns:p14="http://schemas.microsoft.com/office/powerpoint/2010/main" xmlns="" val="26849968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14E368-C5BE-4A44-A2EC-11D22562221A}" type="slidenum">
              <a:rPr lang="en-US"/>
              <a:pPr/>
              <a:t>9</a:t>
            </a:fld>
            <a:endParaRPr lang="en-US"/>
          </a:p>
        </p:txBody>
      </p:sp>
      <p:sp>
        <p:nvSpPr>
          <p:cNvPr id="482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82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3B6AC3-FD3B-664F-80A1-981F95AF1293}" type="slidenum">
              <a:rPr lang="en-US"/>
              <a:pPr/>
              <a:t>38</a:t>
            </a:fld>
            <a:endParaRPr lang="en-US"/>
          </a:p>
        </p:txBody>
      </p:sp>
      <p:sp>
        <p:nvSpPr>
          <p:cNvPr id="412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2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7E3B42-55AB-EA4D-8840-BA703B4392B8}" type="slidenum">
              <a:rPr lang="en-US"/>
              <a:pPr/>
              <a:t>39</a:t>
            </a:fld>
            <a:endParaRPr lang="en-US"/>
          </a:p>
        </p:txBody>
      </p:sp>
      <p:sp>
        <p:nvSpPr>
          <p:cNvPr id="414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4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82F905-C668-2C4A-A969-4A46988942BE}" type="slidenum">
              <a:rPr lang="en-US"/>
              <a:pPr/>
              <a:t>40</a:t>
            </a:fld>
            <a:endParaRPr lang="en-US"/>
          </a:p>
        </p:txBody>
      </p:sp>
      <p:sp>
        <p:nvSpPr>
          <p:cNvPr id="416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6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51A4AF-FFFA-0048-B0DC-467A541D39AE}" type="slidenum">
              <a:rPr lang="en-US"/>
              <a:pPr/>
              <a:t>41</a:t>
            </a:fld>
            <a:endParaRPr lang="en-US"/>
          </a:p>
        </p:txBody>
      </p:sp>
      <p:sp>
        <p:nvSpPr>
          <p:cNvPr id="418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8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679948-E684-C541-928A-C4C66C39E53A}" type="slidenum">
              <a:rPr lang="en-US"/>
              <a:pPr/>
              <a:t>42</a:t>
            </a:fld>
            <a:endParaRPr lang="en-US"/>
          </a:p>
        </p:txBody>
      </p:sp>
      <p:sp>
        <p:nvSpPr>
          <p:cNvPr id="420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20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950024-6FD2-8F4F-9692-5DBC706D7E10}" type="slidenum">
              <a:rPr lang="en-US"/>
              <a:pPr/>
              <a:t>12</a:t>
            </a:fld>
            <a:endParaRPr lang="en-US"/>
          </a:p>
        </p:txBody>
      </p:sp>
      <p:sp>
        <p:nvSpPr>
          <p:cNvPr id="523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3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5F3B57-58AF-9347-88C5-EF68466CBF9A}" type="slidenum">
              <a:rPr lang="en-US"/>
              <a:pPr/>
              <a:t>13</a:t>
            </a:fld>
            <a:endParaRPr lang="en-US"/>
          </a:p>
        </p:txBody>
      </p:sp>
      <p:sp>
        <p:nvSpPr>
          <p:cNvPr id="484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B33B87-6438-2049-BD1F-7315FB28FE45}" type="slidenum">
              <a:rPr lang="en-US"/>
              <a:pPr/>
              <a:t>14</a:t>
            </a:fld>
            <a:endParaRPr lang="en-US"/>
          </a:p>
        </p:txBody>
      </p:sp>
      <p:sp>
        <p:nvSpPr>
          <p:cNvPr id="486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86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0E9175-743A-7849-82F0-053520E780BE}" type="slidenum">
              <a:rPr lang="en-US"/>
              <a:pPr/>
              <a:t>32</a:t>
            </a:fld>
            <a:endParaRPr lang="en-US"/>
          </a:p>
        </p:txBody>
      </p:sp>
      <p:sp>
        <p:nvSpPr>
          <p:cNvPr id="392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92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FFB81F-92F0-124F-9ACD-3F31D8730C49}" type="slidenum">
              <a:rPr lang="en-US"/>
              <a:pPr/>
              <a:t>33</a:t>
            </a:fld>
            <a:endParaRPr lang="en-US"/>
          </a:p>
        </p:txBody>
      </p:sp>
      <p:sp>
        <p:nvSpPr>
          <p:cNvPr id="394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94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3F747B-6E67-B742-81E0-95063F5CEE94}" type="slidenum">
              <a:rPr lang="en-US"/>
              <a:pPr/>
              <a:t>34</a:t>
            </a:fld>
            <a:endParaRPr lang="en-US"/>
          </a:p>
        </p:txBody>
      </p:sp>
      <p:sp>
        <p:nvSpPr>
          <p:cNvPr id="396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96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C4E5A8-20B0-814C-8076-8B2DFBC70D8B}" type="slidenum">
              <a:rPr lang="en-US"/>
              <a:pPr/>
              <a:t>35</a:t>
            </a:fld>
            <a:endParaRPr lang="en-US"/>
          </a:p>
        </p:txBody>
      </p:sp>
      <p:sp>
        <p:nvSpPr>
          <p:cNvPr id="398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98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727E93-D657-2A47-9883-581580A9E788}" type="slidenum">
              <a:rPr lang="en-US"/>
              <a:pPr/>
              <a:t>36</a:t>
            </a:fld>
            <a:endParaRPr lang="en-US"/>
          </a:p>
        </p:txBody>
      </p:sp>
      <p:sp>
        <p:nvSpPr>
          <p:cNvPr id="400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0038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B3E5D8A-7BAF-2941-A0BB-EAF04CD64C5B}" type="slidenum">
              <a:rPr lang="en-US"/>
              <a:pPr/>
              <a:t>‹#›</a:t>
            </a:fld>
            <a:endParaRPr lang="en-US"/>
          </a:p>
        </p:txBody>
      </p:sp>
    </p:spTree>
    <p:extLst>
      <p:ext uri="{BB962C8B-B14F-4D97-AF65-F5344CB8AC3E}">
        <p14:creationId xmlns:p14="http://schemas.microsoft.com/office/powerpoint/2010/main" xmlns="" val="2513296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1776966-829A-B744-A674-C97F34F4DFEE}" type="slidenum">
              <a:rPr lang="en-US"/>
              <a:pPr/>
              <a:t>‹#›</a:t>
            </a:fld>
            <a:endParaRPr lang="en-US"/>
          </a:p>
        </p:txBody>
      </p:sp>
    </p:spTree>
    <p:extLst>
      <p:ext uri="{BB962C8B-B14F-4D97-AF65-F5344CB8AC3E}">
        <p14:creationId xmlns:p14="http://schemas.microsoft.com/office/powerpoint/2010/main" xmlns="" val="2180090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9430B5D-3701-C241-856D-B84040B78385}" type="slidenum">
              <a:rPr lang="en-US"/>
              <a:pPr/>
              <a:t>‹#›</a:t>
            </a:fld>
            <a:endParaRPr lang="en-US"/>
          </a:p>
        </p:txBody>
      </p:sp>
    </p:spTree>
    <p:extLst>
      <p:ext uri="{BB962C8B-B14F-4D97-AF65-F5344CB8AC3E}">
        <p14:creationId xmlns:p14="http://schemas.microsoft.com/office/powerpoint/2010/main" xmlns="" val="2996375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CA40705-3313-1F4B-A6BE-E423987E196E}" type="slidenum">
              <a:rPr lang="en-US"/>
              <a:pPr/>
              <a:t>‹#›</a:t>
            </a:fld>
            <a:endParaRPr lang="en-US"/>
          </a:p>
        </p:txBody>
      </p:sp>
    </p:spTree>
    <p:extLst>
      <p:ext uri="{BB962C8B-B14F-4D97-AF65-F5344CB8AC3E}">
        <p14:creationId xmlns:p14="http://schemas.microsoft.com/office/powerpoint/2010/main" xmlns="" val="3540893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F97782F2-873C-6347-BFA1-87BBFEC21AC5}" type="slidenum">
              <a:rPr lang="en-US"/>
              <a:pPr/>
              <a:t>‹#›</a:t>
            </a:fld>
            <a:endParaRPr lang="en-US"/>
          </a:p>
        </p:txBody>
      </p:sp>
    </p:spTree>
    <p:extLst>
      <p:ext uri="{BB962C8B-B14F-4D97-AF65-F5344CB8AC3E}">
        <p14:creationId xmlns:p14="http://schemas.microsoft.com/office/powerpoint/2010/main" xmlns="" val="300559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FA10264-7154-6049-BF64-1548E5284314}" type="slidenum">
              <a:rPr lang="en-US"/>
              <a:pPr/>
              <a:t>‹#›</a:t>
            </a:fld>
            <a:endParaRPr lang="en-US"/>
          </a:p>
        </p:txBody>
      </p:sp>
    </p:spTree>
    <p:extLst>
      <p:ext uri="{BB962C8B-B14F-4D97-AF65-F5344CB8AC3E}">
        <p14:creationId xmlns:p14="http://schemas.microsoft.com/office/powerpoint/2010/main" xmlns="" val="13491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00FBAB8-64B1-E740-BF7C-C5749E6922F8}" type="slidenum">
              <a:rPr lang="en-US"/>
              <a:pPr/>
              <a:t>‹#›</a:t>
            </a:fld>
            <a:endParaRPr lang="en-US"/>
          </a:p>
        </p:txBody>
      </p:sp>
    </p:spTree>
    <p:extLst>
      <p:ext uri="{BB962C8B-B14F-4D97-AF65-F5344CB8AC3E}">
        <p14:creationId xmlns:p14="http://schemas.microsoft.com/office/powerpoint/2010/main" xmlns="" val="2696607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0C5D040-6D07-3846-8781-55391EB3A945}" type="slidenum">
              <a:rPr lang="en-US"/>
              <a:pPr/>
              <a:t>‹#›</a:t>
            </a:fld>
            <a:endParaRPr lang="en-US"/>
          </a:p>
        </p:txBody>
      </p:sp>
    </p:spTree>
    <p:extLst>
      <p:ext uri="{BB962C8B-B14F-4D97-AF65-F5344CB8AC3E}">
        <p14:creationId xmlns:p14="http://schemas.microsoft.com/office/powerpoint/2010/main" xmlns="" val="2240824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AF18651-6A5A-2E43-8768-B460B68FEE91}" type="slidenum">
              <a:rPr lang="en-US"/>
              <a:pPr/>
              <a:t>‹#›</a:t>
            </a:fld>
            <a:endParaRPr lang="en-US"/>
          </a:p>
        </p:txBody>
      </p:sp>
    </p:spTree>
    <p:extLst>
      <p:ext uri="{BB962C8B-B14F-4D97-AF65-F5344CB8AC3E}">
        <p14:creationId xmlns:p14="http://schemas.microsoft.com/office/powerpoint/2010/main" xmlns="" val="2865492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7391C9D-4A93-EA4C-AF00-F4A8A259AF23}" type="slidenum">
              <a:rPr lang="en-US"/>
              <a:pPr/>
              <a:t>‹#›</a:t>
            </a:fld>
            <a:endParaRPr lang="en-US"/>
          </a:p>
        </p:txBody>
      </p:sp>
    </p:spTree>
    <p:extLst>
      <p:ext uri="{BB962C8B-B14F-4D97-AF65-F5344CB8AC3E}">
        <p14:creationId xmlns:p14="http://schemas.microsoft.com/office/powerpoint/2010/main" xmlns="" val="755279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C6775CA-AE3F-FE42-93E7-F75A83159615}" type="slidenum">
              <a:rPr lang="en-US"/>
              <a:pPr/>
              <a:t>‹#›</a:t>
            </a:fld>
            <a:endParaRPr lang="en-US"/>
          </a:p>
        </p:txBody>
      </p:sp>
    </p:spTree>
    <p:extLst>
      <p:ext uri="{BB962C8B-B14F-4D97-AF65-F5344CB8AC3E}">
        <p14:creationId xmlns:p14="http://schemas.microsoft.com/office/powerpoint/2010/main" xmlns="" val="528388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F8AEE27-1D8E-B345-9F29-50AA9EE33F28}" type="slidenum">
              <a:rPr lang="en-US"/>
              <a:pPr/>
              <a:t>‹#›</a:t>
            </a:fld>
            <a:endParaRPr lang="en-US"/>
          </a:p>
        </p:txBody>
      </p:sp>
    </p:spTree>
    <p:extLst>
      <p:ext uri="{BB962C8B-B14F-4D97-AF65-F5344CB8AC3E}">
        <p14:creationId xmlns:p14="http://schemas.microsoft.com/office/powerpoint/2010/main" xmlns="" val="2510614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945E31F-FDB0-1D4D-83D2-A6613813DC78}" type="slidenum">
              <a:rPr lang="en-US"/>
              <a:pPr/>
              <a:t>‹#›</a:t>
            </a:fld>
            <a:endParaRPr lang="en-US"/>
          </a:p>
        </p:txBody>
      </p:sp>
    </p:spTree>
    <p:extLst>
      <p:ext uri="{BB962C8B-B14F-4D97-AF65-F5344CB8AC3E}">
        <p14:creationId xmlns:p14="http://schemas.microsoft.com/office/powerpoint/2010/main" xmlns="" val="1104281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36FF8B54-E07D-AE46-BD8D-877968CEEEA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en.wikipedia.org/wiki/Atom"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en.wikipedia.org/wiki/Chemical_compound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04800" y="381000"/>
            <a:ext cx="8610600" cy="1470025"/>
          </a:xfrm>
        </p:spPr>
        <p:txBody>
          <a:bodyPr/>
          <a:lstStyle/>
          <a:p>
            <a:r>
              <a:rPr lang="en-US" dirty="0" smtClean="0"/>
              <a:t>E02</a:t>
            </a:r>
            <a:br>
              <a:rPr lang="en-US" dirty="0" smtClean="0"/>
            </a:br>
            <a:r>
              <a:rPr lang="en-US" dirty="0" smtClean="0"/>
              <a:t>Atomic Structure and the Periodic Table</a:t>
            </a:r>
            <a:endParaRPr lang="en-US" dirty="0"/>
          </a:p>
        </p:txBody>
      </p:sp>
      <p:pic>
        <p:nvPicPr>
          <p:cNvPr id="4" name="Picture 3" descr="Table_Elements-752535.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782" y="2152055"/>
            <a:ext cx="9144000" cy="4705945"/>
          </a:xfrm>
          <a:prstGeom prst="rect">
            <a:avLst/>
          </a:prstGeom>
        </p:spPr>
      </p:pic>
    </p:spTree>
    <p:extLst>
      <p:ext uri="{BB962C8B-B14F-4D97-AF65-F5344CB8AC3E}">
        <p14:creationId xmlns:p14="http://schemas.microsoft.com/office/powerpoint/2010/main" xmlns="" val="10761802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7667" y="486833"/>
            <a:ext cx="7202412" cy="584776"/>
          </a:xfrm>
          <a:prstGeom prst="rect">
            <a:avLst/>
          </a:prstGeom>
          <a:noFill/>
        </p:spPr>
        <p:txBody>
          <a:bodyPr wrap="none" rtlCol="0">
            <a:spAutoFit/>
          </a:bodyPr>
          <a:lstStyle/>
          <a:p>
            <a:r>
              <a:rPr lang="en-US" sz="3200" dirty="0" smtClean="0"/>
              <a:t>Dalton’s Evidence for Atoms Existence</a:t>
            </a:r>
            <a:endParaRPr lang="en-US" sz="3200" dirty="0"/>
          </a:p>
        </p:txBody>
      </p:sp>
      <p:sp>
        <p:nvSpPr>
          <p:cNvPr id="5" name="TextBox 4"/>
          <p:cNvSpPr txBox="1"/>
          <p:nvPr/>
        </p:nvSpPr>
        <p:spPr>
          <a:xfrm>
            <a:off x="381000" y="1647636"/>
            <a:ext cx="8382000" cy="2677656"/>
          </a:xfrm>
          <a:prstGeom prst="rect">
            <a:avLst/>
          </a:prstGeom>
          <a:noFill/>
        </p:spPr>
        <p:txBody>
          <a:bodyPr wrap="square" rtlCol="0">
            <a:spAutoFit/>
          </a:bodyPr>
          <a:lstStyle/>
          <a:p>
            <a:pPr marL="285750" indent="-285750">
              <a:buFont typeface="Arial"/>
              <a:buChar char="•"/>
            </a:pPr>
            <a:r>
              <a:rPr lang="en-US" sz="2400" dirty="0" smtClean="0"/>
              <a:t>Measuring the masses of the elements that combined when the compounds form.</a:t>
            </a:r>
          </a:p>
          <a:p>
            <a:pPr marL="285750" indent="-285750">
              <a:buFont typeface="Arial"/>
              <a:buChar char="•"/>
            </a:pPr>
            <a:r>
              <a:rPr lang="en-US" sz="2400" dirty="0" smtClean="0"/>
              <a:t>Ratios of the masses of the elements are always the same.</a:t>
            </a:r>
          </a:p>
          <a:p>
            <a:pPr marL="742950" lvl="1" indent="-285750">
              <a:buFont typeface="Arial"/>
              <a:buChar char="•"/>
            </a:pPr>
            <a:r>
              <a:rPr lang="en-US" sz="2400" dirty="0" smtClean="0"/>
              <a:t>EX. </a:t>
            </a:r>
          </a:p>
          <a:p>
            <a:pPr marL="742950" lvl="1" indent="-285750">
              <a:buFont typeface="Arial"/>
              <a:buChar char="•"/>
            </a:pPr>
            <a:r>
              <a:rPr lang="en-US" sz="2400" dirty="0" smtClean="0"/>
              <a:t>100g of Mg combines with 65.8g of Oxygen</a:t>
            </a:r>
          </a:p>
          <a:p>
            <a:pPr marL="742950" lvl="1" indent="-285750">
              <a:buFont typeface="Arial"/>
              <a:buChar char="•"/>
            </a:pPr>
            <a:r>
              <a:rPr lang="en-US" sz="2400" dirty="0" smtClean="0"/>
              <a:t>10 g of Mg combines with 6.58g of Oxygen</a:t>
            </a:r>
            <a:endParaRPr lang="en-US" sz="2400" dirty="0"/>
          </a:p>
        </p:txBody>
      </p:sp>
    </p:spTree>
    <p:extLst>
      <p:ext uri="{BB962C8B-B14F-4D97-AF65-F5344CB8AC3E}">
        <p14:creationId xmlns:p14="http://schemas.microsoft.com/office/powerpoint/2010/main" xmlns="" val="6744483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685800"/>
            <a:ext cx="3819826" cy="646331"/>
          </a:xfrm>
          <a:prstGeom prst="rect">
            <a:avLst/>
          </a:prstGeom>
        </p:spPr>
        <p:txBody>
          <a:bodyPr wrap="none">
            <a:spAutoFit/>
          </a:bodyPr>
          <a:lstStyle/>
          <a:p>
            <a:r>
              <a:rPr lang="en-US" sz="3600" dirty="0" smtClean="0"/>
              <a:t>Thomson’s Model  </a:t>
            </a:r>
            <a:endParaRPr lang="en-US" sz="3600" dirty="0"/>
          </a:p>
        </p:txBody>
      </p:sp>
      <p:pic>
        <p:nvPicPr>
          <p:cNvPr id="3" name="Picture 2"/>
          <p:cNvPicPr>
            <a:picLocks noChangeAspect="1"/>
          </p:cNvPicPr>
          <p:nvPr/>
        </p:nvPicPr>
        <p:blipFill>
          <a:blip r:embed="rId2"/>
          <a:stretch>
            <a:fillRect/>
          </a:stretch>
        </p:blipFill>
        <p:spPr>
          <a:xfrm>
            <a:off x="685800" y="1981200"/>
            <a:ext cx="4000500" cy="2959100"/>
          </a:xfrm>
          <a:prstGeom prst="rect">
            <a:avLst/>
          </a:prstGeom>
        </p:spPr>
      </p:pic>
      <p:sp>
        <p:nvSpPr>
          <p:cNvPr id="4" name="Rectangle 3"/>
          <p:cNvSpPr/>
          <p:nvPr/>
        </p:nvSpPr>
        <p:spPr>
          <a:xfrm>
            <a:off x="685800" y="5257800"/>
            <a:ext cx="4572000" cy="646331"/>
          </a:xfrm>
          <a:prstGeom prst="rect">
            <a:avLst/>
          </a:prstGeom>
        </p:spPr>
        <p:txBody>
          <a:bodyPr>
            <a:spAutoFit/>
          </a:bodyPr>
          <a:lstStyle/>
          <a:p>
            <a:r>
              <a:rPr lang="en-US" dirty="0" smtClean="0"/>
              <a:t>http://</a:t>
            </a:r>
            <a:r>
              <a:rPr lang="en-US" dirty="0" err="1" smtClean="0"/>
              <a:t>www.mrteverett.com</a:t>
            </a:r>
            <a:r>
              <a:rPr lang="en-US" dirty="0" smtClean="0"/>
              <a:t>/video/cathode%20ray%20tube%202.mov</a:t>
            </a:r>
            <a:endParaRPr lang="en-US" dirty="0"/>
          </a:p>
        </p:txBody>
      </p:sp>
      <p:sp>
        <p:nvSpPr>
          <p:cNvPr id="5" name="TextBox 4"/>
          <p:cNvSpPr txBox="1"/>
          <p:nvPr/>
        </p:nvSpPr>
        <p:spPr>
          <a:xfrm>
            <a:off x="4953001" y="1371600"/>
            <a:ext cx="4191000" cy="3539430"/>
          </a:xfrm>
          <a:prstGeom prst="rect">
            <a:avLst/>
          </a:prstGeom>
          <a:noFill/>
        </p:spPr>
        <p:txBody>
          <a:bodyPr wrap="square" rtlCol="0">
            <a:spAutoFit/>
          </a:bodyPr>
          <a:lstStyle/>
          <a:p>
            <a:r>
              <a:rPr lang="en-US" sz="2800" dirty="0" smtClean="0"/>
              <a:t>Experiment proved:</a:t>
            </a:r>
          </a:p>
          <a:p>
            <a:pPr marL="285750" indent="-285750">
              <a:buFont typeface="Arial"/>
              <a:buChar char="•"/>
            </a:pPr>
            <a:r>
              <a:rPr lang="en-US" sz="2800" dirty="0" smtClean="0"/>
              <a:t>Particles in the beam had a negative charge.</a:t>
            </a:r>
          </a:p>
          <a:p>
            <a:pPr marL="285750" indent="-285750">
              <a:buFont typeface="Arial"/>
              <a:buChar char="•"/>
            </a:pPr>
            <a:r>
              <a:rPr lang="en-US" sz="2800" dirty="0" smtClean="0"/>
              <a:t>1</a:t>
            </a:r>
            <a:r>
              <a:rPr lang="en-US" sz="2800" baseline="30000" dirty="0" smtClean="0"/>
              <a:t>st</a:t>
            </a:r>
            <a:r>
              <a:rPr lang="en-US" sz="2800" dirty="0" smtClean="0"/>
              <a:t> evidence that atoms were made of even smaller particles.</a:t>
            </a:r>
          </a:p>
          <a:p>
            <a:pPr marL="285750" indent="-285750">
              <a:buFont typeface="Arial"/>
              <a:buChar char="•"/>
            </a:pPr>
            <a:r>
              <a:rPr lang="en-US" sz="2800" dirty="0" smtClean="0"/>
              <a:t>What did this say for Dalton’s Theory?</a:t>
            </a:r>
            <a:endParaRPr lang="en-US" sz="2800" dirty="0"/>
          </a:p>
        </p:txBody>
      </p:sp>
    </p:spTree>
    <p:extLst>
      <p:ext uri="{BB962C8B-B14F-4D97-AF65-F5344CB8AC3E}">
        <p14:creationId xmlns:p14="http://schemas.microsoft.com/office/powerpoint/2010/main" xmlns="" val="30971096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ChangeArrowheads="1"/>
          </p:cNvSpPr>
          <p:nvPr/>
        </p:nvSpPr>
        <p:spPr bwMode="auto">
          <a:xfrm>
            <a:off x="3073400" y="23813"/>
            <a:ext cx="2932113"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outerShdw>
                </a:effectLst>
              </a14:hiddenEffects>
            </a:ext>
          </a:extLst>
        </p:spPr>
        <p:txBody>
          <a:bodyPr wrap="none">
            <a:spAutoFit/>
          </a:bodyPr>
          <a:lstStyle/>
          <a:p>
            <a:r>
              <a:rPr lang="en-US">
                <a:solidFill>
                  <a:schemeClr val="bg1"/>
                </a:solidFill>
              </a:rPr>
              <a:t>- Elements and Atoms</a:t>
            </a:r>
          </a:p>
        </p:txBody>
      </p:sp>
      <p:sp>
        <p:nvSpPr>
          <p:cNvPr id="522243" name="Rectangle 3"/>
          <p:cNvSpPr>
            <a:spLocks noGrp="1" noChangeArrowheads="1"/>
          </p:cNvSpPr>
          <p:nvPr>
            <p:ph type="title"/>
          </p:nvPr>
        </p:nvSpPr>
        <p:spPr/>
        <p:txBody>
          <a:bodyPr/>
          <a:lstStyle/>
          <a:p>
            <a:r>
              <a:rPr lang="en-US"/>
              <a:t>Atomic Theory and Models</a:t>
            </a:r>
          </a:p>
        </p:txBody>
      </p:sp>
      <p:sp>
        <p:nvSpPr>
          <p:cNvPr id="522244" name="Rectangle 4"/>
          <p:cNvSpPr>
            <a:spLocks noGrp="1" noChangeArrowheads="1"/>
          </p:cNvSpPr>
          <p:nvPr>
            <p:ph type="body" idx="1"/>
          </p:nvPr>
        </p:nvSpPr>
        <p:spPr/>
        <p:txBody>
          <a:bodyPr/>
          <a:lstStyle/>
          <a:p>
            <a:r>
              <a:rPr lang="en-US" dirty="0"/>
              <a:t>Thomson suggested that atoms had negatively charged electrons embedded in a positive sphere.</a:t>
            </a:r>
          </a:p>
        </p:txBody>
      </p:sp>
      <p:pic>
        <p:nvPicPr>
          <p:cNvPr id="522245" name="Picture 5" descr="Atoms_L8_Thomson_sx6909a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24400" y="3048000"/>
            <a:ext cx="3832225" cy="38989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7453044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ChangeArrowheads="1"/>
          </p:cNvSpPr>
          <p:nvPr/>
        </p:nvSpPr>
        <p:spPr bwMode="auto">
          <a:xfrm>
            <a:off x="3073400" y="23813"/>
            <a:ext cx="2932113"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outerShdw>
                </a:effectLst>
              </a14:hiddenEffects>
            </a:ext>
          </a:extLst>
        </p:spPr>
        <p:txBody>
          <a:bodyPr wrap="none">
            <a:spAutoFit/>
          </a:bodyPr>
          <a:lstStyle/>
          <a:p>
            <a:r>
              <a:rPr lang="en-US">
                <a:solidFill>
                  <a:schemeClr val="bg1"/>
                </a:solidFill>
              </a:rPr>
              <a:t>- Elements and Atoms</a:t>
            </a:r>
          </a:p>
        </p:txBody>
      </p:sp>
      <p:sp>
        <p:nvSpPr>
          <p:cNvPr id="483331" name="Rectangle 3"/>
          <p:cNvSpPr>
            <a:spLocks noGrp="1" noChangeArrowheads="1"/>
          </p:cNvSpPr>
          <p:nvPr>
            <p:ph type="title"/>
          </p:nvPr>
        </p:nvSpPr>
        <p:spPr>
          <a:xfrm>
            <a:off x="228600" y="34360"/>
            <a:ext cx="8229600" cy="1143000"/>
          </a:xfrm>
        </p:spPr>
        <p:txBody>
          <a:bodyPr/>
          <a:lstStyle/>
          <a:p>
            <a:r>
              <a:rPr lang="en-US" dirty="0"/>
              <a:t>Atomic Theory and Models</a:t>
            </a:r>
          </a:p>
        </p:txBody>
      </p:sp>
      <p:sp>
        <p:nvSpPr>
          <p:cNvPr id="483332" name="Rectangle 4"/>
          <p:cNvSpPr>
            <a:spLocks noGrp="1" noChangeArrowheads="1"/>
          </p:cNvSpPr>
          <p:nvPr>
            <p:ph type="body" idx="1"/>
          </p:nvPr>
        </p:nvSpPr>
        <p:spPr>
          <a:xfrm>
            <a:off x="0" y="1066800"/>
            <a:ext cx="9144000" cy="2438400"/>
          </a:xfrm>
        </p:spPr>
        <p:txBody>
          <a:bodyPr/>
          <a:lstStyle/>
          <a:p>
            <a:r>
              <a:rPr lang="en-US" dirty="0" smtClean="0"/>
              <a:t>Rutherford’s experiment </a:t>
            </a:r>
            <a:r>
              <a:rPr lang="en-US" dirty="0"/>
              <a:t>led him to propose an atomic model with a positively charged nucleus.</a:t>
            </a:r>
          </a:p>
        </p:txBody>
      </p:sp>
      <p:pic>
        <p:nvPicPr>
          <p:cNvPr id="483334" name="Picture 6" descr="Atoms_L9_GoldFoil-ntxt_sx6911a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2514600"/>
            <a:ext cx="6276975" cy="419576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1"/>
          <p:cNvGrpSpPr/>
          <p:nvPr/>
        </p:nvGrpSpPr>
        <p:grpSpPr>
          <a:xfrm>
            <a:off x="152400" y="2667000"/>
            <a:ext cx="5656262" cy="2276475"/>
            <a:chOff x="166688" y="2209800"/>
            <a:chExt cx="5656262" cy="2276475"/>
          </a:xfrm>
        </p:grpSpPr>
        <p:pic>
          <p:nvPicPr>
            <p:cNvPr id="483335" name="Picture 7" descr="Atoms_L9_GoldFoil-text1_sx6911a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66688" y="4038600"/>
              <a:ext cx="887412" cy="447675"/>
            </a:xfrm>
            <a:prstGeom prst="rect">
              <a:avLst/>
            </a:prstGeom>
            <a:noFill/>
            <a:extLst>
              <a:ext uri="{909E8E84-426E-40dd-AFC4-6F175D3DCCD1}">
                <a14:hiddenFill xmlns:a14="http://schemas.microsoft.com/office/drawing/2010/main" xmlns="">
                  <a:solidFill>
                    <a:srgbClr val="FFFFFF"/>
                  </a:solidFill>
                </a14:hiddenFill>
              </a:ext>
            </a:extLst>
          </p:spPr>
        </p:pic>
        <p:pic>
          <p:nvPicPr>
            <p:cNvPr id="483336" name="Picture 8" descr="Atoms_L9_GoldFoil-text2_sx6911a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586288" y="2209800"/>
              <a:ext cx="1236662" cy="582613"/>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3" name="Rectangle 2"/>
          <p:cNvSpPr/>
          <p:nvPr/>
        </p:nvSpPr>
        <p:spPr>
          <a:xfrm>
            <a:off x="5970155" y="6019800"/>
            <a:ext cx="3200400" cy="646331"/>
          </a:xfrm>
          <a:prstGeom prst="rect">
            <a:avLst/>
          </a:prstGeom>
        </p:spPr>
        <p:txBody>
          <a:bodyPr wrap="square">
            <a:spAutoFit/>
          </a:bodyPr>
          <a:lstStyle/>
          <a:p>
            <a:r>
              <a:rPr lang="en-US" dirty="0" smtClean="0"/>
              <a:t>http://</a:t>
            </a:r>
            <a:r>
              <a:rPr lang="en-US" dirty="0" err="1" smtClean="0"/>
              <a:t>www.youtube.com</a:t>
            </a:r>
            <a:r>
              <a:rPr lang="en-US" dirty="0" smtClean="0"/>
              <a:t>/</a:t>
            </a:r>
            <a:r>
              <a:rPr lang="en-US" dirty="0" err="1" smtClean="0"/>
              <a:t>watch?v</a:t>
            </a:r>
            <a:r>
              <a:rPr lang="en-US" dirty="0" smtClean="0"/>
              <a:t>=XBqHkraf8iE</a:t>
            </a:r>
            <a:endParaRPr lang="en-US" dirty="0"/>
          </a:p>
        </p:txBody>
      </p:sp>
      <p:sp>
        <p:nvSpPr>
          <p:cNvPr id="4" name="TextBox 3"/>
          <p:cNvSpPr txBox="1"/>
          <p:nvPr/>
        </p:nvSpPr>
        <p:spPr>
          <a:xfrm>
            <a:off x="6324600" y="4114800"/>
            <a:ext cx="2667000" cy="646331"/>
          </a:xfrm>
          <a:prstGeom prst="rect">
            <a:avLst/>
          </a:prstGeom>
          <a:noFill/>
        </p:spPr>
        <p:txBody>
          <a:bodyPr wrap="square" rtlCol="0">
            <a:spAutoFit/>
          </a:bodyPr>
          <a:lstStyle/>
          <a:p>
            <a:r>
              <a:rPr lang="en-US" dirty="0" smtClean="0"/>
              <a:t>What </a:t>
            </a:r>
            <a:r>
              <a:rPr lang="en-US" dirty="0" smtClean="0"/>
              <a:t>did </a:t>
            </a:r>
            <a:r>
              <a:rPr lang="en-US" dirty="0" smtClean="0"/>
              <a:t>this do for Thompson’s model?</a:t>
            </a:r>
            <a:endParaRPr lang="en-US" dirty="0"/>
          </a:p>
        </p:txBody>
      </p:sp>
    </p:spTree>
    <p:extLst>
      <p:ext uri="{BB962C8B-B14F-4D97-AF65-F5344CB8AC3E}">
        <p14:creationId xmlns:p14="http://schemas.microsoft.com/office/powerpoint/2010/main" xmlns="" val="3620136900"/>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ChangeArrowheads="1"/>
          </p:cNvSpPr>
          <p:nvPr/>
        </p:nvSpPr>
        <p:spPr bwMode="auto">
          <a:xfrm>
            <a:off x="3073400" y="23813"/>
            <a:ext cx="2932113"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outerShdw>
                </a:effectLst>
              </a14:hiddenEffects>
            </a:ext>
          </a:extLst>
        </p:spPr>
        <p:txBody>
          <a:bodyPr wrap="none">
            <a:spAutoFit/>
          </a:bodyPr>
          <a:lstStyle/>
          <a:p>
            <a:r>
              <a:rPr lang="en-US">
                <a:solidFill>
                  <a:schemeClr val="bg1"/>
                </a:solidFill>
              </a:rPr>
              <a:t>- Elements and Atoms</a:t>
            </a:r>
          </a:p>
        </p:txBody>
      </p:sp>
      <p:sp>
        <p:nvSpPr>
          <p:cNvPr id="485379" name="Rectangle 3"/>
          <p:cNvSpPr>
            <a:spLocks noGrp="1" noChangeArrowheads="1"/>
          </p:cNvSpPr>
          <p:nvPr>
            <p:ph type="title"/>
          </p:nvPr>
        </p:nvSpPr>
        <p:spPr/>
        <p:txBody>
          <a:bodyPr/>
          <a:lstStyle/>
          <a:p>
            <a:r>
              <a:rPr lang="en-US"/>
              <a:t>Atomic Theory and Models</a:t>
            </a:r>
          </a:p>
        </p:txBody>
      </p:sp>
      <p:sp>
        <p:nvSpPr>
          <p:cNvPr id="485380" name="Rectangle 4"/>
          <p:cNvSpPr>
            <a:spLocks noGrp="1" noChangeArrowheads="1"/>
          </p:cNvSpPr>
          <p:nvPr>
            <p:ph type="body" idx="1"/>
          </p:nvPr>
        </p:nvSpPr>
        <p:spPr/>
        <p:txBody>
          <a:bodyPr/>
          <a:lstStyle/>
          <a:p>
            <a:r>
              <a:rPr lang="en-US" dirty="0"/>
              <a:t>Through the first part of the </a:t>
            </a:r>
            <a:r>
              <a:rPr lang="en-US" dirty="0" smtClean="0"/>
              <a:t>20</a:t>
            </a:r>
            <a:r>
              <a:rPr lang="en-US" baseline="30000" dirty="0" smtClean="0"/>
              <a:t>th</a:t>
            </a:r>
            <a:r>
              <a:rPr lang="en-US" dirty="0" smtClean="0"/>
              <a:t> century</a:t>
            </a:r>
            <a:r>
              <a:rPr lang="en-US" dirty="0"/>
              <a:t>, atomic models continued to change.</a:t>
            </a:r>
          </a:p>
        </p:txBody>
      </p:sp>
      <p:pic>
        <p:nvPicPr>
          <p:cNvPr id="485386" name="Picture 10" descr="Atoms_L10_Bohr_sx6924a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895600" y="3733800"/>
            <a:ext cx="5567363" cy="27527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8663952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50" y="152400"/>
            <a:ext cx="8382000" cy="3570208"/>
          </a:xfrm>
          <a:prstGeom prst="rect">
            <a:avLst/>
          </a:prstGeom>
          <a:noFill/>
        </p:spPr>
        <p:txBody>
          <a:bodyPr wrap="square" rtlCol="0">
            <a:spAutoFit/>
          </a:bodyPr>
          <a:lstStyle/>
          <a:p>
            <a:r>
              <a:rPr lang="en-US" sz="4000" dirty="0" smtClean="0"/>
              <a:t>Bohr Model</a:t>
            </a:r>
          </a:p>
          <a:p>
            <a:pPr marL="571500" indent="-571500">
              <a:buFont typeface="Arial"/>
              <a:buChar char="•"/>
            </a:pPr>
            <a:r>
              <a:rPr lang="en-US" sz="2400" dirty="0" smtClean="0"/>
              <a:t>Electron exist in fixed orbitals like the planets around the sun.</a:t>
            </a:r>
          </a:p>
          <a:p>
            <a:pPr marL="571500" indent="-571500">
              <a:buFont typeface="Arial"/>
              <a:buChar char="•"/>
            </a:pPr>
            <a:r>
              <a:rPr lang="en-US" sz="2400" dirty="0" smtClean="0"/>
              <a:t>Each atom has a specific amount of energy.</a:t>
            </a:r>
          </a:p>
          <a:p>
            <a:pPr marL="571500" indent="-571500">
              <a:buFont typeface="Arial"/>
              <a:buChar char="•"/>
            </a:pPr>
            <a:r>
              <a:rPr lang="en-US" sz="2400" dirty="0" smtClean="0"/>
              <a:t>If an atom gains or loses energy, the energy of the electron can change.</a:t>
            </a:r>
          </a:p>
          <a:p>
            <a:pPr marL="571500" indent="-571500">
              <a:buFont typeface="Arial"/>
              <a:buChar char="•"/>
            </a:pPr>
            <a:r>
              <a:rPr lang="en-US" sz="2400" dirty="0" smtClean="0"/>
              <a:t>The possible </a:t>
            </a:r>
            <a:r>
              <a:rPr lang="en-US" sz="2400" dirty="0" smtClean="0"/>
              <a:t>energies </a:t>
            </a:r>
            <a:r>
              <a:rPr lang="en-US" sz="2400" dirty="0" smtClean="0"/>
              <a:t>that an electron can have are called </a:t>
            </a:r>
            <a:r>
              <a:rPr lang="en-US" sz="2400" b="1" u="sng" dirty="0" smtClean="0"/>
              <a:t>energy levels.</a:t>
            </a:r>
          </a:p>
          <a:p>
            <a:endParaRPr lang="en-US" dirty="0"/>
          </a:p>
        </p:txBody>
      </p:sp>
      <p:pic>
        <p:nvPicPr>
          <p:cNvPr id="5" name="Picture 10" descr="Atoms_L10_Bohr_sx6924a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895600" y="3733800"/>
            <a:ext cx="5567363" cy="27527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91132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7017" y="76200"/>
            <a:ext cx="8915400" cy="3631764"/>
          </a:xfrm>
          <a:prstGeom prst="rect">
            <a:avLst/>
          </a:prstGeom>
          <a:noFill/>
        </p:spPr>
        <p:txBody>
          <a:bodyPr wrap="square" rtlCol="0">
            <a:spAutoFit/>
          </a:bodyPr>
          <a:lstStyle/>
          <a:p>
            <a:r>
              <a:rPr lang="en-US" sz="3200" dirty="0" smtClean="0"/>
              <a:t>Evidence of changing energy levels? Light!!</a:t>
            </a:r>
          </a:p>
          <a:p>
            <a:endParaRPr lang="en-US" sz="2400" dirty="0" smtClean="0"/>
          </a:p>
          <a:p>
            <a:pPr marL="285750" indent="-285750">
              <a:buFont typeface="Arial"/>
              <a:buChar char="•"/>
            </a:pPr>
            <a:r>
              <a:rPr lang="en-US" sz="2400" dirty="0"/>
              <a:t>T</a:t>
            </a:r>
            <a:r>
              <a:rPr lang="en-US" sz="2400" dirty="0" smtClean="0"/>
              <a:t>he heat of the explosion causes some electrons to move to higher energy levels.</a:t>
            </a:r>
          </a:p>
          <a:p>
            <a:pPr marL="285750" indent="-285750">
              <a:buFont typeface="Arial"/>
              <a:buChar char="•"/>
            </a:pPr>
            <a:r>
              <a:rPr lang="en-US" sz="2400" dirty="0" smtClean="0"/>
              <a:t>When they lose energy, it is given off in the form of light.</a:t>
            </a:r>
          </a:p>
          <a:p>
            <a:pPr marL="285750" indent="-285750">
              <a:buFont typeface="Arial"/>
              <a:buChar char="•"/>
            </a:pPr>
            <a:r>
              <a:rPr lang="en-US" sz="2400" dirty="0" smtClean="0"/>
              <a:t>Why different colors?  No two elements have the same energy levels, so they produce different colors of light. </a:t>
            </a:r>
          </a:p>
          <a:p>
            <a:endParaRPr lang="en-US" dirty="0" smtClean="0"/>
          </a:p>
          <a:p>
            <a:endParaRPr lang="en-US" dirty="0"/>
          </a:p>
          <a:p>
            <a:endParaRPr lang="en-US" dirty="0"/>
          </a:p>
        </p:txBody>
      </p:sp>
      <p:pic>
        <p:nvPicPr>
          <p:cNvPr id="3" name="Picture 2"/>
          <p:cNvPicPr>
            <a:picLocks noChangeAspect="1"/>
          </p:cNvPicPr>
          <p:nvPr/>
        </p:nvPicPr>
        <p:blipFill>
          <a:blip r:embed="rId2"/>
          <a:stretch>
            <a:fillRect/>
          </a:stretch>
        </p:blipFill>
        <p:spPr>
          <a:xfrm>
            <a:off x="20382" y="2971800"/>
            <a:ext cx="9144000" cy="3429000"/>
          </a:xfrm>
          <a:prstGeom prst="rect">
            <a:avLst/>
          </a:prstGeom>
        </p:spPr>
      </p:pic>
    </p:spTree>
    <p:extLst>
      <p:ext uri="{BB962C8B-B14F-4D97-AF65-F5344CB8AC3E}">
        <p14:creationId xmlns:p14="http://schemas.microsoft.com/office/powerpoint/2010/main" xmlns="" val="14332640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Atoms_L16_Neon-ntxt_sx6947a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38200" y="23337"/>
            <a:ext cx="3733800" cy="689582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11" descr="Atoms_L16_Neon-text1_sx6947a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14400" y="304800"/>
            <a:ext cx="1073945"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12" descr="Atoms_L16_Neon-text3_sx6947a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219200" y="3124200"/>
            <a:ext cx="685800" cy="509821"/>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3" descr="Atoms_L16_Neon-text4_sx6947a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066800" y="5181600"/>
            <a:ext cx="883048"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14" descr="Atoms_L16_Neon-text2_sx6947a3"/>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276601" y="152400"/>
            <a:ext cx="1143000" cy="47504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4572000" y="1676400"/>
            <a:ext cx="4572000" cy="1938992"/>
          </a:xfrm>
          <a:prstGeom prst="rect">
            <a:avLst/>
          </a:prstGeom>
        </p:spPr>
        <p:txBody>
          <a:bodyPr>
            <a:spAutoFit/>
          </a:bodyPr>
          <a:lstStyle/>
          <a:p>
            <a:r>
              <a:rPr lang="en-US" sz="4000" dirty="0"/>
              <a:t>Evidence of changing energy levels? Light!!</a:t>
            </a:r>
          </a:p>
        </p:txBody>
      </p:sp>
    </p:spTree>
    <p:extLst>
      <p:ext uri="{BB962C8B-B14F-4D97-AF65-F5344CB8AC3E}">
        <p14:creationId xmlns:p14="http://schemas.microsoft.com/office/powerpoint/2010/main" xmlns="" val="64178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lide(fromBottom)">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lide(fromBottom)">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lide(fromBottom)">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3"/>
          <p:cNvGrpSpPr>
            <a:grpSpLocks/>
          </p:cNvGrpSpPr>
          <p:nvPr/>
        </p:nvGrpSpPr>
        <p:grpSpPr bwMode="auto">
          <a:xfrm>
            <a:off x="-152400" y="-457200"/>
            <a:ext cx="6019800" cy="3352800"/>
            <a:chOff x="960" y="1584"/>
            <a:chExt cx="3792" cy="2112"/>
          </a:xfrm>
        </p:grpSpPr>
        <p:sp>
          <p:nvSpPr>
            <p:cNvPr id="6" name="Rectangle 12"/>
            <p:cNvSpPr>
              <a:spLocks noChangeArrowheads="1"/>
            </p:cNvSpPr>
            <p:nvPr/>
          </p:nvSpPr>
          <p:spPr bwMode="auto">
            <a:xfrm>
              <a:off x="960" y="1584"/>
              <a:ext cx="3792" cy="2112"/>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pic>
          <p:nvPicPr>
            <p:cNvPr id="7" name="Picture 11" descr="Atoms_L10_Cloud_sx6925a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46" y="1776"/>
              <a:ext cx="3468" cy="1847"/>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9" name="Group 16"/>
          <p:cNvGrpSpPr>
            <a:grpSpLocks/>
          </p:cNvGrpSpPr>
          <p:nvPr/>
        </p:nvGrpSpPr>
        <p:grpSpPr bwMode="auto">
          <a:xfrm>
            <a:off x="3124200" y="1219200"/>
            <a:ext cx="6172200" cy="3352800"/>
            <a:chOff x="1008" y="1584"/>
            <a:chExt cx="3888" cy="2112"/>
          </a:xfrm>
        </p:grpSpPr>
        <p:sp>
          <p:nvSpPr>
            <p:cNvPr id="10" name="Rectangle 15"/>
            <p:cNvSpPr>
              <a:spLocks noChangeArrowheads="1"/>
            </p:cNvSpPr>
            <p:nvPr/>
          </p:nvSpPr>
          <p:spPr bwMode="auto">
            <a:xfrm>
              <a:off x="1008" y="1584"/>
              <a:ext cx="3888" cy="2112"/>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pic>
          <p:nvPicPr>
            <p:cNvPr id="11" name="Picture 14" descr="Atoms_L10_Modern_sx6926a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2" y="1680"/>
              <a:ext cx="3615" cy="184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8" name="TextBox 7"/>
          <p:cNvSpPr txBox="1"/>
          <p:nvPr/>
        </p:nvSpPr>
        <p:spPr>
          <a:xfrm>
            <a:off x="457200" y="3810000"/>
            <a:ext cx="7986448" cy="2954655"/>
          </a:xfrm>
          <a:prstGeom prst="rect">
            <a:avLst/>
          </a:prstGeom>
          <a:noFill/>
        </p:spPr>
        <p:txBody>
          <a:bodyPr wrap="square" rtlCol="0">
            <a:spAutoFit/>
          </a:bodyPr>
          <a:lstStyle/>
          <a:p>
            <a:r>
              <a:rPr lang="en-US" sz="2400" dirty="0" smtClean="0"/>
              <a:t>Cloud Model</a:t>
            </a:r>
          </a:p>
          <a:p>
            <a:pPr marL="285750" indent="-285750">
              <a:buFont typeface="Arial"/>
              <a:buChar char="•"/>
            </a:pPr>
            <a:r>
              <a:rPr lang="en-US" sz="2400" dirty="0" smtClean="0"/>
              <a:t>Electrons move in unpredictable ways and it is impossible to know the exact location of an electron at any given time.</a:t>
            </a:r>
          </a:p>
          <a:p>
            <a:pPr marL="285750" indent="-285750">
              <a:buFont typeface="Arial"/>
              <a:buChar char="•"/>
            </a:pPr>
            <a:r>
              <a:rPr lang="en-US" sz="2400" dirty="0" smtClean="0"/>
              <a:t>Scientist have to use a probability function to determine the best possible location.  This is called the “cloud” </a:t>
            </a:r>
          </a:p>
          <a:p>
            <a:pPr marL="285750" indent="-285750">
              <a:buFont typeface="Arial"/>
              <a:buChar char="•"/>
            </a:pPr>
            <a:r>
              <a:rPr lang="en-US" sz="2400" dirty="0" smtClean="0"/>
              <a:t>Ex- Windmill blades</a:t>
            </a:r>
          </a:p>
          <a:p>
            <a:endParaRPr lang="en-US" dirty="0"/>
          </a:p>
        </p:txBody>
      </p:sp>
    </p:spTree>
    <p:extLst>
      <p:ext uri="{BB962C8B-B14F-4D97-AF65-F5344CB8AC3E}">
        <p14:creationId xmlns:p14="http://schemas.microsoft.com/office/powerpoint/2010/main" xmlns="" val="319948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1" y="228601"/>
            <a:ext cx="8986926" cy="2308324"/>
          </a:xfrm>
          <a:prstGeom prst="rect">
            <a:avLst/>
          </a:prstGeom>
          <a:noFill/>
        </p:spPr>
        <p:txBody>
          <a:bodyPr wrap="square" rtlCol="0">
            <a:spAutoFit/>
          </a:bodyPr>
          <a:lstStyle/>
          <a:p>
            <a:r>
              <a:rPr lang="en-US" sz="2400" dirty="0" smtClean="0"/>
              <a:t>Orbitals:</a:t>
            </a:r>
          </a:p>
          <a:p>
            <a:pPr marL="285750" indent="-285750">
              <a:buFont typeface="Arial"/>
              <a:buChar char="•"/>
            </a:pPr>
            <a:r>
              <a:rPr lang="en-US" sz="2400" dirty="0" smtClean="0"/>
              <a:t>Region of space around the nucleus where the electron is likely to be.</a:t>
            </a:r>
          </a:p>
          <a:p>
            <a:pPr marL="285750" indent="-285750">
              <a:buFont typeface="Arial"/>
              <a:buChar char="•"/>
            </a:pPr>
            <a:r>
              <a:rPr lang="en-US" sz="2400" dirty="0"/>
              <a:t> </a:t>
            </a:r>
            <a:r>
              <a:rPr lang="en-US" sz="2400" dirty="0" smtClean="0"/>
              <a:t>Electron configuration- arrangement of electrons in the orbitals of the atom.</a:t>
            </a:r>
          </a:p>
          <a:p>
            <a:pPr marL="285750" indent="-285750">
              <a:buFont typeface="Arial"/>
              <a:buChar char="•"/>
            </a:pPr>
            <a:r>
              <a:rPr lang="en-US" sz="2400" dirty="0" smtClean="0"/>
              <a:t>Ground state- when all electrons are at the lowest state.</a:t>
            </a:r>
            <a:endParaRPr lang="en-US" sz="2400" dirty="0"/>
          </a:p>
        </p:txBody>
      </p:sp>
      <p:pic>
        <p:nvPicPr>
          <p:cNvPr id="3" name="Picture 2"/>
          <p:cNvPicPr>
            <a:picLocks noChangeAspect="1"/>
          </p:cNvPicPr>
          <p:nvPr/>
        </p:nvPicPr>
        <p:blipFill>
          <a:blip r:embed="rId2"/>
          <a:stretch>
            <a:fillRect/>
          </a:stretch>
        </p:blipFill>
        <p:spPr>
          <a:xfrm>
            <a:off x="1143000" y="2538179"/>
            <a:ext cx="6324600" cy="4319821"/>
          </a:xfrm>
          <a:prstGeom prst="rect">
            <a:avLst/>
          </a:prstGeom>
        </p:spPr>
      </p:pic>
    </p:spTree>
    <p:extLst>
      <p:ext uri="{BB962C8B-B14F-4D97-AF65-F5344CB8AC3E}">
        <p14:creationId xmlns:p14="http://schemas.microsoft.com/office/powerpoint/2010/main" xmlns="" val="1620402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0"/>
            <a:ext cx="8229600" cy="1143000"/>
          </a:xfrm>
        </p:spPr>
        <p:txBody>
          <a:bodyPr/>
          <a:lstStyle/>
          <a:p>
            <a:r>
              <a:rPr lang="en-US" dirty="0"/>
              <a:t>Inside the atom</a:t>
            </a:r>
          </a:p>
        </p:txBody>
      </p:sp>
      <p:sp>
        <p:nvSpPr>
          <p:cNvPr id="3076" name="Rectangle 4"/>
          <p:cNvSpPr>
            <a:spLocks noGrp="1" noChangeArrowheads="1"/>
          </p:cNvSpPr>
          <p:nvPr>
            <p:ph type="body" idx="1"/>
          </p:nvPr>
        </p:nvSpPr>
        <p:spPr>
          <a:xfrm>
            <a:off x="304800" y="1066800"/>
            <a:ext cx="8229600" cy="4525963"/>
          </a:xfrm>
        </p:spPr>
        <p:txBody>
          <a:bodyPr/>
          <a:lstStyle/>
          <a:p>
            <a:r>
              <a:rPr lang="en-US" dirty="0"/>
              <a:t>The atom is made up of 3 main parts.</a:t>
            </a:r>
          </a:p>
          <a:p>
            <a:r>
              <a:rPr lang="en-US" dirty="0"/>
              <a:t>Protons</a:t>
            </a:r>
          </a:p>
          <a:p>
            <a:r>
              <a:rPr lang="en-US" dirty="0"/>
              <a:t> Neutrons</a:t>
            </a:r>
          </a:p>
          <a:p>
            <a:r>
              <a:rPr lang="en-US" dirty="0"/>
              <a:t>Electrons.</a:t>
            </a:r>
          </a:p>
        </p:txBody>
      </p:sp>
      <p:pic>
        <p:nvPicPr>
          <p:cNvPr id="4" name="Picture 9" descr="i2Matter_ModelingAtom_sx6818a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105400" y="1755775"/>
            <a:ext cx="3057525" cy="510222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457200"/>
            <a:ext cx="9007017" cy="4678204"/>
          </a:xfrm>
          <a:prstGeom prst="rect">
            <a:avLst/>
          </a:prstGeom>
          <a:noFill/>
        </p:spPr>
        <p:txBody>
          <a:bodyPr wrap="none" rtlCol="0">
            <a:spAutoFit/>
          </a:bodyPr>
          <a:lstStyle/>
          <a:p>
            <a:r>
              <a:rPr lang="en-US" sz="2800" dirty="0" smtClean="0"/>
              <a:t>Electron configurations for elements at the ground state</a:t>
            </a:r>
          </a:p>
          <a:p>
            <a:endParaRPr lang="en-US" sz="2800" dirty="0"/>
          </a:p>
          <a:p>
            <a:r>
              <a:rPr lang="en-US" sz="2800" b="1" dirty="0">
                <a:solidFill>
                  <a:srgbClr val="FF0000"/>
                </a:solidFill>
              </a:rPr>
              <a:t>1</a:t>
            </a:r>
            <a:r>
              <a:rPr lang="en-US" sz="2800" b="1" baseline="30000" dirty="0">
                <a:solidFill>
                  <a:srgbClr val="FF0000"/>
                </a:solidFill>
              </a:rPr>
              <a:t>st</a:t>
            </a:r>
            <a:r>
              <a:rPr lang="en-US" sz="2800" b="1" dirty="0">
                <a:solidFill>
                  <a:srgbClr val="FF0000"/>
                </a:solidFill>
              </a:rPr>
              <a:t> energy </a:t>
            </a:r>
            <a:r>
              <a:rPr lang="en-US" sz="2800" b="1" dirty="0" smtClean="0">
                <a:solidFill>
                  <a:srgbClr val="FF0000"/>
                </a:solidFill>
              </a:rPr>
              <a:t>level: Maximum of 2 electrons</a:t>
            </a:r>
          </a:p>
          <a:p>
            <a:r>
              <a:rPr lang="en-US" sz="2800" b="1" dirty="0" smtClean="0">
                <a:solidFill>
                  <a:srgbClr val="FF0000"/>
                </a:solidFill>
              </a:rPr>
              <a:t>		</a:t>
            </a:r>
            <a:endParaRPr lang="en-US" sz="2800" b="1" dirty="0">
              <a:solidFill>
                <a:srgbClr val="FF0000"/>
              </a:solidFill>
            </a:endParaRPr>
          </a:p>
          <a:p>
            <a:r>
              <a:rPr lang="en-US" sz="2800" b="1" dirty="0">
                <a:solidFill>
                  <a:srgbClr val="008000"/>
                </a:solidFill>
              </a:rPr>
              <a:t>2</a:t>
            </a:r>
            <a:r>
              <a:rPr lang="en-US" sz="2800" b="1" baseline="30000" dirty="0">
                <a:solidFill>
                  <a:srgbClr val="008000"/>
                </a:solidFill>
              </a:rPr>
              <a:t>nd</a:t>
            </a:r>
            <a:r>
              <a:rPr lang="en-US" sz="2800" b="1" dirty="0">
                <a:solidFill>
                  <a:srgbClr val="008000"/>
                </a:solidFill>
              </a:rPr>
              <a:t> energy level </a:t>
            </a:r>
            <a:r>
              <a:rPr lang="en-US" sz="2800" b="1" dirty="0" smtClean="0">
                <a:solidFill>
                  <a:srgbClr val="008000"/>
                </a:solidFill>
              </a:rPr>
              <a:t>:Maximum of 8 electrons </a:t>
            </a:r>
          </a:p>
          <a:p>
            <a:r>
              <a:rPr lang="en-US" sz="2800" b="1" dirty="0" smtClean="0">
                <a:solidFill>
                  <a:srgbClr val="008000"/>
                </a:solidFill>
              </a:rPr>
              <a:t>		</a:t>
            </a:r>
          </a:p>
          <a:p>
            <a:r>
              <a:rPr lang="en-US" sz="2800" b="1" dirty="0" smtClean="0">
                <a:solidFill>
                  <a:srgbClr val="0000FF"/>
                </a:solidFill>
              </a:rPr>
              <a:t>3</a:t>
            </a:r>
            <a:r>
              <a:rPr lang="en-US" sz="2800" b="1" baseline="30000" dirty="0" smtClean="0">
                <a:solidFill>
                  <a:srgbClr val="0000FF"/>
                </a:solidFill>
              </a:rPr>
              <a:t>rd</a:t>
            </a:r>
            <a:r>
              <a:rPr lang="en-US" sz="2800" b="1" dirty="0" smtClean="0">
                <a:solidFill>
                  <a:srgbClr val="0000FF"/>
                </a:solidFill>
              </a:rPr>
              <a:t> energy Level: Maximum of 18 electrons</a:t>
            </a:r>
          </a:p>
          <a:p>
            <a:r>
              <a:rPr lang="en-US" sz="2800" b="1" dirty="0">
                <a:solidFill>
                  <a:srgbClr val="0000FF"/>
                </a:solidFill>
              </a:rPr>
              <a:t>	</a:t>
            </a:r>
            <a:r>
              <a:rPr lang="en-US" sz="2800" b="1" dirty="0" smtClean="0">
                <a:solidFill>
                  <a:srgbClr val="0000FF"/>
                </a:solidFill>
              </a:rPr>
              <a:t>	</a:t>
            </a:r>
          </a:p>
          <a:p>
            <a:r>
              <a:rPr lang="en-US" sz="2800" b="1" dirty="0" smtClean="0">
                <a:solidFill>
                  <a:srgbClr val="FF8000"/>
                </a:solidFill>
              </a:rPr>
              <a:t>4</a:t>
            </a:r>
            <a:r>
              <a:rPr lang="en-US" sz="2800" b="1" baseline="30000" dirty="0" smtClean="0">
                <a:solidFill>
                  <a:srgbClr val="FF8000"/>
                </a:solidFill>
              </a:rPr>
              <a:t>th</a:t>
            </a:r>
            <a:r>
              <a:rPr lang="en-US" sz="2800" b="1" dirty="0" smtClean="0">
                <a:solidFill>
                  <a:srgbClr val="FF8000"/>
                </a:solidFill>
              </a:rPr>
              <a:t> energy Level: Maximum of 32 electrons</a:t>
            </a:r>
          </a:p>
          <a:p>
            <a:r>
              <a:rPr lang="en-US" sz="2800" b="1" dirty="0" smtClean="0">
                <a:solidFill>
                  <a:srgbClr val="FF8000"/>
                </a:solidFill>
              </a:rPr>
              <a:t>		</a:t>
            </a:r>
            <a:endParaRPr lang="en-US" sz="2800" b="1" dirty="0">
              <a:solidFill>
                <a:srgbClr val="FF8000"/>
              </a:solidFill>
            </a:endParaRPr>
          </a:p>
          <a:p>
            <a:endParaRPr lang="en-US" dirty="0"/>
          </a:p>
        </p:txBody>
      </p:sp>
      <p:sp>
        <p:nvSpPr>
          <p:cNvPr id="3" name="TextBox 2"/>
          <p:cNvSpPr txBox="1"/>
          <p:nvPr/>
        </p:nvSpPr>
        <p:spPr>
          <a:xfrm>
            <a:off x="685800" y="6248400"/>
            <a:ext cx="1287883" cy="369332"/>
          </a:xfrm>
          <a:prstGeom prst="rect">
            <a:avLst/>
          </a:prstGeom>
          <a:noFill/>
        </p:spPr>
        <p:txBody>
          <a:bodyPr wrap="none" rtlCol="0">
            <a:spAutoFit/>
          </a:bodyPr>
          <a:lstStyle/>
          <a:p>
            <a:r>
              <a:rPr lang="en-US" dirty="0" smtClean="0"/>
              <a:t>Lets Draw!</a:t>
            </a:r>
            <a:endParaRPr lang="en-US" dirty="0"/>
          </a:p>
        </p:txBody>
      </p:sp>
    </p:spTree>
    <p:extLst>
      <p:ext uri="{BB962C8B-B14F-4D97-AF65-F5344CB8AC3E}">
        <p14:creationId xmlns:p14="http://schemas.microsoft.com/office/powerpoint/2010/main" xmlns="" val="835713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381000" y="152400"/>
            <a:ext cx="8229600" cy="1143000"/>
          </a:xfrm>
        </p:spPr>
        <p:txBody>
          <a:bodyPr/>
          <a:lstStyle/>
          <a:p>
            <a:r>
              <a:rPr lang="en-US" dirty="0"/>
              <a:t>Periodic Table</a:t>
            </a:r>
          </a:p>
        </p:txBody>
      </p:sp>
      <p:sp>
        <p:nvSpPr>
          <p:cNvPr id="9219" name="Rectangle 3"/>
          <p:cNvSpPr>
            <a:spLocks noGrp="1" noChangeArrowheads="1"/>
          </p:cNvSpPr>
          <p:nvPr>
            <p:ph type="body" sz="half" idx="4294967295"/>
          </p:nvPr>
        </p:nvSpPr>
        <p:spPr>
          <a:xfrm>
            <a:off x="5638800" y="1295400"/>
            <a:ext cx="3505200" cy="4525963"/>
          </a:xfrm>
        </p:spPr>
        <p:txBody>
          <a:bodyPr/>
          <a:lstStyle/>
          <a:p>
            <a:r>
              <a:rPr lang="en-US" sz="2800" dirty="0"/>
              <a:t>The periodic table Is arranged by increasing </a:t>
            </a:r>
            <a:r>
              <a:rPr lang="en-US" sz="2800" dirty="0" smtClean="0"/>
              <a:t>atomic number.</a:t>
            </a:r>
            <a:endParaRPr lang="en-US" sz="2800" dirty="0"/>
          </a:p>
          <a:p>
            <a:r>
              <a:rPr lang="en-US" sz="2800" b="1" dirty="0">
                <a:solidFill>
                  <a:srgbClr val="0000FF"/>
                </a:solidFill>
              </a:rPr>
              <a:t>Atomic </a:t>
            </a:r>
            <a:r>
              <a:rPr lang="en-US" sz="2800" b="1" dirty="0" smtClean="0">
                <a:solidFill>
                  <a:srgbClr val="0000FF"/>
                </a:solidFill>
              </a:rPr>
              <a:t>number </a:t>
            </a:r>
            <a:r>
              <a:rPr lang="en-US" sz="2800" dirty="0"/>
              <a:t>is the number of protons in the atom.</a:t>
            </a:r>
          </a:p>
          <a:p>
            <a:r>
              <a:rPr lang="en-US" sz="2800" dirty="0"/>
              <a:t>It also indicates the number of electrons</a:t>
            </a:r>
          </a:p>
        </p:txBody>
      </p:sp>
      <p:pic>
        <p:nvPicPr>
          <p:cNvPr id="8" name="Picture 30" descr="Elements_Iron-1_sx5987a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752600"/>
            <a:ext cx="5486400" cy="311090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 name="Group 2"/>
          <p:cNvGrpSpPr/>
          <p:nvPr/>
        </p:nvGrpSpPr>
        <p:grpSpPr>
          <a:xfrm>
            <a:off x="76200" y="2819400"/>
            <a:ext cx="1895269" cy="1443037"/>
            <a:chOff x="228599" y="2819400"/>
            <a:chExt cx="1895269" cy="1443037"/>
          </a:xfrm>
        </p:grpSpPr>
        <p:pic>
          <p:nvPicPr>
            <p:cNvPr id="9" name="Picture 31" descr="Elements_Iron-2_sx5987a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28600" y="2819400"/>
              <a:ext cx="1828800" cy="23619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32" descr="Elements_Iron-3_sx5987a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28599" y="3581400"/>
              <a:ext cx="1895269" cy="22860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33" descr="Elements_Iron-4_sx5987a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04800" y="4038600"/>
              <a:ext cx="1631950" cy="223837"/>
            </a:xfrm>
            <a:prstGeom prst="rect">
              <a:avLst/>
            </a:prstGeom>
            <a:noFill/>
            <a:extLst>
              <a:ext uri="{909E8E84-426E-40dd-AFC4-6F175D3DCCD1}">
                <a14:hiddenFill xmlns:a14="http://schemas.microsoft.com/office/drawing/2010/main" xmlns="">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xmlns=""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0" descr="Elements_Iron-1_sx5987a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05200" y="3505200"/>
            <a:ext cx="5486400" cy="311090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3124200" y="4648200"/>
            <a:ext cx="1895269" cy="1443037"/>
            <a:chOff x="228599" y="2819400"/>
            <a:chExt cx="1895269" cy="1443037"/>
          </a:xfrm>
        </p:grpSpPr>
        <p:pic>
          <p:nvPicPr>
            <p:cNvPr id="9" name="Picture 31" descr="Elements_Iron-2_sx5987a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28600" y="2819400"/>
              <a:ext cx="1828800" cy="23619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32" descr="Elements_Iron-3_sx5987a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28599" y="3581400"/>
              <a:ext cx="1895269" cy="22860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33" descr="Elements_Iron-4_sx5987a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04800" y="4038600"/>
              <a:ext cx="1631950" cy="22383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6" name="Rectangle 5"/>
          <p:cNvSpPr/>
          <p:nvPr/>
        </p:nvSpPr>
        <p:spPr>
          <a:xfrm>
            <a:off x="2362200" y="304800"/>
            <a:ext cx="6172200" cy="769441"/>
          </a:xfrm>
          <a:prstGeom prst="rect">
            <a:avLst/>
          </a:prstGeom>
        </p:spPr>
        <p:txBody>
          <a:bodyPr wrap="square">
            <a:spAutoFit/>
          </a:bodyPr>
          <a:lstStyle/>
          <a:p>
            <a:r>
              <a:rPr lang="en-US" sz="4400" dirty="0" smtClean="0"/>
              <a:t>Periodic Table</a:t>
            </a:r>
            <a:endParaRPr lang="en-US" sz="4400" dirty="0"/>
          </a:p>
        </p:txBody>
      </p:sp>
      <p:sp>
        <p:nvSpPr>
          <p:cNvPr id="12" name="TextBox 11"/>
          <p:cNvSpPr txBox="1"/>
          <p:nvPr/>
        </p:nvSpPr>
        <p:spPr>
          <a:xfrm>
            <a:off x="399802" y="1340441"/>
            <a:ext cx="6121563" cy="1354217"/>
          </a:xfrm>
          <a:prstGeom prst="rect">
            <a:avLst/>
          </a:prstGeom>
          <a:noFill/>
        </p:spPr>
        <p:txBody>
          <a:bodyPr wrap="none" rtlCol="0">
            <a:spAutoFit/>
          </a:bodyPr>
          <a:lstStyle/>
          <a:p>
            <a:r>
              <a:rPr lang="en-US" sz="2800" b="1" dirty="0" smtClean="0">
                <a:solidFill>
                  <a:srgbClr val="660066"/>
                </a:solidFill>
              </a:rPr>
              <a:t>Mass number </a:t>
            </a:r>
            <a:r>
              <a:rPr lang="en-US" dirty="0" smtClean="0"/>
              <a:t>= the sum of protons and neutrons</a:t>
            </a:r>
          </a:p>
          <a:p>
            <a:endParaRPr lang="en-US" dirty="0"/>
          </a:p>
          <a:p>
            <a:r>
              <a:rPr lang="en-US" dirty="0" smtClean="0"/>
              <a:t>Masses are measured </a:t>
            </a:r>
            <a:r>
              <a:rPr lang="en-US" dirty="0"/>
              <a:t>in Atomic mass units=  </a:t>
            </a:r>
            <a:r>
              <a:rPr lang="en-US" dirty="0" smtClean="0"/>
              <a:t>(AMU)</a:t>
            </a:r>
          </a:p>
          <a:p>
            <a:r>
              <a:rPr lang="en-US" dirty="0" smtClean="0"/>
              <a:t>1 </a:t>
            </a:r>
            <a:r>
              <a:rPr lang="en-US" dirty="0" err="1" smtClean="0"/>
              <a:t>amu</a:t>
            </a:r>
            <a:r>
              <a:rPr lang="en-US" dirty="0" smtClean="0"/>
              <a:t> is equal to the mass of one proton.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152400"/>
            <a:ext cx="8361972" cy="461665"/>
          </a:xfrm>
          <a:prstGeom prst="rect">
            <a:avLst/>
          </a:prstGeom>
          <a:noFill/>
        </p:spPr>
        <p:txBody>
          <a:bodyPr wrap="none" rtlCol="0">
            <a:spAutoFit/>
          </a:bodyPr>
          <a:lstStyle/>
          <a:p>
            <a:r>
              <a:rPr lang="en-US" sz="2400" b="1" dirty="0" smtClean="0">
                <a:solidFill>
                  <a:srgbClr val="FF6600"/>
                </a:solidFill>
              </a:rPr>
              <a:t>Isotopes</a:t>
            </a:r>
            <a:r>
              <a:rPr lang="en-US" dirty="0" smtClean="0"/>
              <a:t>- Atoms of the same element that have different number of neutrons</a:t>
            </a:r>
            <a:endParaRPr lang="en-US" dirty="0"/>
          </a:p>
        </p:txBody>
      </p:sp>
      <p:grpSp>
        <p:nvGrpSpPr>
          <p:cNvPr id="7" name="Group 6"/>
          <p:cNvGrpSpPr/>
          <p:nvPr/>
        </p:nvGrpSpPr>
        <p:grpSpPr>
          <a:xfrm>
            <a:off x="762000" y="2514600"/>
            <a:ext cx="8077200" cy="4017963"/>
            <a:chOff x="457200" y="3276600"/>
            <a:chExt cx="6664325" cy="3179763"/>
          </a:xfrm>
        </p:grpSpPr>
        <p:pic>
          <p:nvPicPr>
            <p:cNvPr id="6" name="Picture 7" descr="Elements_Isotopes1_sx5978b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7200" y="3276600"/>
              <a:ext cx="6664325" cy="3179763"/>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10" descr="Elements_Isotopes3_sx5978b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48200" y="3429000"/>
              <a:ext cx="2101850" cy="297656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9" descr="Elements_Isotopes2_sx5978b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590800" y="3352800"/>
              <a:ext cx="2028825" cy="2989262"/>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8" name="TextBox 7"/>
          <p:cNvSpPr txBox="1"/>
          <p:nvPr/>
        </p:nvSpPr>
        <p:spPr>
          <a:xfrm>
            <a:off x="533400" y="762000"/>
            <a:ext cx="8802335" cy="1569660"/>
          </a:xfrm>
          <a:prstGeom prst="rect">
            <a:avLst/>
          </a:prstGeom>
          <a:noFill/>
        </p:spPr>
        <p:txBody>
          <a:bodyPr wrap="none" rtlCol="0">
            <a:spAutoFit/>
          </a:bodyPr>
          <a:lstStyle/>
          <a:p>
            <a:r>
              <a:rPr lang="en-US" sz="2400" b="1" dirty="0" smtClean="0">
                <a:solidFill>
                  <a:srgbClr val="00FFFF"/>
                </a:solidFill>
              </a:rPr>
              <a:t>Atomic mass number </a:t>
            </a:r>
            <a:r>
              <a:rPr lang="en-US" dirty="0" smtClean="0"/>
              <a:t>are an average of all the isotopes that exist on Earth.</a:t>
            </a:r>
          </a:p>
          <a:p>
            <a:endParaRPr lang="en-US" dirty="0" smtClean="0"/>
          </a:p>
          <a:p>
            <a:r>
              <a:rPr lang="en-US" dirty="0" smtClean="0"/>
              <a:t>Isotopes </a:t>
            </a:r>
            <a:r>
              <a:rPr lang="en-US" dirty="0"/>
              <a:t>and Atomic </a:t>
            </a:r>
            <a:r>
              <a:rPr lang="en-US" dirty="0" smtClean="0"/>
              <a:t>Mass Animation:</a:t>
            </a:r>
            <a:endParaRPr lang="en-US" dirty="0"/>
          </a:p>
          <a:p>
            <a:endParaRPr lang="en-US" dirty="0" smtClean="0"/>
          </a:p>
          <a:p>
            <a:r>
              <a:rPr lang="en-US" dirty="0" smtClean="0"/>
              <a:t>http</a:t>
            </a:r>
            <a:r>
              <a:rPr lang="en-US" dirty="0"/>
              <a:t>://</a:t>
            </a:r>
            <a:r>
              <a:rPr lang="en-US" dirty="0" err="1"/>
              <a:t>phet.colorado.edu</a:t>
            </a:r>
            <a:r>
              <a:rPr lang="en-US" dirty="0"/>
              <a:t>/en/simulation/isotopes-and-atomic-mass</a:t>
            </a:r>
          </a:p>
        </p:txBody>
      </p:sp>
    </p:spTree>
    <p:extLst>
      <p:ext uri="{BB962C8B-B14F-4D97-AF65-F5344CB8AC3E}">
        <p14:creationId xmlns:p14="http://schemas.microsoft.com/office/powerpoint/2010/main" xmlns="" val="7862543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81000"/>
            <a:ext cx="8229600" cy="6309419"/>
          </a:xfrm>
          <a:prstGeom prst="rect">
            <a:avLst/>
          </a:prstGeom>
        </p:spPr>
        <p:txBody>
          <a:bodyPr wrap="square">
            <a:spAutoFit/>
          </a:bodyPr>
          <a:lstStyle/>
          <a:p>
            <a:r>
              <a:rPr lang="en-US" sz="3600" b="1" baseline="30000" dirty="0" smtClean="0"/>
              <a:t>	Calculating </a:t>
            </a:r>
            <a:r>
              <a:rPr lang="en-US" sz="3600" b="1" baseline="30000" dirty="0"/>
              <a:t>the Number of Neutrons</a:t>
            </a:r>
            <a:endParaRPr lang="en-US" sz="3600" baseline="30000" dirty="0"/>
          </a:p>
          <a:p>
            <a:endParaRPr lang="en-US" sz="3600" baseline="30000" dirty="0"/>
          </a:p>
          <a:p>
            <a:r>
              <a:rPr lang="en-US" sz="3600" b="1" baseline="30000" dirty="0">
                <a:solidFill>
                  <a:srgbClr val="FF0000"/>
                </a:solidFill>
              </a:rPr>
              <a:t>A = atomic mass number </a:t>
            </a:r>
            <a:endParaRPr lang="en-US" sz="3600" b="1" baseline="30000" dirty="0" smtClean="0">
              <a:solidFill>
                <a:srgbClr val="FF0000"/>
              </a:solidFill>
            </a:endParaRPr>
          </a:p>
          <a:p>
            <a:r>
              <a:rPr lang="en-US" sz="3600" b="1" baseline="30000" dirty="0" smtClean="0">
                <a:solidFill>
                  <a:srgbClr val="0000FF"/>
                </a:solidFill>
              </a:rPr>
              <a:t>Z </a:t>
            </a:r>
            <a:r>
              <a:rPr lang="en-US" sz="3600" b="1" baseline="30000" dirty="0">
                <a:solidFill>
                  <a:srgbClr val="0000FF"/>
                </a:solidFill>
              </a:rPr>
              <a:t>= atomic number</a:t>
            </a:r>
          </a:p>
          <a:p>
            <a:r>
              <a:rPr lang="en-US" sz="3600" b="1" baseline="30000" dirty="0">
                <a:solidFill>
                  <a:srgbClr val="FF46EB"/>
                </a:solidFill>
              </a:rPr>
              <a:t>N = number of </a:t>
            </a:r>
            <a:r>
              <a:rPr lang="en-US" sz="3600" b="1" baseline="30000" dirty="0" smtClean="0">
                <a:solidFill>
                  <a:srgbClr val="FF46EB"/>
                </a:solidFill>
              </a:rPr>
              <a:t>neutrons</a:t>
            </a:r>
          </a:p>
          <a:p>
            <a:r>
              <a:rPr lang="en-US" sz="3600" b="1" baseline="30000" dirty="0" smtClean="0">
                <a:solidFill>
                  <a:srgbClr val="008000"/>
                </a:solidFill>
              </a:rPr>
              <a:t>X=isotope element			</a:t>
            </a:r>
            <a:r>
              <a:rPr lang="en-US" sz="4800" b="1" baseline="30000" dirty="0">
                <a:solidFill>
                  <a:srgbClr val="FF46EB"/>
                </a:solidFill>
              </a:rPr>
              <a:t>N</a:t>
            </a:r>
            <a:r>
              <a:rPr lang="en-US" sz="4800" b="1" baseline="30000" dirty="0"/>
              <a:t>=</a:t>
            </a:r>
            <a:r>
              <a:rPr lang="en-US" sz="4800" b="1" baseline="30000" dirty="0">
                <a:solidFill>
                  <a:srgbClr val="FF0000"/>
                </a:solidFill>
              </a:rPr>
              <a:t>A</a:t>
            </a:r>
            <a:r>
              <a:rPr lang="en-US" sz="4800" b="1" baseline="30000" dirty="0"/>
              <a:t>–</a:t>
            </a:r>
            <a:r>
              <a:rPr lang="en-US" sz="4800" b="1" baseline="30000" dirty="0">
                <a:solidFill>
                  <a:srgbClr val="0000FF"/>
                </a:solidFill>
              </a:rPr>
              <a:t>Z</a:t>
            </a:r>
          </a:p>
          <a:p>
            <a:endParaRPr lang="en-US" sz="3600" baseline="30000" dirty="0"/>
          </a:p>
          <a:p>
            <a:r>
              <a:rPr lang="en-US" sz="3600" baseline="30000" dirty="0" smtClean="0">
                <a:solidFill>
                  <a:srgbClr val="FF0000"/>
                </a:solidFill>
              </a:rPr>
              <a:t>A</a:t>
            </a:r>
            <a:r>
              <a:rPr lang="en-US" sz="3600" baseline="30000" dirty="0" smtClean="0"/>
              <a:t>  </a:t>
            </a:r>
          </a:p>
          <a:p>
            <a:r>
              <a:rPr lang="en-US" sz="3600" baseline="30000" dirty="0" smtClean="0">
                <a:solidFill>
                  <a:srgbClr val="0000FF"/>
                </a:solidFill>
              </a:rPr>
              <a:t>Z</a:t>
            </a:r>
          </a:p>
          <a:p>
            <a:r>
              <a:rPr lang="en-US" sz="3600" baseline="30000" dirty="0" smtClean="0"/>
              <a:t>is the symbol for an isotope of element</a:t>
            </a:r>
            <a:r>
              <a:rPr lang="en-US" sz="3600" baseline="30000" dirty="0" smtClean="0">
                <a:solidFill>
                  <a:srgbClr val="008000"/>
                </a:solidFill>
              </a:rPr>
              <a:t> </a:t>
            </a:r>
            <a:r>
              <a:rPr lang="en-US" sz="3600" baseline="30000" dirty="0">
                <a:solidFill>
                  <a:srgbClr val="008000"/>
                </a:solidFill>
              </a:rPr>
              <a:t>X </a:t>
            </a:r>
            <a:r>
              <a:rPr lang="en-US" sz="3600" baseline="30000" dirty="0"/>
              <a:t>with atomic number </a:t>
            </a:r>
            <a:r>
              <a:rPr lang="en-US" sz="3600" b="1" baseline="30000" dirty="0">
                <a:solidFill>
                  <a:srgbClr val="0000FF"/>
                </a:solidFill>
              </a:rPr>
              <a:t>Z</a:t>
            </a:r>
            <a:r>
              <a:rPr lang="en-US" sz="3600" baseline="30000" dirty="0"/>
              <a:t> and atomic mass </a:t>
            </a:r>
            <a:r>
              <a:rPr lang="en-US" sz="3600" baseline="30000" dirty="0" smtClean="0"/>
              <a:t>number</a:t>
            </a:r>
            <a:r>
              <a:rPr lang="en-US" sz="3600" dirty="0" smtClean="0"/>
              <a:t> </a:t>
            </a:r>
            <a:r>
              <a:rPr lang="en-US" sz="3600" b="1" baseline="30000" dirty="0" smtClean="0">
                <a:solidFill>
                  <a:srgbClr val="FF0000"/>
                </a:solidFill>
              </a:rPr>
              <a:t>A</a:t>
            </a:r>
            <a:endParaRPr lang="en-US" sz="3600" b="1" baseline="30000" dirty="0">
              <a:solidFill>
                <a:srgbClr val="FF0000"/>
              </a:solidFill>
            </a:endParaRPr>
          </a:p>
          <a:p>
            <a:endParaRPr lang="en-US" sz="3600" baseline="30000" dirty="0" smtClean="0"/>
          </a:p>
          <a:p>
            <a:r>
              <a:rPr lang="en-US" sz="3600" baseline="30000" dirty="0" smtClean="0"/>
              <a:t>For </a:t>
            </a:r>
            <a:r>
              <a:rPr lang="en-US" sz="3600" baseline="30000" dirty="0"/>
              <a:t>the </a:t>
            </a:r>
            <a:r>
              <a:rPr lang="en-US" sz="3600" baseline="30000" dirty="0" smtClean="0"/>
              <a:t>element       </a:t>
            </a:r>
            <a:r>
              <a:rPr lang="en-US" sz="3600" b="1" baseline="30000" dirty="0" smtClean="0">
                <a:solidFill>
                  <a:srgbClr val="FF0000"/>
                </a:solidFill>
              </a:rPr>
              <a:t>23</a:t>
            </a:r>
          </a:p>
          <a:p>
            <a:r>
              <a:rPr lang="en-US" sz="3600" baseline="30000" dirty="0" smtClean="0"/>
              <a:t>			</a:t>
            </a:r>
            <a:r>
              <a:rPr lang="en-US" sz="3600" baseline="30000" dirty="0" smtClean="0">
                <a:solidFill>
                  <a:srgbClr val="0000FF"/>
                </a:solidFill>
              </a:rPr>
              <a:t>11</a:t>
            </a:r>
            <a:endParaRPr lang="en-US" sz="3600" baseline="30000" dirty="0">
              <a:solidFill>
                <a:srgbClr val="0000FF"/>
              </a:solidFill>
            </a:endParaRPr>
          </a:p>
          <a:p>
            <a:r>
              <a:rPr lang="en-US" sz="3600" baseline="30000" dirty="0" smtClean="0"/>
              <a:t> </a:t>
            </a:r>
            <a:r>
              <a:rPr lang="en-US" sz="3600" baseline="30000" dirty="0"/>
              <a:t>the number of </a:t>
            </a:r>
            <a:r>
              <a:rPr lang="en-US" sz="3600" baseline="30000" dirty="0" smtClean="0"/>
              <a:t>neutrons </a:t>
            </a:r>
            <a:r>
              <a:rPr lang="en-US" sz="3600" baseline="30000" dirty="0"/>
              <a:t>(N) is determined as follows: N = </a:t>
            </a:r>
            <a:r>
              <a:rPr lang="en-US" sz="3600" b="1" baseline="30000" dirty="0">
                <a:solidFill>
                  <a:srgbClr val="FF0000"/>
                </a:solidFill>
              </a:rPr>
              <a:t>23</a:t>
            </a:r>
            <a:r>
              <a:rPr lang="en-US" sz="3600" baseline="30000" dirty="0"/>
              <a:t> – </a:t>
            </a:r>
            <a:r>
              <a:rPr lang="en-US" sz="3600" b="1" baseline="30000" dirty="0">
                <a:solidFill>
                  <a:srgbClr val="0000FF"/>
                </a:solidFill>
              </a:rPr>
              <a:t>11</a:t>
            </a:r>
            <a:r>
              <a:rPr lang="en-US" sz="3600" baseline="30000" dirty="0"/>
              <a:t> = </a:t>
            </a:r>
            <a:r>
              <a:rPr lang="en-US" sz="3600" b="1" baseline="30000" dirty="0">
                <a:solidFill>
                  <a:srgbClr val="FF46EB"/>
                </a:solidFill>
              </a:rPr>
              <a:t>12</a:t>
            </a:r>
            <a:endParaRPr lang="en-US" sz="3600" b="1" dirty="0">
              <a:solidFill>
                <a:srgbClr val="FF46EB"/>
              </a:solidFill>
            </a:endParaRPr>
          </a:p>
        </p:txBody>
      </p:sp>
      <p:sp>
        <p:nvSpPr>
          <p:cNvPr id="3" name="TextBox 2"/>
          <p:cNvSpPr txBox="1"/>
          <p:nvPr/>
        </p:nvSpPr>
        <p:spPr>
          <a:xfrm>
            <a:off x="685800" y="2971800"/>
            <a:ext cx="457200" cy="707886"/>
          </a:xfrm>
          <a:prstGeom prst="rect">
            <a:avLst/>
          </a:prstGeom>
          <a:noFill/>
        </p:spPr>
        <p:txBody>
          <a:bodyPr wrap="square" rtlCol="0">
            <a:spAutoFit/>
          </a:bodyPr>
          <a:lstStyle/>
          <a:p>
            <a:r>
              <a:rPr lang="en-US" sz="4000" b="1" dirty="0" smtClean="0">
                <a:solidFill>
                  <a:srgbClr val="008000"/>
                </a:solidFill>
              </a:rPr>
              <a:t>X</a:t>
            </a:r>
            <a:endParaRPr lang="en-US" sz="4000" b="1" dirty="0">
              <a:solidFill>
                <a:srgbClr val="008000"/>
              </a:solidFill>
            </a:endParaRPr>
          </a:p>
        </p:txBody>
      </p:sp>
      <p:sp>
        <p:nvSpPr>
          <p:cNvPr id="4" name="TextBox 3"/>
          <p:cNvSpPr txBox="1"/>
          <p:nvPr/>
        </p:nvSpPr>
        <p:spPr>
          <a:xfrm>
            <a:off x="3429000" y="5181600"/>
            <a:ext cx="774822" cy="646331"/>
          </a:xfrm>
          <a:prstGeom prst="rect">
            <a:avLst/>
          </a:prstGeom>
          <a:noFill/>
        </p:spPr>
        <p:txBody>
          <a:bodyPr wrap="none" rtlCol="0">
            <a:spAutoFit/>
          </a:bodyPr>
          <a:lstStyle/>
          <a:p>
            <a:r>
              <a:rPr lang="en-US" sz="5400" b="1" baseline="30000" dirty="0">
                <a:solidFill>
                  <a:srgbClr val="008000"/>
                </a:solidFill>
              </a:rPr>
              <a:t>Na</a:t>
            </a:r>
            <a:r>
              <a:rPr lang="en-US" sz="5400" baseline="30000" dirty="0"/>
              <a:t> </a:t>
            </a:r>
            <a:endParaRPr lang="en-US" sz="5400" dirty="0"/>
          </a:p>
        </p:txBody>
      </p:sp>
    </p:spTree>
    <p:extLst>
      <p:ext uri="{BB962C8B-B14F-4D97-AF65-F5344CB8AC3E}">
        <p14:creationId xmlns:p14="http://schemas.microsoft.com/office/powerpoint/2010/main" xmlns="" val="4125766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00400" y="1980970"/>
            <a:ext cx="6502400" cy="4914900"/>
          </a:xfrm>
          <a:prstGeom prst="rect">
            <a:avLst/>
          </a:prstGeom>
        </p:spPr>
      </p:pic>
      <p:sp>
        <p:nvSpPr>
          <p:cNvPr id="3" name="TextBox 2"/>
          <p:cNvSpPr txBox="1"/>
          <p:nvPr/>
        </p:nvSpPr>
        <p:spPr>
          <a:xfrm>
            <a:off x="476216" y="370435"/>
            <a:ext cx="8667784" cy="1477328"/>
          </a:xfrm>
          <a:prstGeom prst="rect">
            <a:avLst/>
          </a:prstGeom>
          <a:noFill/>
        </p:spPr>
        <p:txBody>
          <a:bodyPr wrap="square" rtlCol="0">
            <a:spAutoFit/>
          </a:bodyPr>
          <a:lstStyle/>
          <a:p>
            <a:r>
              <a:rPr lang="en-US" dirty="0" smtClean="0"/>
              <a:t>Mendeleev is credited with creating the 1</a:t>
            </a:r>
            <a:r>
              <a:rPr lang="en-US" baseline="30000" dirty="0" smtClean="0"/>
              <a:t>st</a:t>
            </a:r>
            <a:r>
              <a:rPr lang="en-US" dirty="0" smtClean="0"/>
              <a:t>  working periodic table.</a:t>
            </a:r>
          </a:p>
          <a:p>
            <a:endParaRPr lang="en-US" dirty="0"/>
          </a:p>
          <a:p>
            <a:r>
              <a:rPr lang="en-US" dirty="0" smtClean="0"/>
              <a:t>He </a:t>
            </a:r>
            <a:r>
              <a:rPr lang="en-US" dirty="0" smtClean="0"/>
              <a:t>arranged </a:t>
            </a:r>
            <a:r>
              <a:rPr lang="en-US" dirty="0" smtClean="0"/>
              <a:t>his periodic table according </a:t>
            </a:r>
            <a:r>
              <a:rPr lang="en-US" dirty="0" smtClean="0"/>
              <a:t>to:</a:t>
            </a:r>
          </a:p>
          <a:p>
            <a:pPr marL="342900" indent="-342900">
              <a:buFont typeface="+mj-lt"/>
              <a:buAutoNum type="arabicPeriod"/>
            </a:pPr>
            <a:r>
              <a:rPr lang="en-US" dirty="0" smtClean="0"/>
              <a:t> </a:t>
            </a:r>
            <a:r>
              <a:rPr lang="en-US" dirty="0" smtClean="0"/>
              <a:t>increasing mass </a:t>
            </a:r>
            <a:endParaRPr lang="en-US" dirty="0" smtClean="0"/>
          </a:p>
          <a:p>
            <a:pPr marL="342900" indent="-342900">
              <a:buFont typeface="+mj-lt"/>
              <a:buAutoNum type="arabicPeriod"/>
            </a:pPr>
            <a:r>
              <a:rPr lang="en-US" dirty="0" smtClean="0"/>
              <a:t> </a:t>
            </a:r>
            <a:r>
              <a:rPr lang="en-US" dirty="0" smtClean="0"/>
              <a:t>in columns of similar properties. </a:t>
            </a:r>
            <a:endParaRPr lang="en-US" dirty="0"/>
          </a:p>
        </p:txBody>
      </p:sp>
      <p:sp>
        <p:nvSpPr>
          <p:cNvPr id="4" name="TextBox 3"/>
          <p:cNvSpPr txBox="1"/>
          <p:nvPr/>
        </p:nvSpPr>
        <p:spPr>
          <a:xfrm>
            <a:off x="0" y="2209377"/>
            <a:ext cx="3124201" cy="2677656"/>
          </a:xfrm>
          <a:prstGeom prst="rect">
            <a:avLst/>
          </a:prstGeom>
          <a:noFill/>
        </p:spPr>
        <p:txBody>
          <a:bodyPr wrap="square" rtlCol="0">
            <a:spAutoFit/>
          </a:bodyPr>
          <a:lstStyle/>
          <a:p>
            <a:r>
              <a:rPr lang="en-US" sz="2400" dirty="0" smtClean="0"/>
              <a:t>His table was widely excepted because he was able to predict the properties and masses of elements that had not yet been discovered.</a:t>
            </a:r>
            <a:endParaRPr lang="en-US" sz="2400" dirty="0"/>
          </a:p>
        </p:txBody>
      </p:sp>
    </p:spTree>
    <p:extLst>
      <p:ext uri="{BB962C8B-B14F-4D97-AF65-F5344CB8AC3E}">
        <p14:creationId xmlns:p14="http://schemas.microsoft.com/office/powerpoint/2010/main" xmlns="" val="644674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Elements_Periods-ntxt_sx5989a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90600" y="2362200"/>
            <a:ext cx="7431087" cy="3906838"/>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15" descr="Elements_Periods-text2_sx5989a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66800" y="4038600"/>
            <a:ext cx="987425" cy="517525"/>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14" descr="Elements_Periods-text1_sx5989a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181600" y="2514600"/>
            <a:ext cx="2687638" cy="32861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7" descr="Elements_Periods-text3_sx5989a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447800" y="5410200"/>
            <a:ext cx="1316038" cy="70008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914400" y="152400"/>
            <a:ext cx="6553200" cy="2862322"/>
          </a:xfrm>
          <a:prstGeom prst="rect">
            <a:avLst/>
          </a:prstGeom>
        </p:spPr>
        <p:txBody>
          <a:bodyPr wrap="square">
            <a:spAutoFit/>
          </a:bodyPr>
          <a:lstStyle/>
          <a:p>
            <a:pPr marL="342900" indent="-342900">
              <a:buFont typeface="Arial"/>
              <a:buChar char="•"/>
            </a:pPr>
            <a:r>
              <a:rPr lang="en-US" sz="2000" dirty="0" smtClean="0"/>
              <a:t>The Modern Periodic table is arranged by increasing atomic number.( Number of Protons)</a:t>
            </a:r>
          </a:p>
          <a:p>
            <a:pPr marL="342900" indent="-342900">
              <a:buFont typeface="Arial"/>
              <a:buChar char="•"/>
            </a:pPr>
            <a:r>
              <a:rPr lang="en-US" sz="2000" dirty="0" smtClean="0"/>
              <a:t>Properties of elements repeat in predictable way when atomic numbers are used to arrange elements into groups.</a:t>
            </a:r>
          </a:p>
          <a:p>
            <a:pPr marL="342900" indent="-342900">
              <a:buFont typeface="Arial"/>
              <a:buChar char="•"/>
            </a:pPr>
            <a:r>
              <a:rPr lang="en-US" sz="2000" dirty="0" smtClean="0"/>
              <a:t>The </a:t>
            </a:r>
            <a:r>
              <a:rPr lang="en-US" sz="2000" dirty="0"/>
              <a:t>18 columns of the periodic table reflect a repeating pattern of properties that generally occur across a period</a:t>
            </a:r>
            <a:r>
              <a:rPr lang="en-US" sz="2000" dirty="0" smtClean="0"/>
              <a:t>.</a:t>
            </a:r>
          </a:p>
          <a:p>
            <a:endParaRPr lang="en-US" sz="2000" dirty="0"/>
          </a:p>
        </p:txBody>
      </p:sp>
    </p:spTree>
    <p:extLst>
      <p:ext uri="{BB962C8B-B14F-4D97-AF65-F5344CB8AC3E}">
        <p14:creationId xmlns:p14="http://schemas.microsoft.com/office/powerpoint/2010/main" xmlns="" val="365022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lide(fromBottom)">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lide(fromBottom)">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28600" y="2819400"/>
            <a:ext cx="6350000" cy="4483100"/>
          </a:xfrm>
          <a:prstGeom prst="rect">
            <a:avLst/>
          </a:prstGeom>
        </p:spPr>
      </p:pic>
      <p:sp>
        <p:nvSpPr>
          <p:cNvPr id="2" name="TextBox 1"/>
          <p:cNvSpPr txBox="1"/>
          <p:nvPr/>
        </p:nvSpPr>
        <p:spPr>
          <a:xfrm>
            <a:off x="533400" y="0"/>
            <a:ext cx="2288645" cy="369332"/>
          </a:xfrm>
          <a:prstGeom prst="rect">
            <a:avLst/>
          </a:prstGeom>
          <a:noFill/>
        </p:spPr>
        <p:txBody>
          <a:bodyPr wrap="none" rtlCol="0">
            <a:spAutoFit/>
          </a:bodyPr>
          <a:lstStyle/>
          <a:p>
            <a:r>
              <a:rPr lang="en-US" dirty="0" smtClean="0"/>
              <a:t>Classes of Elements</a:t>
            </a:r>
            <a:endParaRPr lang="en-US" dirty="0"/>
          </a:p>
        </p:txBody>
      </p:sp>
      <p:sp>
        <p:nvSpPr>
          <p:cNvPr id="8" name="TextBox 7"/>
          <p:cNvSpPr txBox="1"/>
          <p:nvPr/>
        </p:nvSpPr>
        <p:spPr>
          <a:xfrm>
            <a:off x="381000" y="609600"/>
            <a:ext cx="5468164" cy="2308324"/>
          </a:xfrm>
          <a:prstGeom prst="rect">
            <a:avLst/>
          </a:prstGeom>
          <a:noFill/>
        </p:spPr>
        <p:txBody>
          <a:bodyPr wrap="none" rtlCol="0">
            <a:spAutoFit/>
          </a:bodyPr>
          <a:lstStyle/>
          <a:p>
            <a:r>
              <a:rPr lang="en-US" dirty="0" smtClean="0"/>
              <a:t>Metals- </a:t>
            </a:r>
          </a:p>
          <a:p>
            <a:pPr marL="285750" indent="-285750">
              <a:buFont typeface="Arial"/>
              <a:buChar char="•"/>
            </a:pPr>
            <a:r>
              <a:rPr lang="en-US" dirty="0" smtClean="0"/>
              <a:t>Largest amount of elements on the periodic table</a:t>
            </a:r>
          </a:p>
          <a:p>
            <a:pPr marL="285750" indent="-285750">
              <a:buFont typeface="Arial"/>
              <a:buChar char="•"/>
            </a:pPr>
            <a:r>
              <a:rPr lang="en-US" dirty="0" smtClean="0"/>
              <a:t>Malleable-</a:t>
            </a:r>
            <a:endParaRPr lang="en-US" dirty="0"/>
          </a:p>
          <a:p>
            <a:pPr marL="285750" indent="-285750">
              <a:buFont typeface="Arial"/>
              <a:buChar char="•"/>
            </a:pPr>
            <a:r>
              <a:rPr lang="en-US" dirty="0" smtClean="0"/>
              <a:t>Ductile-drawn into wire</a:t>
            </a:r>
            <a:endParaRPr lang="en-US" dirty="0"/>
          </a:p>
          <a:p>
            <a:pPr marL="285750" indent="-285750">
              <a:buFont typeface="Arial"/>
              <a:buChar char="•"/>
            </a:pPr>
            <a:r>
              <a:rPr lang="en-US" dirty="0" smtClean="0"/>
              <a:t>Good Thermal </a:t>
            </a:r>
            <a:r>
              <a:rPr lang="en-US" dirty="0"/>
              <a:t>&amp;</a:t>
            </a:r>
            <a:r>
              <a:rPr lang="en-US" dirty="0" smtClean="0"/>
              <a:t>Electrical conductors</a:t>
            </a:r>
          </a:p>
          <a:p>
            <a:pPr marL="285750" indent="-285750">
              <a:buFont typeface="Arial"/>
              <a:buChar char="•"/>
            </a:pPr>
            <a:r>
              <a:rPr lang="en-US" dirty="0"/>
              <a:t>Shiny 'metallic' appearance</a:t>
            </a:r>
          </a:p>
          <a:p>
            <a:pPr marL="285750" indent="-285750">
              <a:buFont typeface="Arial"/>
              <a:buChar char="•"/>
            </a:pPr>
            <a:r>
              <a:rPr lang="en-US" dirty="0"/>
              <a:t>Solids at room temperature (except mercury</a:t>
            </a:r>
            <a:r>
              <a:rPr lang="en-US" dirty="0" smtClean="0"/>
              <a:t>)</a:t>
            </a:r>
          </a:p>
          <a:p>
            <a:pPr marL="285750" indent="-285750">
              <a:buFont typeface="Arial"/>
              <a:buChar char="•"/>
            </a:pPr>
            <a:r>
              <a:rPr lang="en-US" dirty="0"/>
              <a:t>High melting points</a:t>
            </a:r>
          </a:p>
        </p:txBody>
      </p:sp>
      <p:pic>
        <p:nvPicPr>
          <p:cNvPr id="12" name="Picture 11"/>
          <p:cNvPicPr>
            <a:picLocks noChangeAspect="1"/>
          </p:cNvPicPr>
          <p:nvPr/>
        </p:nvPicPr>
        <p:blipFill>
          <a:blip r:embed="rId3"/>
          <a:stretch>
            <a:fillRect/>
          </a:stretch>
        </p:blipFill>
        <p:spPr>
          <a:xfrm>
            <a:off x="5586346" y="1219200"/>
            <a:ext cx="3556000" cy="3556000"/>
          </a:xfrm>
          <a:prstGeom prst="rect">
            <a:avLst/>
          </a:prstGeom>
        </p:spPr>
      </p:pic>
    </p:spTree>
    <p:extLst>
      <p:ext uri="{BB962C8B-B14F-4D97-AF65-F5344CB8AC3E}">
        <p14:creationId xmlns:p14="http://schemas.microsoft.com/office/powerpoint/2010/main" xmlns="" val="3960525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514600"/>
            <a:ext cx="9144000" cy="6105236"/>
          </a:xfrm>
          <a:prstGeom prst="rect">
            <a:avLst/>
          </a:prstGeom>
        </p:spPr>
      </p:pic>
      <p:sp>
        <p:nvSpPr>
          <p:cNvPr id="4" name="Rectangle 3"/>
          <p:cNvSpPr/>
          <p:nvPr/>
        </p:nvSpPr>
        <p:spPr>
          <a:xfrm>
            <a:off x="1219200" y="533400"/>
            <a:ext cx="4572000" cy="1477328"/>
          </a:xfrm>
          <a:prstGeom prst="rect">
            <a:avLst/>
          </a:prstGeom>
        </p:spPr>
        <p:txBody>
          <a:bodyPr>
            <a:spAutoFit/>
          </a:bodyPr>
          <a:lstStyle/>
          <a:p>
            <a:r>
              <a:rPr lang="en-US" dirty="0"/>
              <a:t>Nonmetals-</a:t>
            </a:r>
          </a:p>
          <a:p>
            <a:pPr marL="285750" indent="-285750">
              <a:buFont typeface="Arial"/>
              <a:buChar char="•"/>
            </a:pPr>
            <a:r>
              <a:rPr lang="en-US" dirty="0"/>
              <a:t>Poor thermal conductors</a:t>
            </a:r>
          </a:p>
          <a:p>
            <a:pPr marL="285750" indent="-285750">
              <a:buFont typeface="Arial"/>
              <a:buChar char="•"/>
            </a:pPr>
            <a:r>
              <a:rPr lang="en-US" dirty="0"/>
              <a:t>Poor electrical conductors</a:t>
            </a:r>
          </a:p>
          <a:p>
            <a:pPr marL="285750" indent="-285750">
              <a:buFont typeface="Arial"/>
              <a:buChar char="•"/>
            </a:pPr>
            <a:r>
              <a:rPr lang="en-US" dirty="0"/>
              <a:t>Brittle solids</a:t>
            </a:r>
          </a:p>
          <a:p>
            <a:pPr marL="285750" indent="-285750">
              <a:buFont typeface="Arial"/>
              <a:buChar char="•"/>
            </a:pPr>
            <a:r>
              <a:rPr lang="en-US" dirty="0"/>
              <a:t>Little or no metallic luster</a:t>
            </a:r>
          </a:p>
        </p:txBody>
      </p:sp>
    </p:spTree>
    <p:extLst>
      <p:ext uri="{BB962C8B-B14F-4D97-AF65-F5344CB8AC3E}">
        <p14:creationId xmlns:p14="http://schemas.microsoft.com/office/powerpoint/2010/main" xmlns="" val="4230387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762000"/>
            <a:ext cx="7315200" cy="1384995"/>
          </a:xfrm>
          <a:prstGeom prst="rect">
            <a:avLst/>
          </a:prstGeom>
        </p:spPr>
        <p:txBody>
          <a:bodyPr wrap="square">
            <a:spAutoFit/>
          </a:bodyPr>
          <a:lstStyle/>
          <a:p>
            <a:r>
              <a:rPr lang="en-US" sz="2800" dirty="0"/>
              <a:t>Metalliods-</a:t>
            </a:r>
          </a:p>
          <a:p>
            <a:pPr marL="285750" indent="-285750">
              <a:buFont typeface="Arial"/>
              <a:buChar char="•"/>
            </a:pPr>
            <a:r>
              <a:rPr lang="en-US" sz="2800" dirty="0"/>
              <a:t>Possess some characteristics of metals/some of nonmetals</a:t>
            </a:r>
          </a:p>
        </p:txBody>
      </p:sp>
      <p:pic>
        <p:nvPicPr>
          <p:cNvPr id="4" name="Picture 3"/>
          <p:cNvPicPr>
            <a:picLocks noChangeAspect="1"/>
          </p:cNvPicPr>
          <p:nvPr/>
        </p:nvPicPr>
        <p:blipFill>
          <a:blip r:embed="rId2"/>
          <a:stretch>
            <a:fillRect/>
          </a:stretch>
        </p:blipFill>
        <p:spPr>
          <a:xfrm>
            <a:off x="2133600" y="2079437"/>
            <a:ext cx="6350000" cy="4775200"/>
          </a:xfrm>
          <a:prstGeom prst="rect">
            <a:avLst/>
          </a:prstGeom>
        </p:spPr>
      </p:pic>
    </p:spTree>
    <p:extLst>
      <p:ext uri="{BB962C8B-B14F-4D97-AF65-F5344CB8AC3E}">
        <p14:creationId xmlns:p14="http://schemas.microsoft.com/office/powerpoint/2010/main" xmlns="" val="3854847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105400" y="152400"/>
            <a:ext cx="2895600" cy="1143000"/>
          </a:xfrm>
        </p:spPr>
        <p:txBody>
          <a:bodyPr/>
          <a:lstStyle/>
          <a:p>
            <a:r>
              <a:rPr lang="en-US" dirty="0">
                <a:solidFill>
                  <a:schemeClr val="accent5">
                    <a:lumMod val="75000"/>
                  </a:schemeClr>
                </a:solidFill>
              </a:rPr>
              <a:t>Protons</a:t>
            </a:r>
          </a:p>
        </p:txBody>
      </p:sp>
      <p:sp>
        <p:nvSpPr>
          <p:cNvPr id="6147" name="Rectangle 3"/>
          <p:cNvSpPr>
            <a:spLocks noGrp="1" noChangeArrowheads="1"/>
          </p:cNvSpPr>
          <p:nvPr>
            <p:ph type="body" idx="1"/>
          </p:nvPr>
        </p:nvSpPr>
        <p:spPr>
          <a:xfrm>
            <a:off x="228600" y="381000"/>
            <a:ext cx="8382000" cy="2590800"/>
          </a:xfrm>
        </p:spPr>
        <p:txBody>
          <a:bodyPr/>
          <a:lstStyle/>
          <a:p>
            <a:r>
              <a:rPr lang="en-US" dirty="0"/>
              <a:t>Protons </a:t>
            </a:r>
            <a:r>
              <a:rPr lang="en-US" dirty="0" smtClean="0"/>
              <a:t>=</a:t>
            </a:r>
            <a:r>
              <a:rPr lang="en-US" dirty="0" smtClean="0"/>
              <a:t> </a:t>
            </a:r>
            <a:r>
              <a:rPr lang="en-US" dirty="0"/>
              <a:t>p+</a:t>
            </a:r>
          </a:p>
          <a:p>
            <a:r>
              <a:rPr lang="en-US" dirty="0"/>
              <a:t>Have a positive charge</a:t>
            </a:r>
          </a:p>
          <a:p>
            <a:r>
              <a:rPr lang="en-US" dirty="0"/>
              <a:t> Located in the nucleus of the atom</a:t>
            </a:r>
          </a:p>
          <a:p>
            <a:r>
              <a:rPr lang="en-US" dirty="0"/>
              <a:t>Have a weight of one Atomic Mass Unit</a:t>
            </a:r>
          </a:p>
          <a:p>
            <a:pPr>
              <a:buFontTx/>
              <a:buNone/>
            </a:pPr>
            <a:r>
              <a:rPr lang="en-US" dirty="0"/>
              <a:t>( AMU)</a:t>
            </a:r>
          </a:p>
        </p:txBody>
      </p:sp>
      <p:pic>
        <p:nvPicPr>
          <p:cNvPr id="5" name="Picture 8" descr="Elements_CarbonAtom_sx5963a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28800" y="3200400"/>
            <a:ext cx="6276975" cy="35052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762000"/>
            <a:ext cx="7391400" cy="1200329"/>
          </a:xfrm>
          <a:prstGeom prst="rect">
            <a:avLst/>
          </a:prstGeom>
        </p:spPr>
        <p:txBody>
          <a:bodyPr wrap="square">
            <a:spAutoFit/>
          </a:bodyPr>
          <a:lstStyle/>
          <a:p>
            <a:pPr marL="285750" indent="-285750">
              <a:buFont typeface="Arial"/>
              <a:buChar char="•"/>
            </a:pPr>
            <a:r>
              <a:rPr lang="en-US" dirty="0" smtClean="0"/>
              <a:t>The number of electrons in the outermost </a:t>
            </a:r>
            <a:r>
              <a:rPr lang="en-US" dirty="0" smtClean="0"/>
              <a:t>orbital.</a:t>
            </a:r>
            <a:endParaRPr lang="en-US" dirty="0" smtClean="0"/>
          </a:p>
          <a:p>
            <a:pPr marL="285750" indent="-285750">
              <a:buFont typeface="Arial"/>
              <a:buChar char="•"/>
            </a:pPr>
            <a:r>
              <a:rPr lang="en-US" dirty="0" smtClean="0"/>
              <a:t>The </a:t>
            </a:r>
            <a:r>
              <a:rPr lang="en-US" dirty="0"/>
              <a:t>number of valence electrons in an atom of an </a:t>
            </a:r>
            <a:r>
              <a:rPr lang="en-US" dirty="0" smtClean="0"/>
              <a:t>element. </a:t>
            </a:r>
            <a:r>
              <a:rPr lang="en-US" dirty="0"/>
              <a:t>determines many </a:t>
            </a:r>
            <a:r>
              <a:rPr lang="en-US" dirty="0" smtClean="0"/>
              <a:t>properties of that element, including the ways it reacts with other elements</a:t>
            </a:r>
            <a:endParaRPr lang="en-US" dirty="0"/>
          </a:p>
        </p:txBody>
      </p:sp>
      <p:sp>
        <p:nvSpPr>
          <p:cNvPr id="3" name="TextBox 2"/>
          <p:cNvSpPr txBox="1"/>
          <p:nvPr/>
        </p:nvSpPr>
        <p:spPr>
          <a:xfrm>
            <a:off x="1851949" y="264596"/>
            <a:ext cx="2040881" cy="369332"/>
          </a:xfrm>
          <a:prstGeom prst="rect">
            <a:avLst/>
          </a:prstGeom>
          <a:noFill/>
        </p:spPr>
        <p:txBody>
          <a:bodyPr wrap="none" rtlCol="0">
            <a:spAutoFit/>
          </a:bodyPr>
          <a:lstStyle/>
          <a:p>
            <a:r>
              <a:rPr lang="en-US" dirty="0" smtClean="0"/>
              <a:t>Valence Electrons</a:t>
            </a:r>
            <a:endParaRPr lang="en-US" dirty="0"/>
          </a:p>
        </p:txBody>
      </p:sp>
      <p:pic>
        <p:nvPicPr>
          <p:cNvPr id="4" name="Picture 3"/>
          <p:cNvPicPr>
            <a:picLocks noChangeAspect="1"/>
          </p:cNvPicPr>
          <p:nvPr/>
        </p:nvPicPr>
        <p:blipFill>
          <a:blip r:embed="rId2"/>
          <a:stretch>
            <a:fillRect/>
          </a:stretch>
        </p:blipFill>
        <p:spPr>
          <a:xfrm>
            <a:off x="381000" y="2362200"/>
            <a:ext cx="6527800" cy="4368800"/>
          </a:xfrm>
          <a:prstGeom prst="rect">
            <a:avLst/>
          </a:prstGeom>
        </p:spPr>
      </p:pic>
      <p:sp>
        <p:nvSpPr>
          <p:cNvPr id="5" name="TextBox 4"/>
          <p:cNvSpPr txBox="1"/>
          <p:nvPr/>
        </p:nvSpPr>
        <p:spPr>
          <a:xfrm>
            <a:off x="7467600" y="3505200"/>
            <a:ext cx="1249561" cy="369332"/>
          </a:xfrm>
          <a:prstGeom prst="rect">
            <a:avLst/>
          </a:prstGeom>
          <a:noFill/>
        </p:spPr>
        <p:txBody>
          <a:bodyPr wrap="none" rtlCol="0">
            <a:spAutoFit/>
          </a:bodyPr>
          <a:lstStyle/>
          <a:p>
            <a:r>
              <a:rPr lang="en-US" dirty="0" smtClean="0"/>
              <a:t>Lets draw!</a:t>
            </a:r>
            <a:endParaRPr lang="en-US" dirty="0"/>
          </a:p>
        </p:txBody>
      </p:sp>
    </p:spTree>
    <p:extLst>
      <p:ext uri="{BB962C8B-B14F-4D97-AF65-F5344CB8AC3E}">
        <p14:creationId xmlns:p14="http://schemas.microsoft.com/office/powerpoint/2010/main" xmlns="" val="1852355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0" y="304800"/>
            <a:ext cx="5195453" cy="584776"/>
          </a:xfrm>
          <a:prstGeom prst="rect">
            <a:avLst/>
          </a:prstGeom>
        </p:spPr>
        <p:txBody>
          <a:bodyPr wrap="none">
            <a:spAutoFit/>
          </a:bodyPr>
          <a:lstStyle/>
          <a:p>
            <a:r>
              <a:rPr lang="en-US" sz="3200" dirty="0"/>
              <a:t>Metals in the Periodic Table</a:t>
            </a:r>
          </a:p>
        </p:txBody>
      </p:sp>
      <p:pic>
        <p:nvPicPr>
          <p:cNvPr id="3" name="Picture 5" descr="Elements_AlkaliMetal_sx5991a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8600" y="738188"/>
            <a:ext cx="949325" cy="538003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2133600" y="1066800"/>
            <a:ext cx="5334000" cy="1477328"/>
          </a:xfrm>
          <a:prstGeom prst="rect">
            <a:avLst/>
          </a:prstGeom>
        </p:spPr>
        <p:txBody>
          <a:bodyPr wrap="square">
            <a:spAutoFit/>
          </a:bodyPr>
          <a:lstStyle/>
          <a:p>
            <a:r>
              <a:rPr lang="en-US" dirty="0"/>
              <a:t>The metals in Group 1, from lithium to francium, are called the </a:t>
            </a:r>
            <a:r>
              <a:rPr lang="en-US" i="1" dirty="0"/>
              <a:t>alkali metals</a:t>
            </a:r>
            <a:r>
              <a:rPr lang="en-US" dirty="0"/>
              <a:t>. Alkali </a:t>
            </a:r>
            <a:r>
              <a:rPr lang="en-US" dirty="0" smtClean="0"/>
              <a:t>are the most reactive metals, increasing in reactivity from top to bottom.  All member of group 1 have 1 valence electron.</a:t>
            </a:r>
            <a:endParaRPr lang="en-US" dirty="0"/>
          </a:p>
        </p:txBody>
      </p:sp>
      <p:pic>
        <p:nvPicPr>
          <p:cNvPr id="5" name="Picture 6" descr="Elements_AlkaliMetals-PT_sx5993a3"/>
          <p:cNvPicPr>
            <a:picLocks noChangeAspect="1" noChangeArrowheads="1"/>
          </p:cNvPicPr>
          <p:nvPr/>
        </p:nvPicPr>
        <p:blipFill>
          <a:blip r:embed="rId3">
            <a:lum bright="-21000" contrast="35000"/>
            <a:extLst>
              <a:ext uri="{28A0092B-C50C-407E-A947-70E740481C1C}">
                <a14:useLocalDpi xmlns:a14="http://schemas.microsoft.com/office/drawing/2010/main" xmlns="" val="0"/>
              </a:ext>
            </a:extLst>
          </a:blip>
          <a:srcRect/>
          <a:stretch>
            <a:fillRect/>
          </a:stretch>
        </p:blipFill>
        <p:spPr bwMode="auto">
          <a:xfrm>
            <a:off x="2187574" y="2625725"/>
            <a:ext cx="6779611" cy="37750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1461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1066800" y="228600"/>
            <a:ext cx="7772400" cy="617538"/>
          </a:xfrm>
        </p:spPr>
        <p:txBody>
          <a:bodyPr/>
          <a:lstStyle/>
          <a:p>
            <a:r>
              <a:rPr lang="en-US" dirty="0"/>
              <a:t>Metals in the Periodic Table</a:t>
            </a:r>
          </a:p>
        </p:txBody>
      </p:sp>
      <p:sp>
        <p:nvSpPr>
          <p:cNvPr id="391171" name="Rectangle 3"/>
          <p:cNvSpPr>
            <a:spLocks noGrp="1" noChangeArrowheads="1"/>
          </p:cNvSpPr>
          <p:nvPr>
            <p:ph type="body" idx="1"/>
          </p:nvPr>
        </p:nvSpPr>
        <p:spPr>
          <a:xfrm>
            <a:off x="1524000" y="1066800"/>
            <a:ext cx="6858000" cy="1600200"/>
          </a:xfrm>
        </p:spPr>
        <p:txBody>
          <a:bodyPr/>
          <a:lstStyle/>
          <a:p>
            <a:r>
              <a:rPr lang="en-US" sz="2400" dirty="0">
                <a:solidFill>
                  <a:srgbClr val="000000"/>
                </a:solidFill>
              </a:rPr>
              <a:t>Group 2 of the periodic table contains the </a:t>
            </a:r>
            <a:r>
              <a:rPr lang="en-US" sz="2400" i="1" dirty="0">
                <a:solidFill>
                  <a:srgbClr val="000000"/>
                </a:solidFill>
              </a:rPr>
              <a:t>alkaline earth metals</a:t>
            </a:r>
            <a:r>
              <a:rPr lang="en-US" sz="2400" dirty="0">
                <a:solidFill>
                  <a:srgbClr val="000000"/>
                </a:solidFill>
              </a:rPr>
              <a:t>. These elements are not as reactive as the metals in Group 1, but they are more reactive than most other metals</a:t>
            </a:r>
            <a:r>
              <a:rPr lang="en-US" sz="2400" dirty="0" smtClean="0">
                <a:solidFill>
                  <a:srgbClr val="000000"/>
                </a:solidFill>
              </a:rPr>
              <a:t>. They all have 2 valence electrons.</a:t>
            </a:r>
            <a:endParaRPr lang="en-US" sz="2400" dirty="0"/>
          </a:p>
        </p:txBody>
      </p:sp>
      <p:pic>
        <p:nvPicPr>
          <p:cNvPr id="391173" name="Picture 5" descr="Elements_AlkalineMetals_sx5994a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28600" y="738188"/>
            <a:ext cx="949325" cy="5380037"/>
          </a:xfrm>
          <a:prstGeom prst="rect">
            <a:avLst/>
          </a:prstGeom>
          <a:noFill/>
          <a:extLst>
            <a:ext uri="{909E8E84-426E-40dd-AFC4-6F175D3DCCD1}">
              <a14:hiddenFill xmlns:a14="http://schemas.microsoft.com/office/drawing/2010/main" xmlns="">
                <a:solidFill>
                  <a:srgbClr val="FFFFFF"/>
                </a:solidFill>
              </a14:hiddenFill>
            </a:ext>
          </a:extLst>
        </p:spPr>
      </p:pic>
      <p:pic>
        <p:nvPicPr>
          <p:cNvPr id="391174" name="Picture 6" descr="Elements_AlkalineMetals-PTsx5995a3"/>
          <p:cNvPicPr>
            <a:picLocks noChangeAspect="1" noChangeArrowheads="1"/>
          </p:cNvPicPr>
          <p:nvPr/>
        </p:nvPicPr>
        <p:blipFill>
          <a:blip r:embed="rId4">
            <a:lum bright="-12000" contrast="-37000"/>
            <a:extLst>
              <a:ext uri="{28A0092B-C50C-407E-A947-70E740481C1C}">
                <a14:useLocalDpi xmlns:a14="http://schemas.microsoft.com/office/drawing/2010/main" xmlns="" val="0"/>
              </a:ext>
            </a:extLst>
          </a:blip>
          <a:srcRect/>
          <a:stretch>
            <a:fillRect/>
          </a:stretch>
        </p:blipFill>
        <p:spPr bwMode="auto">
          <a:xfrm>
            <a:off x="2185988" y="2930525"/>
            <a:ext cx="5684837" cy="3165475"/>
          </a:xfrm>
          <a:prstGeom prst="rect">
            <a:avLst/>
          </a:prstGeom>
          <a:noFill/>
          <a:extLst>
            <a:ext uri="{909E8E84-426E-40dd-AFC4-6F175D3DCCD1}">
              <a14:hiddenFill xmlns:a14="http://schemas.microsoft.com/office/drawing/2010/main" xmlns="">
                <a:solidFill>
                  <a:srgbClr val="FFFFFF"/>
                </a:solidFill>
              </a14:hiddenFill>
            </a:ext>
          </a:extLst>
        </p:spPr>
      </p:pic>
      <p:sp>
        <p:nvSpPr>
          <p:cNvPr id="391176" name="Rectangle 8"/>
          <p:cNvSpPr>
            <a:spLocks noChangeArrowheads="1"/>
          </p:cNvSpPr>
          <p:nvPr/>
        </p:nvSpPr>
        <p:spPr bwMode="auto">
          <a:xfrm>
            <a:off x="4870450" y="23813"/>
            <a:ext cx="1177925"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outerShdw>
                </a:effectLst>
              </a14:hiddenEffects>
            </a:ext>
          </a:extLst>
        </p:spPr>
        <p:txBody>
          <a:bodyPr wrap="none">
            <a:spAutoFit/>
          </a:bodyPr>
          <a:lstStyle/>
          <a:p>
            <a:r>
              <a:rPr lang="en-US">
                <a:solidFill>
                  <a:schemeClr val="bg1"/>
                </a:solidFill>
              </a:rPr>
              <a:t>- Metals</a:t>
            </a:r>
          </a:p>
        </p:txBody>
      </p:sp>
    </p:spTree>
    <p:extLst>
      <p:ext uri="{BB962C8B-B14F-4D97-AF65-F5344CB8AC3E}">
        <p14:creationId xmlns:p14="http://schemas.microsoft.com/office/powerpoint/2010/main" xmlns="" val="246503275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1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a:xfrm>
            <a:off x="685800" y="228600"/>
            <a:ext cx="7772400" cy="617538"/>
          </a:xfrm>
        </p:spPr>
        <p:txBody>
          <a:bodyPr/>
          <a:lstStyle/>
          <a:p>
            <a:r>
              <a:rPr lang="en-US" dirty="0"/>
              <a:t>Metals in the Periodic Table</a:t>
            </a:r>
          </a:p>
        </p:txBody>
      </p:sp>
      <p:sp>
        <p:nvSpPr>
          <p:cNvPr id="393219" name="Rectangle 3"/>
          <p:cNvSpPr>
            <a:spLocks noGrp="1" noChangeArrowheads="1"/>
          </p:cNvSpPr>
          <p:nvPr>
            <p:ph type="body" idx="1"/>
          </p:nvPr>
        </p:nvSpPr>
        <p:spPr>
          <a:xfrm>
            <a:off x="685800" y="1066800"/>
            <a:ext cx="7772400" cy="1600200"/>
          </a:xfrm>
        </p:spPr>
        <p:txBody>
          <a:bodyPr/>
          <a:lstStyle/>
          <a:p>
            <a:r>
              <a:rPr lang="en-US" dirty="0">
                <a:solidFill>
                  <a:srgbClr val="000000"/>
                </a:solidFill>
              </a:rPr>
              <a:t>The transition metals are less reactive than the metals in Groups 1 and 2.</a:t>
            </a:r>
            <a:endParaRPr lang="en-US" dirty="0"/>
          </a:p>
        </p:txBody>
      </p:sp>
      <p:pic>
        <p:nvPicPr>
          <p:cNvPr id="393221" name="Picture 5" descr="Elements_TransMtl-PT_sx6001a3"/>
          <p:cNvPicPr>
            <a:picLocks noChangeAspect="1" noChangeArrowheads="1"/>
          </p:cNvPicPr>
          <p:nvPr/>
        </p:nvPicPr>
        <p:blipFill>
          <a:blip r:embed="rId3">
            <a:lum bright="-11000" contrast="-17000"/>
            <a:extLst>
              <a:ext uri="{28A0092B-C50C-407E-A947-70E740481C1C}">
                <a14:useLocalDpi xmlns:a14="http://schemas.microsoft.com/office/drawing/2010/main" xmlns="" val="0"/>
              </a:ext>
            </a:extLst>
          </a:blip>
          <a:srcRect/>
          <a:stretch>
            <a:fillRect/>
          </a:stretch>
        </p:blipFill>
        <p:spPr bwMode="auto">
          <a:xfrm>
            <a:off x="1447800" y="3048000"/>
            <a:ext cx="5684837" cy="3165475"/>
          </a:xfrm>
          <a:prstGeom prst="rect">
            <a:avLst/>
          </a:prstGeom>
          <a:noFill/>
          <a:extLst>
            <a:ext uri="{909E8E84-426E-40dd-AFC4-6F175D3DCCD1}">
              <a14:hiddenFill xmlns:a14="http://schemas.microsoft.com/office/drawing/2010/main" xmlns="">
                <a:solidFill>
                  <a:srgbClr val="FFFFFF"/>
                </a:solidFill>
              </a14:hiddenFill>
            </a:ext>
          </a:extLst>
        </p:spPr>
      </p:pic>
      <p:sp>
        <p:nvSpPr>
          <p:cNvPr id="393222" name="Rectangle 6"/>
          <p:cNvSpPr>
            <a:spLocks noChangeArrowheads="1"/>
          </p:cNvSpPr>
          <p:nvPr/>
        </p:nvSpPr>
        <p:spPr bwMode="auto">
          <a:xfrm>
            <a:off x="4870450" y="23813"/>
            <a:ext cx="1177925"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outerShdw>
                </a:effectLst>
              </a14:hiddenEffects>
            </a:ext>
          </a:extLst>
        </p:spPr>
        <p:txBody>
          <a:bodyPr wrap="none">
            <a:spAutoFit/>
          </a:bodyPr>
          <a:lstStyle/>
          <a:p>
            <a:r>
              <a:rPr lang="en-US">
                <a:solidFill>
                  <a:schemeClr val="bg1"/>
                </a:solidFill>
              </a:rPr>
              <a:t>- Metals</a:t>
            </a:r>
          </a:p>
        </p:txBody>
      </p:sp>
    </p:spTree>
    <p:extLst>
      <p:ext uri="{BB962C8B-B14F-4D97-AF65-F5344CB8AC3E}">
        <p14:creationId xmlns:p14="http://schemas.microsoft.com/office/powerpoint/2010/main" xmlns="" val="318534899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a:xfrm>
            <a:off x="685800" y="685800"/>
            <a:ext cx="7772400" cy="617538"/>
          </a:xfrm>
        </p:spPr>
        <p:txBody>
          <a:bodyPr/>
          <a:lstStyle/>
          <a:p>
            <a:r>
              <a:rPr lang="en-US"/>
              <a:t>Metals in the Periodic Table</a:t>
            </a:r>
          </a:p>
        </p:txBody>
      </p:sp>
      <p:sp>
        <p:nvSpPr>
          <p:cNvPr id="395267" name="Rectangle 3"/>
          <p:cNvSpPr>
            <a:spLocks noGrp="1" noChangeArrowheads="1"/>
          </p:cNvSpPr>
          <p:nvPr>
            <p:ph type="body" idx="1"/>
          </p:nvPr>
        </p:nvSpPr>
        <p:spPr>
          <a:xfrm>
            <a:off x="685800" y="1371600"/>
            <a:ext cx="7772400" cy="1600200"/>
          </a:xfrm>
        </p:spPr>
        <p:txBody>
          <a:bodyPr/>
          <a:lstStyle/>
          <a:p>
            <a:r>
              <a:rPr lang="en-US" sz="2400" dirty="0">
                <a:solidFill>
                  <a:srgbClr val="000000"/>
                </a:solidFill>
              </a:rPr>
              <a:t>Only some of the elements in Groups 13 through 15 of the periodic table are metals. These metals are not nearly as reactive as those on the left side of the table</a:t>
            </a:r>
            <a:r>
              <a:rPr lang="en-US" sz="2400" dirty="0" smtClean="0">
                <a:solidFill>
                  <a:srgbClr val="000000"/>
                </a:solidFill>
              </a:rPr>
              <a:t>. These are called the mixed metals.</a:t>
            </a:r>
            <a:endParaRPr lang="en-US" sz="2400" dirty="0"/>
          </a:p>
        </p:txBody>
      </p:sp>
      <p:pic>
        <p:nvPicPr>
          <p:cNvPr id="395269" name="Picture 5" descr="Elements_MixedMtl-PT_sx6002a3"/>
          <p:cNvPicPr>
            <a:picLocks noChangeAspect="1" noChangeArrowheads="1"/>
          </p:cNvPicPr>
          <p:nvPr/>
        </p:nvPicPr>
        <p:blipFill>
          <a:blip r:embed="rId3">
            <a:lum bright="-16000" contrast="-16000"/>
            <a:extLst>
              <a:ext uri="{28A0092B-C50C-407E-A947-70E740481C1C}">
                <a14:useLocalDpi xmlns:a14="http://schemas.microsoft.com/office/drawing/2010/main" xmlns="" val="0"/>
              </a:ext>
            </a:extLst>
          </a:blip>
          <a:srcRect/>
          <a:stretch>
            <a:fillRect/>
          </a:stretch>
        </p:blipFill>
        <p:spPr bwMode="auto">
          <a:xfrm>
            <a:off x="2286000" y="3124200"/>
            <a:ext cx="5684837" cy="3165475"/>
          </a:xfrm>
          <a:prstGeom prst="rect">
            <a:avLst/>
          </a:prstGeom>
          <a:noFill/>
          <a:extLst>
            <a:ext uri="{909E8E84-426E-40dd-AFC4-6F175D3DCCD1}">
              <a14:hiddenFill xmlns:a14="http://schemas.microsoft.com/office/drawing/2010/main" xmlns="">
                <a:solidFill>
                  <a:srgbClr val="FFFFFF"/>
                </a:solidFill>
              </a14:hiddenFill>
            </a:ext>
          </a:extLst>
        </p:spPr>
      </p:pic>
      <p:sp>
        <p:nvSpPr>
          <p:cNvPr id="395270" name="Rectangle 6"/>
          <p:cNvSpPr>
            <a:spLocks noChangeArrowheads="1"/>
          </p:cNvSpPr>
          <p:nvPr/>
        </p:nvSpPr>
        <p:spPr bwMode="auto">
          <a:xfrm>
            <a:off x="4870450" y="23813"/>
            <a:ext cx="1177925"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outerShdw>
                </a:effectLst>
              </a14:hiddenEffects>
            </a:ext>
          </a:extLst>
        </p:spPr>
        <p:txBody>
          <a:bodyPr wrap="none">
            <a:spAutoFit/>
          </a:bodyPr>
          <a:lstStyle/>
          <a:p>
            <a:r>
              <a:rPr lang="en-US">
                <a:solidFill>
                  <a:schemeClr val="bg1"/>
                </a:solidFill>
              </a:rPr>
              <a:t>- Metals</a:t>
            </a:r>
          </a:p>
        </p:txBody>
      </p:sp>
    </p:spTree>
    <p:extLst>
      <p:ext uri="{BB962C8B-B14F-4D97-AF65-F5344CB8AC3E}">
        <p14:creationId xmlns:p14="http://schemas.microsoft.com/office/powerpoint/2010/main" xmlns="" val="98358957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a:xfrm>
            <a:off x="685800" y="685800"/>
            <a:ext cx="7772400" cy="617538"/>
          </a:xfrm>
        </p:spPr>
        <p:txBody>
          <a:bodyPr/>
          <a:lstStyle/>
          <a:p>
            <a:r>
              <a:rPr lang="en-US"/>
              <a:t>Metals in the Periodic Table</a:t>
            </a:r>
          </a:p>
        </p:txBody>
      </p:sp>
      <p:sp>
        <p:nvSpPr>
          <p:cNvPr id="397315" name="Rectangle 3"/>
          <p:cNvSpPr>
            <a:spLocks noGrp="1" noChangeArrowheads="1"/>
          </p:cNvSpPr>
          <p:nvPr>
            <p:ph type="body" idx="1"/>
          </p:nvPr>
        </p:nvSpPr>
        <p:spPr>
          <a:xfrm>
            <a:off x="685800" y="1371600"/>
            <a:ext cx="7772400" cy="1600200"/>
          </a:xfrm>
        </p:spPr>
        <p:txBody>
          <a:bodyPr/>
          <a:lstStyle/>
          <a:p>
            <a:r>
              <a:rPr lang="en-US" i="1">
                <a:solidFill>
                  <a:srgbClr val="000000"/>
                </a:solidFill>
              </a:rPr>
              <a:t>Lanthanides</a:t>
            </a:r>
            <a:r>
              <a:rPr lang="en-US">
                <a:solidFill>
                  <a:srgbClr val="000000"/>
                </a:solidFill>
              </a:rPr>
              <a:t> are soft, malleable, shiny metals with high conductivity.</a:t>
            </a:r>
            <a:endParaRPr lang="en-US"/>
          </a:p>
        </p:txBody>
      </p:sp>
      <p:pic>
        <p:nvPicPr>
          <p:cNvPr id="397317" name="Picture 5" descr="Elements_LanthMtl-Pt_sx6006a3"/>
          <p:cNvPicPr>
            <a:picLocks noChangeAspect="1" noChangeArrowheads="1"/>
          </p:cNvPicPr>
          <p:nvPr/>
        </p:nvPicPr>
        <p:blipFill>
          <a:blip r:embed="rId3">
            <a:lum bright="-17000"/>
            <a:extLst>
              <a:ext uri="{28A0092B-C50C-407E-A947-70E740481C1C}">
                <a14:useLocalDpi xmlns:a14="http://schemas.microsoft.com/office/drawing/2010/main" xmlns="" val="0"/>
              </a:ext>
            </a:extLst>
          </a:blip>
          <a:srcRect/>
          <a:stretch>
            <a:fillRect/>
          </a:stretch>
        </p:blipFill>
        <p:spPr bwMode="auto">
          <a:xfrm>
            <a:off x="1728788" y="2320925"/>
            <a:ext cx="5684837" cy="3165475"/>
          </a:xfrm>
          <a:prstGeom prst="rect">
            <a:avLst/>
          </a:prstGeom>
          <a:noFill/>
          <a:extLst>
            <a:ext uri="{909E8E84-426E-40dd-AFC4-6F175D3DCCD1}">
              <a14:hiddenFill xmlns:a14="http://schemas.microsoft.com/office/drawing/2010/main" xmlns="">
                <a:solidFill>
                  <a:srgbClr val="FFFFFF"/>
                </a:solidFill>
              </a14:hiddenFill>
            </a:ext>
          </a:extLst>
        </p:spPr>
      </p:pic>
      <p:sp>
        <p:nvSpPr>
          <p:cNvPr id="397318" name="Rectangle 6"/>
          <p:cNvSpPr>
            <a:spLocks noChangeArrowheads="1"/>
          </p:cNvSpPr>
          <p:nvPr/>
        </p:nvSpPr>
        <p:spPr bwMode="auto">
          <a:xfrm>
            <a:off x="4870450" y="23813"/>
            <a:ext cx="1177925"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outerShdw>
                </a:effectLst>
              </a14:hiddenEffects>
            </a:ext>
          </a:extLst>
        </p:spPr>
        <p:txBody>
          <a:bodyPr wrap="none">
            <a:spAutoFit/>
          </a:bodyPr>
          <a:lstStyle/>
          <a:p>
            <a:r>
              <a:rPr lang="en-US">
                <a:solidFill>
                  <a:schemeClr val="bg1"/>
                </a:solidFill>
              </a:rPr>
              <a:t>- Metals</a:t>
            </a:r>
          </a:p>
        </p:txBody>
      </p:sp>
    </p:spTree>
    <p:extLst>
      <p:ext uri="{BB962C8B-B14F-4D97-AF65-F5344CB8AC3E}">
        <p14:creationId xmlns:p14="http://schemas.microsoft.com/office/powerpoint/2010/main" xmlns="" val="88278826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a:xfrm>
            <a:off x="685800" y="685800"/>
            <a:ext cx="7772400" cy="617538"/>
          </a:xfrm>
        </p:spPr>
        <p:txBody>
          <a:bodyPr/>
          <a:lstStyle/>
          <a:p>
            <a:r>
              <a:rPr lang="en-US"/>
              <a:t>Metals in the Periodic Table</a:t>
            </a:r>
          </a:p>
        </p:txBody>
      </p:sp>
      <p:sp>
        <p:nvSpPr>
          <p:cNvPr id="399363" name="Rectangle 3"/>
          <p:cNvSpPr>
            <a:spLocks noGrp="1" noChangeArrowheads="1"/>
          </p:cNvSpPr>
          <p:nvPr>
            <p:ph type="body" idx="1"/>
          </p:nvPr>
        </p:nvSpPr>
        <p:spPr>
          <a:xfrm>
            <a:off x="685800" y="1371600"/>
            <a:ext cx="7772400" cy="1600200"/>
          </a:xfrm>
        </p:spPr>
        <p:txBody>
          <a:bodyPr/>
          <a:lstStyle/>
          <a:p>
            <a:r>
              <a:rPr lang="en-US" sz="2400" dirty="0"/>
              <a:t>The elements below the lanthanides are called </a:t>
            </a:r>
            <a:r>
              <a:rPr lang="en-US" sz="2400" i="1" dirty="0"/>
              <a:t>actinides</a:t>
            </a:r>
            <a:r>
              <a:rPr lang="en-US" sz="2400" dirty="0"/>
              <a:t>. Many of these elements are so unstable that they last for only a fraction of a second after they are made.</a:t>
            </a:r>
          </a:p>
        </p:txBody>
      </p:sp>
      <p:pic>
        <p:nvPicPr>
          <p:cNvPr id="399365" name="Picture 5" descr="Elements_Actinides-PT_sx6008a3"/>
          <p:cNvPicPr>
            <a:picLocks noChangeAspect="1" noChangeArrowheads="1"/>
          </p:cNvPicPr>
          <p:nvPr/>
        </p:nvPicPr>
        <p:blipFill>
          <a:blip r:embed="rId3">
            <a:lum bright="-17000"/>
            <a:extLst>
              <a:ext uri="{28A0092B-C50C-407E-A947-70E740481C1C}">
                <a14:useLocalDpi xmlns:a14="http://schemas.microsoft.com/office/drawing/2010/main" xmlns="" val="0"/>
              </a:ext>
            </a:extLst>
          </a:blip>
          <a:srcRect/>
          <a:stretch>
            <a:fillRect/>
          </a:stretch>
        </p:blipFill>
        <p:spPr bwMode="auto">
          <a:xfrm>
            <a:off x="2743200" y="3429000"/>
            <a:ext cx="5684837" cy="3165475"/>
          </a:xfrm>
          <a:prstGeom prst="rect">
            <a:avLst/>
          </a:prstGeom>
          <a:noFill/>
          <a:extLst>
            <a:ext uri="{909E8E84-426E-40dd-AFC4-6F175D3DCCD1}">
              <a14:hiddenFill xmlns:a14="http://schemas.microsoft.com/office/drawing/2010/main" xmlns="">
                <a:solidFill>
                  <a:srgbClr val="FFFFFF"/>
                </a:solidFill>
              </a14:hiddenFill>
            </a:ext>
          </a:extLst>
        </p:spPr>
      </p:pic>
      <p:sp>
        <p:nvSpPr>
          <p:cNvPr id="399366" name="Rectangle 6"/>
          <p:cNvSpPr>
            <a:spLocks noChangeArrowheads="1"/>
          </p:cNvSpPr>
          <p:nvPr/>
        </p:nvSpPr>
        <p:spPr bwMode="auto">
          <a:xfrm>
            <a:off x="4870450" y="23813"/>
            <a:ext cx="1177925"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outerShdw>
                </a:effectLst>
              </a14:hiddenEffects>
            </a:ext>
          </a:extLst>
        </p:spPr>
        <p:txBody>
          <a:bodyPr wrap="none">
            <a:spAutoFit/>
          </a:bodyPr>
          <a:lstStyle/>
          <a:p>
            <a:r>
              <a:rPr lang="en-US">
                <a:solidFill>
                  <a:schemeClr val="bg1"/>
                </a:solidFill>
              </a:rPr>
              <a:t>- Metals</a:t>
            </a:r>
          </a:p>
        </p:txBody>
      </p:sp>
    </p:spTree>
    <p:extLst>
      <p:ext uri="{BB962C8B-B14F-4D97-AF65-F5344CB8AC3E}">
        <p14:creationId xmlns:p14="http://schemas.microsoft.com/office/powerpoint/2010/main" xmlns="" val="62586611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14000"/>
          </a:blip>
          <a:stretch>
            <a:fillRect/>
          </a:stretch>
        </p:blipFill>
        <p:spPr>
          <a:xfrm>
            <a:off x="1752600" y="3036855"/>
            <a:ext cx="5181600" cy="2767045"/>
          </a:xfrm>
          <a:prstGeom prst="rect">
            <a:avLst/>
          </a:prstGeom>
        </p:spPr>
      </p:pic>
      <p:sp>
        <p:nvSpPr>
          <p:cNvPr id="5" name="TextBox 4"/>
          <p:cNvSpPr txBox="1"/>
          <p:nvPr/>
        </p:nvSpPr>
        <p:spPr>
          <a:xfrm>
            <a:off x="914400" y="228600"/>
            <a:ext cx="2601994" cy="584776"/>
          </a:xfrm>
          <a:prstGeom prst="rect">
            <a:avLst/>
          </a:prstGeom>
          <a:noFill/>
        </p:spPr>
        <p:txBody>
          <a:bodyPr wrap="none" rtlCol="0">
            <a:spAutoFit/>
          </a:bodyPr>
          <a:lstStyle/>
          <a:p>
            <a:r>
              <a:rPr lang="en-US" sz="3200" dirty="0" smtClean="0"/>
              <a:t>Boron Family</a:t>
            </a:r>
            <a:endParaRPr lang="en-US" sz="3200" dirty="0"/>
          </a:p>
        </p:txBody>
      </p:sp>
      <p:sp>
        <p:nvSpPr>
          <p:cNvPr id="6" name="TextBox 5"/>
          <p:cNvSpPr txBox="1"/>
          <p:nvPr/>
        </p:nvSpPr>
        <p:spPr>
          <a:xfrm>
            <a:off x="228600" y="1066800"/>
            <a:ext cx="8917826" cy="1661993"/>
          </a:xfrm>
          <a:prstGeom prst="rect">
            <a:avLst/>
          </a:prstGeom>
          <a:noFill/>
        </p:spPr>
        <p:txBody>
          <a:bodyPr wrap="none" rtlCol="0">
            <a:spAutoFit/>
          </a:bodyPr>
          <a:lstStyle/>
          <a:p>
            <a:pPr marL="285750" indent="-285750">
              <a:buFont typeface="Arial"/>
              <a:buChar char="•"/>
            </a:pPr>
            <a:r>
              <a:rPr lang="en-US" sz="2800" dirty="0" smtClean="0"/>
              <a:t>The Boron family are all metals except Boron.</a:t>
            </a:r>
          </a:p>
          <a:p>
            <a:pPr marL="285750" indent="-285750">
              <a:buFont typeface="Arial"/>
              <a:buChar char="•"/>
            </a:pPr>
            <a:r>
              <a:rPr lang="en-US" sz="2400" dirty="0" smtClean="0"/>
              <a:t>Contains</a:t>
            </a:r>
            <a:r>
              <a:rPr lang="en-US" sz="2800" dirty="0" smtClean="0"/>
              <a:t> the most abundant metal on earth: Aluminum</a:t>
            </a:r>
          </a:p>
          <a:p>
            <a:pPr marL="285750" indent="-285750">
              <a:buFont typeface="Arial"/>
              <a:buChar char="•"/>
            </a:pPr>
            <a:r>
              <a:rPr lang="en-US" sz="2800" dirty="0" smtClean="0"/>
              <a:t>The all have 3 valence electrons</a:t>
            </a:r>
          </a:p>
          <a:p>
            <a:endParaRPr lang="en-US" dirty="0"/>
          </a:p>
        </p:txBody>
      </p:sp>
    </p:spTree>
    <p:extLst>
      <p:ext uri="{BB962C8B-B14F-4D97-AF65-F5344CB8AC3E}">
        <p14:creationId xmlns:p14="http://schemas.microsoft.com/office/powerpoint/2010/main" xmlns="" val="182001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a:xfrm>
            <a:off x="990600" y="152400"/>
            <a:ext cx="7772400" cy="617538"/>
          </a:xfrm>
        </p:spPr>
        <p:txBody>
          <a:bodyPr/>
          <a:lstStyle/>
          <a:p>
            <a:r>
              <a:rPr lang="en-US" dirty="0" smtClean="0"/>
              <a:t>Carbon Family</a:t>
            </a:r>
            <a:endParaRPr lang="en-US" dirty="0"/>
          </a:p>
        </p:txBody>
      </p:sp>
      <p:sp>
        <p:nvSpPr>
          <p:cNvPr id="411651" name="Rectangle 3"/>
          <p:cNvSpPr>
            <a:spLocks noGrp="1" noChangeArrowheads="1"/>
          </p:cNvSpPr>
          <p:nvPr>
            <p:ph type="body" idx="1"/>
          </p:nvPr>
        </p:nvSpPr>
        <p:spPr>
          <a:xfrm>
            <a:off x="1752600" y="838200"/>
            <a:ext cx="6781800" cy="1600200"/>
          </a:xfrm>
        </p:spPr>
        <p:txBody>
          <a:bodyPr/>
          <a:lstStyle/>
          <a:p>
            <a:r>
              <a:rPr lang="en-US" dirty="0" smtClean="0"/>
              <a:t>Have 4 valence electrons.</a:t>
            </a:r>
          </a:p>
          <a:p>
            <a:r>
              <a:rPr lang="en-US" dirty="0" smtClean="0"/>
              <a:t>Carbon makes up most of the compounds in living things. ( except water)</a:t>
            </a:r>
            <a:endParaRPr lang="en-US" dirty="0"/>
          </a:p>
        </p:txBody>
      </p:sp>
      <p:pic>
        <p:nvPicPr>
          <p:cNvPr id="411653" name="Picture 5" descr="Elements_CarbonFam_sx6012a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4800" y="738188"/>
            <a:ext cx="1084263" cy="5380037"/>
          </a:xfrm>
          <a:prstGeom prst="rect">
            <a:avLst/>
          </a:prstGeom>
          <a:noFill/>
          <a:extLst>
            <a:ext uri="{909E8E84-426E-40dd-AFC4-6F175D3DCCD1}">
              <a14:hiddenFill xmlns:a14="http://schemas.microsoft.com/office/drawing/2010/main" xmlns="">
                <a:solidFill>
                  <a:srgbClr val="FFFFFF"/>
                </a:solidFill>
              </a14:hiddenFill>
            </a:ext>
          </a:extLst>
        </p:spPr>
      </p:pic>
      <p:pic>
        <p:nvPicPr>
          <p:cNvPr id="411654" name="Picture 6" descr="Elements_CarbonFam-PT_sx6015a3"/>
          <p:cNvPicPr>
            <a:picLocks noChangeAspect="1" noChangeArrowheads="1"/>
          </p:cNvPicPr>
          <p:nvPr/>
        </p:nvPicPr>
        <p:blipFill>
          <a:blip r:embed="rId4">
            <a:lum bright="-20000"/>
            <a:extLst>
              <a:ext uri="{28A0092B-C50C-407E-A947-70E740481C1C}">
                <a14:useLocalDpi xmlns:a14="http://schemas.microsoft.com/office/drawing/2010/main" xmlns="" val="0"/>
              </a:ext>
            </a:extLst>
          </a:blip>
          <a:srcRect/>
          <a:stretch>
            <a:fillRect/>
          </a:stretch>
        </p:blipFill>
        <p:spPr bwMode="auto">
          <a:xfrm>
            <a:off x="2227543" y="3006725"/>
            <a:ext cx="6916457" cy="38512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2921181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1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a:xfrm>
            <a:off x="685800" y="0"/>
            <a:ext cx="7772400" cy="617538"/>
          </a:xfrm>
        </p:spPr>
        <p:txBody>
          <a:bodyPr/>
          <a:lstStyle/>
          <a:p>
            <a:r>
              <a:rPr lang="en-US" dirty="0" smtClean="0"/>
              <a:t>Nitrogen Family</a:t>
            </a:r>
            <a:endParaRPr lang="en-US" dirty="0"/>
          </a:p>
        </p:txBody>
      </p:sp>
      <p:sp>
        <p:nvSpPr>
          <p:cNvPr id="413699" name="Rectangle 3"/>
          <p:cNvSpPr>
            <a:spLocks noGrp="1" noChangeArrowheads="1"/>
          </p:cNvSpPr>
          <p:nvPr>
            <p:ph type="body" idx="1"/>
          </p:nvPr>
        </p:nvSpPr>
        <p:spPr>
          <a:xfrm>
            <a:off x="1600200" y="838200"/>
            <a:ext cx="6781800" cy="1600200"/>
          </a:xfrm>
        </p:spPr>
        <p:txBody>
          <a:bodyPr/>
          <a:lstStyle/>
          <a:p>
            <a:r>
              <a:rPr lang="en-US" sz="2400" dirty="0"/>
              <a:t>Group 15, the nitrogen family, contains </a:t>
            </a:r>
            <a:r>
              <a:rPr lang="en-US" sz="2400" dirty="0" smtClean="0"/>
              <a:t>two very important </a:t>
            </a:r>
            <a:r>
              <a:rPr lang="en-US" sz="2400" dirty="0"/>
              <a:t>nonmetals: nitrogen and phosphorus. </a:t>
            </a:r>
          </a:p>
        </p:txBody>
      </p:sp>
      <p:pic>
        <p:nvPicPr>
          <p:cNvPr id="413701" name="Picture 5" descr="Elements_NitroFam_sx6013a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4800" y="738188"/>
            <a:ext cx="1084263" cy="5380037"/>
          </a:xfrm>
          <a:prstGeom prst="rect">
            <a:avLst/>
          </a:prstGeom>
          <a:noFill/>
          <a:extLst>
            <a:ext uri="{909E8E84-426E-40dd-AFC4-6F175D3DCCD1}">
              <a14:hiddenFill xmlns:a14="http://schemas.microsoft.com/office/drawing/2010/main" xmlns="">
                <a:solidFill>
                  <a:srgbClr val="FFFFFF"/>
                </a:solidFill>
              </a14:hiddenFill>
            </a:ext>
          </a:extLst>
        </p:spPr>
      </p:pic>
      <p:pic>
        <p:nvPicPr>
          <p:cNvPr id="413702" name="Picture 6" descr="Elements_NitroFam-PT_sx6016a3"/>
          <p:cNvPicPr>
            <a:picLocks noChangeAspect="1" noChangeArrowheads="1"/>
          </p:cNvPicPr>
          <p:nvPr/>
        </p:nvPicPr>
        <p:blipFill>
          <a:blip r:embed="rId4">
            <a:lum bright="-21000"/>
            <a:extLst>
              <a:ext uri="{28A0092B-C50C-407E-A947-70E740481C1C}">
                <a14:useLocalDpi xmlns:a14="http://schemas.microsoft.com/office/drawing/2010/main" xmlns="" val="0"/>
              </a:ext>
            </a:extLst>
          </a:blip>
          <a:srcRect/>
          <a:stretch>
            <a:fillRect/>
          </a:stretch>
        </p:blipFill>
        <p:spPr bwMode="auto">
          <a:xfrm>
            <a:off x="2225674" y="2854325"/>
            <a:ext cx="6642765" cy="36988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4830511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3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581400" y="228600"/>
            <a:ext cx="2590800" cy="1143000"/>
          </a:xfrm>
        </p:spPr>
        <p:txBody>
          <a:bodyPr/>
          <a:lstStyle/>
          <a:p>
            <a:r>
              <a:rPr lang="en-US" dirty="0">
                <a:solidFill>
                  <a:schemeClr val="accent2">
                    <a:lumMod val="40000"/>
                    <a:lumOff val="60000"/>
                  </a:schemeClr>
                </a:solidFill>
              </a:rPr>
              <a:t>Neutrons</a:t>
            </a:r>
          </a:p>
        </p:txBody>
      </p:sp>
      <p:sp>
        <p:nvSpPr>
          <p:cNvPr id="7171" name="Rectangle 3"/>
          <p:cNvSpPr>
            <a:spLocks noGrp="1" noChangeArrowheads="1"/>
          </p:cNvSpPr>
          <p:nvPr>
            <p:ph type="body" idx="1"/>
          </p:nvPr>
        </p:nvSpPr>
        <p:spPr>
          <a:xfrm>
            <a:off x="228600" y="1066800"/>
            <a:ext cx="9829800" cy="2743200"/>
          </a:xfrm>
        </p:spPr>
        <p:txBody>
          <a:bodyPr/>
          <a:lstStyle/>
          <a:p>
            <a:r>
              <a:rPr lang="en-US" dirty="0" smtClean="0"/>
              <a:t>Neutrons= </a:t>
            </a:r>
            <a:r>
              <a:rPr lang="en-US" dirty="0" smtClean="0"/>
              <a:t>n </a:t>
            </a:r>
            <a:endParaRPr lang="en-US" dirty="0"/>
          </a:p>
          <a:p>
            <a:r>
              <a:rPr lang="en-US" b="1" dirty="0"/>
              <a:t>DO NOT HAVE A CHARGE</a:t>
            </a:r>
          </a:p>
          <a:p>
            <a:r>
              <a:rPr lang="en-US" dirty="0"/>
              <a:t>Located inside the nucleus</a:t>
            </a:r>
          </a:p>
          <a:p>
            <a:r>
              <a:rPr lang="en-US" dirty="0"/>
              <a:t>Have a weight of one Atomic Mass Unit</a:t>
            </a:r>
          </a:p>
          <a:p>
            <a:pPr>
              <a:buFontTx/>
              <a:buNone/>
            </a:pPr>
            <a:r>
              <a:rPr lang="en-US" dirty="0"/>
              <a:t>( AMU)</a:t>
            </a:r>
          </a:p>
          <a:p>
            <a:endParaRPr lang="en-US" dirty="0"/>
          </a:p>
          <a:p>
            <a:endParaRPr lang="en-US" dirty="0"/>
          </a:p>
          <a:p>
            <a:endParaRPr lang="en-US" dirty="0"/>
          </a:p>
          <a:p>
            <a:endParaRPr lang="en-US" b="1" dirty="0"/>
          </a:p>
        </p:txBody>
      </p:sp>
      <p:pic>
        <p:nvPicPr>
          <p:cNvPr id="5" name="Picture 8" descr="Elements_CarbonAtom_sx5963a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28800" y="3352800"/>
            <a:ext cx="6276975" cy="35052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a:xfrm>
            <a:off x="685800" y="685800"/>
            <a:ext cx="7772400" cy="617538"/>
          </a:xfrm>
        </p:spPr>
        <p:txBody>
          <a:bodyPr/>
          <a:lstStyle/>
          <a:p>
            <a:r>
              <a:rPr lang="en-US" dirty="0" smtClean="0"/>
              <a:t>Oxygen Family</a:t>
            </a:r>
            <a:endParaRPr lang="en-US" dirty="0"/>
          </a:p>
        </p:txBody>
      </p:sp>
      <p:sp>
        <p:nvSpPr>
          <p:cNvPr id="415747" name="Rectangle 3"/>
          <p:cNvSpPr>
            <a:spLocks noGrp="1" noChangeArrowheads="1"/>
          </p:cNvSpPr>
          <p:nvPr>
            <p:ph type="body" idx="1"/>
          </p:nvPr>
        </p:nvSpPr>
        <p:spPr>
          <a:xfrm>
            <a:off x="1676400" y="1371600"/>
            <a:ext cx="6781800" cy="1600200"/>
          </a:xfrm>
        </p:spPr>
        <p:txBody>
          <a:bodyPr/>
          <a:lstStyle/>
          <a:p>
            <a:r>
              <a:rPr lang="en-US" sz="2400" dirty="0"/>
              <a:t>Group 16, the oxygen family, contains three nonmetals: oxygen, sulfur, and selenium</a:t>
            </a:r>
            <a:r>
              <a:rPr lang="en-US" sz="2400" dirty="0" smtClean="0"/>
              <a:t>.</a:t>
            </a:r>
          </a:p>
          <a:p>
            <a:r>
              <a:rPr lang="en-US" sz="2400" dirty="0" smtClean="0"/>
              <a:t>Oxygen is the most abundant element in Earths crust. </a:t>
            </a:r>
          </a:p>
          <a:p>
            <a:r>
              <a:rPr lang="en-US" sz="2400" dirty="0" smtClean="0"/>
              <a:t>All have 6 Valence electrons.</a:t>
            </a:r>
            <a:endParaRPr lang="en-US" sz="2400" dirty="0"/>
          </a:p>
        </p:txBody>
      </p:sp>
      <p:pic>
        <p:nvPicPr>
          <p:cNvPr id="415749" name="Picture 5" descr="Elements_O2Fam_sx6014a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87338" y="738188"/>
            <a:ext cx="1084262" cy="5380037"/>
          </a:xfrm>
          <a:prstGeom prst="rect">
            <a:avLst/>
          </a:prstGeom>
          <a:noFill/>
          <a:extLst>
            <a:ext uri="{909E8E84-426E-40dd-AFC4-6F175D3DCCD1}">
              <a14:hiddenFill xmlns:a14="http://schemas.microsoft.com/office/drawing/2010/main" xmlns="">
                <a:solidFill>
                  <a:srgbClr val="FFFFFF"/>
                </a:solidFill>
              </a14:hiddenFill>
            </a:ext>
          </a:extLst>
        </p:spPr>
      </p:pic>
      <p:pic>
        <p:nvPicPr>
          <p:cNvPr id="415750" name="Picture 6" descr="Elements_O2Fam-PT_sx6017a3"/>
          <p:cNvPicPr>
            <a:picLocks noChangeAspect="1" noChangeArrowheads="1"/>
          </p:cNvPicPr>
          <p:nvPr/>
        </p:nvPicPr>
        <p:blipFill>
          <a:blip r:embed="rId4">
            <a:lum bright="-19000"/>
            <a:extLst>
              <a:ext uri="{28A0092B-C50C-407E-A947-70E740481C1C}">
                <a14:useLocalDpi xmlns:a14="http://schemas.microsoft.com/office/drawing/2010/main" xmlns="" val="0"/>
              </a:ext>
            </a:extLst>
          </a:blip>
          <a:srcRect/>
          <a:stretch>
            <a:fillRect/>
          </a:stretch>
        </p:blipFill>
        <p:spPr bwMode="auto">
          <a:xfrm>
            <a:off x="2667000" y="3691220"/>
            <a:ext cx="5684837" cy="3165475"/>
          </a:xfrm>
          <a:prstGeom prst="rect">
            <a:avLst/>
          </a:prstGeom>
          <a:noFill/>
          <a:extLst>
            <a:ext uri="{909E8E84-426E-40dd-AFC4-6F175D3DCCD1}">
              <a14:hiddenFill xmlns:a14="http://schemas.microsoft.com/office/drawing/2010/main" xmlns="">
                <a:solidFill>
                  <a:srgbClr val="FFFFFF"/>
                </a:solidFill>
              </a14:hiddenFill>
            </a:ext>
          </a:extLst>
        </p:spPr>
      </p:pic>
      <p:sp>
        <p:nvSpPr>
          <p:cNvPr id="415752" name="Rectangle 8"/>
          <p:cNvSpPr>
            <a:spLocks noChangeArrowheads="1"/>
          </p:cNvSpPr>
          <p:nvPr/>
        </p:nvSpPr>
        <p:spPr bwMode="auto">
          <a:xfrm>
            <a:off x="4870450" y="23813"/>
            <a:ext cx="3570288"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outerShdw>
                </a:effectLst>
              </a14:hiddenEffects>
            </a:ext>
          </a:extLst>
        </p:spPr>
        <p:txBody>
          <a:bodyPr wrap="none">
            <a:spAutoFit/>
          </a:bodyPr>
          <a:lstStyle/>
          <a:p>
            <a:r>
              <a:rPr lang="en-US">
                <a:solidFill>
                  <a:schemeClr val="bg1"/>
                </a:solidFill>
              </a:rPr>
              <a:t>- Nonmetals and Metalloids</a:t>
            </a:r>
          </a:p>
        </p:txBody>
      </p:sp>
    </p:spTree>
    <p:extLst>
      <p:ext uri="{BB962C8B-B14F-4D97-AF65-F5344CB8AC3E}">
        <p14:creationId xmlns:p14="http://schemas.microsoft.com/office/powerpoint/2010/main" xmlns="" val="35802843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5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ChangeArrowheads="1"/>
          </p:cNvSpPr>
          <p:nvPr>
            <p:ph type="title"/>
          </p:nvPr>
        </p:nvSpPr>
        <p:spPr>
          <a:xfrm>
            <a:off x="685800" y="685800"/>
            <a:ext cx="7772400" cy="617538"/>
          </a:xfrm>
        </p:spPr>
        <p:txBody>
          <a:bodyPr/>
          <a:lstStyle/>
          <a:p>
            <a:r>
              <a:rPr lang="en-US" dirty="0" smtClean="0"/>
              <a:t>Halogens</a:t>
            </a:r>
            <a:endParaRPr lang="en-US" dirty="0"/>
          </a:p>
        </p:txBody>
      </p:sp>
      <p:sp>
        <p:nvSpPr>
          <p:cNvPr id="417795" name="Rectangle 3"/>
          <p:cNvSpPr>
            <a:spLocks noGrp="1" noChangeArrowheads="1"/>
          </p:cNvSpPr>
          <p:nvPr>
            <p:ph type="body" idx="1"/>
          </p:nvPr>
        </p:nvSpPr>
        <p:spPr>
          <a:xfrm>
            <a:off x="1676400" y="1371600"/>
            <a:ext cx="6781800" cy="1600200"/>
          </a:xfrm>
        </p:spPr>
        <p:txBody>
          <a:bodyPr/>
          <a:lstStyle/>
          <a:p>
            <a:r>
              <a:rPr lang="en-US" sz="2400" dirty="0"/>
              <a:t>The Group 17 elements are the most reactive nonmetals. Atoms of these elements easily form compounds </a:t>
            </a:r>
            <a:r>
              <a:rPr lang="en-US" sz="2400" dirty="0" smtClean="0"/>
              <a:t>with other </a:t>
            </a:r>
            <a:r>
              <a:rPr lang="en-US" sz="2400" dirty="0"/>
              <a:t>elements</a:t>
            </a:r>
            <a:r>
              <a:rPr lang="en-US" sz="2400" dirty="0" smtClean="0"/>
              <a:t>.</a:t>
            </a:r>
          </a:p>
          <a:p>
            <a:r>
              <a:rPr lang="en-US" sz="2400" dirty="0" smtClean="0"/>
              <a:t>They all have 7 valence electrons</a:t>
            </a:r>
            <a:endParaRPr lang="en-US" sz="2400" dirty="0"/>
          </a:p>
        </p:txBody>
      </p:sp>
      <p:pic>
        <p:nvPicPr>
          <p:cNvPr id="417797" name="Picture 5" descr="Elements_HalogenFam_sx6018a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4800" y="738188"/>
            <a:ext cx="1084263" cy="5380037"/>
          </a:xfrm>
          <a:prstGeom prst="rect">
            <a:avLst/>
          </a:prstGeom>
          <a:noFill/>
          <a:extLst>
            <a:ext uri="{909E8E84-426E-40dd-AFC4-6F175D3DCCD1}">
              <a14:hiddenFill xmlns:a14="http://schemas.microsoft.com/office/drawing/2010/main" xmlns="">
                <a:solidFill>
                  <a:srgbClr val="FFFFFF"/>
                </a:solidFill>
              </a14:hiddenFill>
            </a:ext>
          </a:extLst>
        </p:spPr>
      </p:pic>
      <p:pic>
        <p:nvPicPr>
          <p:cNvPr id="417798" name="Picture 6" descr="Elements_HalogenFam-PT_sx6019a3"/>
          <p:cNvPicPr>
            <a:picLocks noChangeAspect="1" noChangeArrowheads="1"/>
          </p:cNvPicPr>
          <p:nvPr/>
        </p:nvPicPr>
        <p:blipFill>
          <a:blip r:embed="rId4">
            <a:lum contrast="-33000"/>
            <a:extLst>
              <a:ext uri="{28A0092B-C50C-407E-A947-70E740481C1C}">
                <a14:useLocalDpi xmlns:a14="http://schemas.microsoft.com/office/drawing/2010/main" xmlns="" val="0"/>
              </a:ext>
            </a:extLst>
          </a:blip>
          <a:srcRect/>
          <a:stretch>
            <a:fillRect/>
          </a:stretch>
        </p:blipFill>
        <p:spPr bwMode="auto">
          <a:xfrm>
            <a:off x="3276600" y="3352800"/>
            <a:ext cx="5684837" cy="3165475"/>
          </a:xfrm>
          <a:prstGeom prst="rect">
            <a:avLst/>
          </a:prstGeom>
          <a:noFill/>
          <a:extLst>
            <a:ext uri="{909E8E84-426E-40dd-AFC4-6F175D3DCCD1}">
              <a14:hiddenFill xmlns:a14="http://schemas.microsoft.com/office/drawing/2010/main" xmlns="">
                <a:solidFill>
                  <a:srgbClr val="FFFFFF"/>
                </a:solidFill>
              </a14:hiddenFill>
            </a:ext>
          </a:extLst>
        </p:spPr>
      </p:pic>
      <p:sp>
        <p:nvSpPr>
          <p:cNvPr id="417800" name="Rectangle 8"/>
          <p:cNvSpPr>
            <a:spLocks noChangeArrowheads="1"/>
          </p:cNvSpPr>
          <p:nvPr/>
        </p:nvSpPr>
        <p:spPr bwMode="auto">
          <a:xfrm>
            <a:off x="4870450" y="23813"/>
            <a:ext cx="3570288"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outerShdw>
                </a:effectLst>
              </a14:hiddenEffects>
            </a:ext>
          </a:extLst>
        </p:spPr>
        <p:txBody>
          <a:bodyPr wrap="none">
            <a:spAutoFit/>
          </a:bodyPr>
          <a:lstStyle/>
          <a:p>
            <a:r>
              <a:rPr lang="en-US">
                <a:solidFill>
                  <a:schemeClr val="bg1"/>
                </a:solidFill>
              </a:rPr>
              <a:t>- Nonmetals and Metalloids</a:t>
            </a:r>
          </a:p>
        </p:txBody>
      </p:sp>
    </p:spTree>
    <p:extLst>
      <p:ext uri="{BB962C8B-B14F-4D97-AF65-F5344CB8AC3E}">
        <p14:creationId xmlns:p14="http://schemas.microsoft.com/office/powerpoint/2010/main" xmlns="" val="307528123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77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a:xfrm>
            <a:off x="685800" y="685800"/>
            <a:ext cx="7772400" cy="617538"/>
          </a:xfrm>
        </p:spPr>
        <p:txBody>
          <a:bodyPr/>
          <a:lstStyle/>
          <a:p>
            <a:r>
              <a:rPr lang="en-US" dirty="0" smtClean="0"/>
              <a:t>Nobel Gases</a:t>
            </a:r>
            <a:endParaRPr lang="en-US" dirty="0"/>
          </a:p>
        </p:txBody>
      </p:sp>
      <p:sp>
        <p:nvSpPr>
          <p:cNvPr id="419843" name="Rectangle 3"/>
          <p:cNvSpPr>
            <a:spLocks noGrp="1" noChangeArrowheads="1"/>
          </p:cNvSpPr>
          <p:nvPr>
            <p:ph type="body" idx="1"/>
          </p:nvPr>
        </p:nvSpPr>
        <p:spPr>
          <a:xfrm>
            <a:off x="1676400" y="1371600"/>
            <a:ext cx="6781800" cy="1600200"/>
          </a:xfrm>
        </p:spPr>
        <p:txBody>
          <a:bodyPr/>
          <a:lstStyle/>
          <a:p>
            <a:r>
              <a:rPr lang="en-US" sz="2400" dirty="0"/>
              <a:t>The elements in Group 18 are known as the </a:t>
            </a:r>
            <a:r>
              <a:rPr lang="en-US" sz="2400" i="1" dirty="0"/>
              <a:t>noble gases</a:t>
            </a:r>
            <a:r>
              <a:rPr lang="en-US" sz="2400" dirty="0"/>
              <a:t>. They do not ordinarily form compounds because atoms of noble gases do not usually </a:t>
            </a:r>
            <a:r>
              <a:rPr lang="en-US" sz="2400" dirty="0" smtClean="0"/>
              <a:t>react with other elements.</a:t>
            </a:r>
          </a:p>
          <a:p>
            <a:r>
              <a:rPr lang="en-US" sz="2400" dirty="0" smtClean="0"/>
              <a:t>They have 8 valence electrons.</a:t>
            </a:r>
            <a:endParaRPr lang="en-US" sz="2400" dirty="0"/>
          </a:p>
        </p:txBody>
      </p:sp>
      <p:pic>
        <p:nvPicPr>
          <p:cNvPr id="419845" name="Picture 5" descr="Elements_NobleFam_sx6020a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1000" y="738188"/>
            <a:ext cx="914400" cy="5380037"/>
          </a:xfrm>
          <a:prstGeom prst="rect">
            <a:avLst/>
          </a:prstGeom>
          <a:noFill/>
          <a:extLst>
            <a:ext uri="{909E8E84-426E-40dd-AFC4-6F175D3DCCD1}">
              <a14:hiddenFill xmlns:a14="http://schemas.microsoft.com/office/drawing/2010/main" xmlns="">
                <a:solidFill>
                  <a:srgbClr val="FFFFFF"/>
                </a:solidFill>
              </a14:hiddenFill>
            </a:ext>
          </a:extLst>
        </p:spPr>
      </p:pic>
      <p:pic>
        <p:nvPicPr>
          <p:cNvPr id="419846" name="Picture 6" descr="Elements_NobleFam-PT_sx6021a3"/>
          <p:cNvPicPr>
            <a:picLocks noChangeAspect="1" noChangeArrowheads="1"/>
          </p:cNvPicPr>
          <p:nvPr/>
        </p:nvPicPr>
        <p:blipFill>
          <a:blip r:embed="rId4">
            <a:lum bright="-25000"/>
            <a:extLst>
              <a:ext uri="{28A0092B-C50C-407E-A947-70E740481C1C}">
                <a14:useLocalDpi xmlns:a14="http://schemas.microsoft.com/office/drawing/2010/main" xmlns="" val="0"/>
              </a:ext>
            </a:extLst>
          </a:blip>
          <a:srcRect/>
          <a:stretch>
            <a:fillRect/>
          </a:stretch>
        </p:blipFill>
        <p:spPr bwMode="auto">
          <a:xfrm>
            <a:off x="2362200" y="3581400"/>
            <a:ext cx="5684837" cy="3165475"/>
          </a:xfrm>
          <a:prstGeom prst="rect">
            <a:avLst/>
          </a:prstGeom>
          <a:noFill/>
          <a:extLst>
            <a:ext uri="{909E8E84-426E-40dd-AFC4-6F175D3DCCD1}">
              <a14:hiddenFill xmlns:a14="http://schemas.microsoft.com/office/drawing/2010/main" xmlns="">
                <a:solidFill>
                  <a:srgbClr val="FFFFFF"/>
                </a:solidFill>
              </a14:hiddenFill>
            </a:ext>
          </a:extLst>
        </p:spPr>
      </p:pic>
      <p:sp>
        <p:nvSpPr>
          <p:cNvPr id="419848" name="Rectangle 8"/>
          <p:cNvSpPr>
            <a:spLocks noChangeArrowheads="1"/>
          </p:cNvSpPr>
          <p:nvPr/>
        </p:nvSpPr>
        <p:spPr bwMode="auto">
          <a:xfrm>
            <a:off x="4870450" y="23813"/>
            <a:ext cx="3570288"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outerShdw>
                </a:effectLst>
              </a14:hiddenEffects>
            </a:ext>
          </a:extLst>
        </p:spPr>
        <p:txBody>
          <a:bodyPr wrap="none">
            <a:spAutoFit/>
          </a:bodyPr>
          <a:lstStyle/>
          <a:p>
            <a:r>
              <a:rPr lang="en-US">
                <a:solidFill>
                  <a:schemeClr val="bg1"/>
                </a:solidFill>
              </a:rPr>
              <a:t>- Nonmetals and Metalloids</a:t>
            </a:r>
          </a:p>
        </p:txBody>
      </p:sp>
    </p:spTree>
    <p:extLst>
      <p:ext uri="{BB962C8B-B14F-4D97-AF65-F5344CB8AC3E}">
        <p14:creationId xmlns:p14="http://schemas.microsoft.com/office/powerpoint/2010/main" xmlns="" val="396975465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sz="4000" dirty="0"/>
              <a:t>Electrons</a:t>
            </a:r>
            <a:br>
              <a:rPr lang="en-US" sz="4000" dirty="0"/>
            </a:br>
            <a:endParaRPr lang="en-US" sz="4000" dirty="0"/>
          </a:p>
        </p:txBody>
      </p:sp>
      <p:sp>
        <p:nvSpPr>
          <p:cNvPr id="8195" name="Rectangle 3"/>
          <p:cNvSpPr>
            <a:spLocks noGrp="1" noChangeArrowheads="1"/>
          </p:cNvSpPr>
          <p:nvPr>
            <p:ph type="body" idx="1"/>
          </p:nvPr>
        </p:nvSpPr>
        <p:spPr>
          <a:xfrm>
            <a:off x="152400" y="457200"/>
            <a:ext cx="8305800" cy="2971800"/>
          </a:xfrm>
        </p:spPr>
        <p:txBody>
          <a:bodyPr/>
          <a:lstStyle/>
          <a:p>
            <a:r>
              <a:rPr lang="en-US" sz="2800" dirty="0" smtClean="0"/>
              <a:t>Electrons= </a:t>
            </a:r>
            <a:r>
              <a:rPr lang="en-US" sz="2800" dirty="0"/>
              <a:t>e</a:t>
            </a:r>
            <a:r>
              <a:rPr lang="en-US" sz="2800" baseline="30000" dirty="0"/>
              <a:t>-</a:t>
            </a:r>
            <a:r>
              <a:rPr lang="en-US" sz="2800" dirty="0"/>
              <a:t> </a:t>
            </a:r>
          </a:p>
          <a:p>
            <a:r>
              <a:rPr lang="en-US" sz="2800" dirty="0"/>
              <a:t>Have a negative Charge</a:t>
            </a:r>
          </a:p>
          <a:p>
            <a:r>
              <a:rPr lang="en-US" sz="2800" dirty="0"/>
              <a:t>Located out side the Nucleus in the electron cloud</a:t>
            </a:r>
          </a:p>
          <a:p>
            <a:r>
              <a:rPr lang="en-US" sz="2800" dirty="0"/>
              <a:t>Have a weight of </a:t>
            </a:r>
            <a:r>
              <a:rPr lang="en-US" sz="2800" dirty="0" smtClean="0"/>
              <a:t> 1/1836 </a:t>
            </a:r>
            <a:r>
              <a:rPr lang="en-US" sz="2800" dirty="0"/>
              <a:t>AMU</a:t>
            </a:r>
          </a:p>
          <a:p>
            <a:endParaRPr lang="en-US" dirty="0"/>
          </a:p>
        </p:txBody>
      </p:sp>
      <p:pic>
        <p:nvPicPr>
          <p:cNvPr id="5" name="Picture 8" descr="Elements_CarbonAtom_sx5963a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47800" y="3338872"/>
            <a:ext cx="6276975" cy="35052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xmlns="" val="1495599547"/>
              </p:ext>
            </p:extLst>
          </p:nvPr>
        </p:nvGraphicFramePr>
        <p:xfrm>
          <a:off x="914400" y="1397000"/>
          <a:ext cx="7543800" cy="3956050"/>
        </p:xfrm>
        <a:graphic>
          <a:graphicData uri="http://schemas.openxmlformats.org/drawingml/2006/table">
            <a:tbl>
              <a:tblPr firstRow="1" bandRow="1">
                <a:tableStyleId>{284E427A-3D55-4303-BF80-6455036E1DE7}</a:tableStyleId>
              </a:tblPr>
              <a:tblGrid>
                <a:gridCol w="1508760"/>
                <a:gridCol w="1508760"/>
                <a:gridCol w="1508760"/>
                <a:gridCol w="1508760"/>
                <a:gridCol w="1508760"/>
              </a:tblGrid>
              <a:tr h="660400">
                <a:tc>
                  <a:txBody>
                    <a:bodyPr/>
                    <a:lstStyle/>
                    <a:p>
                      <a:pPr algn="ctr"/>
                      <a:r>
                        <a:rPr lang="en-US" dirty="0" smtClean="0"/>
                        <a:t>Particle</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Symbol</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Charge</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Atomic</a:t>
                      </a:r>
                      <a:r>
                        <a:rPr lang="en-US" baseline="0" dirty="0" smtClean="0"/>
                        <a:t> mass</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Location</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98550">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98550">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98550">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11" name="TextBox 10"/>
          <p:cNvSpPr txBox="1"/>
          <p:nvPr/>
        </p:nvSpPr>
        <p:spPr>
          <a:xfrm>
            <a:off x="2777924" y="357205"/>
            <a:ext cx="3634328" cy="707886"/>
          </a:xfrm>
          <a:prstGeom prst="rect">
            <a:avLst/>
          </a:prstGeom>
          <a:noFill/>
        </p:spPr>
        <p:txBody>
          <a:bodyPr wrap="none" rtlCol="0">
            <a:spAutoFit/>
          </a:bodyPr>
          <a:lstStyle/>
          <a:p>
            <a:r>
              <a:rPr lang="en-US" sz="4000" dirty="0" smtClean="0"/>
              <a:t>Fill in the Chart</a:t>
            </a:r>
            <a:endParaRPr lang="en-US" sz="4000" dirty="0"/>
          </a:p>
        </p:txBody>
      </p:sp>
    </p:spTree>
    <p:extLst>
      <p:ext uri="{BB962C8B-B14F-4D97-AF65-F5344CB8AC3E}">
        <p14:creationId xmlns:p14="http://schemas.microsoft.com/office/powerpoint/2010/main" xmlns="" val="23694315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TRS-Blank4Outlining_sx5784a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1000" y="1371600"/>
            <a:ext cx="8077200" cy="48006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609600" y="1752600"/>
            <a:ext cx="8305800" cy="3539430"/>
          </a:xfrm>
          <a:prstGeom prst="rect">
            <a:avLst/>
          </a:prstGeom>
        </p:spPr>
        <p:txBody>
          <a:bodyPr wrap="square">
            <a:spAutoFit/>
          </a:bodyPr>
          <a:lstStyle/>
          <a:p>
            <a:pPr marL="285750" indent="-285750" defTabSz="684213">
              <a:buFont typeface="Arial" charset="0"/>
              <a:buAutoNum type="romanUcPeriod"/>
            </a:pPr>
            <a:r>
              <a:rPr lang="en-US" sz="3200" dirty="0" smtClean="0"/>
              <a:t>Atomic </a:t>
            </a:r>
            <a:r>
              <a:rPr lang="en-US" sz="3200" dirty="0"/>
              <a:t>Theory and Models</a:t>
            </a:r>
          </a:p>
          <a:p>
            <a:pPr marL="738188" lvl="1" indent="-284163" defTabSz="684213">
              <a:buFont typeface="Arial" charset="0"/>
              <a:buAutoNum type="alphaUcPeriod"/>
            </a:pPr>
            <a:r>
              <a:rPr lang="en-US" sz="3200" dirty="0"/>
              <a:t>Dalton</a:t>
            </a:r>
            <a:r>
              <a:rPr lang="ja-JP" altLang="en-US" sz="3200" dirty="0"/>
              <a:t>’</a:t>
            </a:r>
            <a:r>
              <a:rPr lang="en-US" sz="3200" dirty="0"/>
              <a:t>s Atomic Theory</a:t>
            </a:r>
          </a:p>
          <a:p>
            <a:pPr marL="738188" lvl="1" indent="-284163" defTabSz="684213">
              <a:buFont typeface="Arial" charset="0"/>
              <a:buAutoNum type="alphaUcPeriod"/>
            </a:pPr>
            <a:r>
              <a:rPr lang="en-US" sz="3200" dirty="0"/>
              <a:t>Thomson and Smaller Parts of Atoms</a:t>
            </a:r>
          </a:p>
          <a:p>
            <a:pPr marL="738188" lvl="1" indent="-284163" defTabSz="684213">
              <a:buFont typeface="Arial" charset="0"/>
              <a:buAutoNum type="alphaUcPeriod"/>
            </a:pPr>
            <a:r>
              <a:rPr lang="en-US" sz="3200" dirty="0"/>
              <a:t>Rutherford and the Nucleus</a:t>
            </a:r>
          </a:p>
          <a:p>
            <a:pPr marL="738188" lvl="1" indent="-284163" defTabSz="684213">
              <a:buFont typeface="Arial" charset="0"/>
              <a:buAutoNum type="alphaUcPeriod"/>
            </a:pPr>
            <a:r>
              <a:rPr lang="en-US" sz="3200" dirty="0"/>
              <a:t>Bohr</a:t>
            </a:r>
            <a:r>
              <a:rPr lang="ja-JP" altLang="en-US" sz="3200" dirty="0"/>
              <a:t>’</a:t>
            </a:r>
            <a:r>
              <a:rPr lang="en-US" sz="3200" dirty="0"/>
              <a:t>s Model</a:t>
            </a:r>
          </a:p>
          <a:p>
            <a:pPr marL="738188" lvl="1" indent="-284163" defTabSz="684213">
              <a:buFont typeface="Arial" charset="0"/>
              <a:buAutoNum type="alphaUcPeriod"/>
            </a:pPr>
            <a:r>
              <a:rPr lang="en-US" sz="3200" dirty="0"/>
              <a:t>A Cloud of Electrons</a:t>
            </a:r>
          </a:p>
          <a:p>
            <a:pPr marL="738188" lvl="1" indent="-284163" defTabSz="684213">
              <a:buFont typeface="Arial" charset="0"/>
              <a:buAutoNum type="alphaUcPeriod"/>
            </a:pPr>
            <a:r>
              <a:rPr lang="en-US" sz="3200" dirty="0"/>
              <a:t>The Modern Atomic Model</a:t>
            </a:r>
          </a:p>
        </p:txBody>
      </p:sp>
    </p:spTree>
    <p:extLst>
      <p:ext uri="{BB962C8B-B14F-4D97-AF65-F5344CB8AC3E}">
        <p14:creationId xmlns:p14="http://schemas.microsoft.com/office/powerpoint/2010/main" xmlns="" val="3774226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2091273"/>
            <a:ext cx="5638800" cy="4766727"/>
          </a:xfrm>
          <a:prstGeom prst="rect">
            <a:avLst/>
          </a:prstGeom>
        </p:spPr>
      </p:pic>
      <p:sp>
        <p:nvSpPr>
          <p:cNvPr id="2" name="TextBox 1"/>
          <p:cNvSpPr txBox="1"/>
          <p:nvPr/>
        </p:nvSpPr>
        <p:spPr>
          <a:xfrm>
            <a:off x="228600" y="152400"/>
            <a:ext cx="7035841" cy="1200329"/>
          </a:xfrm>
          <a:prstGeom prst="rect">
            <a:avLst/>
          </a:prstGeom>
          <a:noFill/>
        </p:spPr>
        <p:txBody>
          <a:bodyPr wrap="square" rtlCol="0">
            <a:spAutoFit/>
          </a:bodyPr>
          <a:lstStyle/>
          <a:p>
            <a:r>
              <a:rPr lang="en-US" sz="3600" dirty="0" smtClean="0"/>
              <a:t>Early ideas about the atom…… 2,500 years ago</a:t>
            </a:r>
            <a:endParaRPr lang="en-US" sz="3600" dirty="0"/>
          </a:p>
        </p:txBody>
      </p:sp>
      <p:sp>
        <p:nvSpPr>
          <p:cNvPr id="3" name="TextBox 2"/>
          <p:cNvSpPr txBox="1"/>
          <p:nvPr/>
        </p:nvSpPr>
        <p:spPr>
          <a:xfrm>
            <a:off x="304800" y="1600200"/>
            <a:ext cx="7777164" cy="523220"/>
          </a:xfrm>
          <a:prstGeom prst="rect">
            <a:avLst/>
          </a:prstGeom>
          <a:noFill/>
        </p:spPr>
        <p:txBody>
          <a:bodyPr wrap="none" rtlCol="0">
            <a:spAutoFit/>
          </a:bodyPr>
          <a:lstStyle/>
          <a:p>
            <a:r>
              <a:rPr lang="en-US" sz="2800" b="1" i="1" dirty="0" err="1" smtClean="0">
                <a:latin typeface="Herculanum"/>
                <a:cs typeface="Herculanum"/>
              </a:rPr>
              <a:t>Atomos</a:t>
            </a:r>
            <a:r>
              <a:rPr lang="en-US" sz="2800" b="1" i="1" dirty="0" smtClean="0">
                <a:latin typeface="Herculanum"/>
                <a:cs typeface="Herculanum"/>
              </a:rPr>
              <a:t>-</a:t>
            </a:r>
            <a:r>
              <a:rPr lang="en-US" sz="2800" b="1" dirty="0">
                <a:latin typeface="Herculanum"/>
                <a:cs typeface="Herculanum"/>
              </a:rPr>
              <a:t> </a:t>
            </a:r>
            <a:r>
              <a:rPr lang="en-US" sz="2800" b="1" i="1" dirty="0" smtClean="0">
                <a:latin typeface="Herculanum"/>
                <a:cs typeface="Herculanum"/>
              </a:rPr>
              <a:t>“uncut” or “indivisible” in Greek</a:t>
            </a:r>
            <a:endParaRPr lang="en-US" sz="2800" b="1" i="1" dirty="0">
              <a:latin typeface="Herculanum"/>
              <a:cs typeface="Herculanum"/>
            </a:endParaRPr>
          </a:p>
        </p:txBody>
      </p:sp>
      <p:sp>
        <p:nvSpPr>
          <p:cNvPr id="5" name="Rectangle 4"/>
          <p:cNvSpPr/>
          <p:nvPr/>
        </p:nvSpPr>
        <p:spPr>
          <a:xfrm>
            <a:off x="5486400" y="2209800"/>
            <a:ext cx="3352800" cy="3785652"/>
          </a:xfrm>
          <a:prstGeom prst="rect">
            <a:avLst/>
          </a:prstGeom>
        </p:spPr>
        <p:txBody>
          <a:bodyPr wrap="square">
            <a:spAutoFit/>
          </a:bodyPr>
          <a:lstStyle/>
          <a:p>
            <a:r>
              <a:rPr lang="en-US" sz="2400" dirty="0" smtClean="0"/>
              <a:t>Modern times……..</a:t>
            </a:r>
          </a:p>
          <a:p>
            <a:r>
              <a:rPr lang="en-US" sz="2400" dirty="0" smtClean="0"/>
              <a:t>For over two centuries, scientists have created models of atoms in an effort to understand why matter behaves as it does. As scientists have learned more, the model of the atom has changed.</a:t>
            </a:r>
            <a:endParaRPr lang="en-US" sz="2400" dirty="0"/>
          </a:p>
        </p:txBody>
      </p:sp>
    </p:spTree>
    <p:extLst>
      <p:ext uri="{BB962C8B-B14F-4D97-AF65-F5344CB8AC3E}">
        <p14:creationId xmlns:p14="http://schemas.microsoft.com/office/powerpoint/2010/main" xmlns="" val="15291448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2"/>
          <p:cNvSpPr>
            <a:spLocks noChangeArrowheads="1"/>
          </p:cNvSpPr>
          <p:nvPr/>
        </p:nvSpPr>
        <p:spPr bwMode="auto">
          <a:xfrm>
            <a:off x="3073400" y="23813"/>
            <a:ext cx="2932113"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outerShdw>
                </a:effectLst>
              </a14:hiddenEffects>
            </a:ext>
          </a:extLst>
        </p:spPr>
        <p:txBody>
          <a:bodyPr wrap="none">
            <a:spAutoFit/>
          </a:bodyPr>
          <a:lstStyle/>
          <a:p>
            <a:r>
              <a:rPr lang="en-US">
                <a:solidFill>
                  <a:schemeClr val="bg1"/>
                </a:solidFill>
              </a:rPr>
              <a:t>- Elements and Atoms</a:t>
            </a:r>
          </a:p>
        </p:txBody>
      </p:sp>
      <p:sp>
        <p:nvSpPr>
          <p:cNvPr id="481283" name="Rectangle 3"/>
          <p:cNvSpPr>
            <a:spLocks noGrp="1" noChangeArrowheads="1"/>
          </p:cNvSpPr>
          <p:nvPr>
            <p:ph type="title" idx="4294967295"/>
          </p:nvPr>
        </p:nvSpPr>
        <p:spPr>
          <a:xfrm>
            <a:off x="533400" y="0"/>
            <a:ext cx="8229600" cy="1143000"/>
          </a:xfrm>
        </p:spPr>
        <p:txBody>
          <a:bodyPr/>
          <a:lstStyle/>
          <a:p>
            <a:r>
              <a:rPr lang="en-US" dirty="0"/>
              <a:t>Atomic Theory and Models</a:t>
            </a:r>
          </a:p>
        </p:txBody>
      </p:sp>
      <p:sp>
        <p:nvSpPr>
          <p:cNvPr id="2" name="Rectangle 1"/>
          <p:cNvSpPr/>
          <p:nvPr/>
        </p:nvSpPr>
        <p:spPr>
          <a:xfrm>
            <a:off x="381000" y="1066800"/>
            <a:ext cx="7848600" cy="5632310"/>
          </a:xfrm>
          <a:prstGeom prst="rect">
            <a:avLst/>
          </a:prstGeom>
        </p:spPr>
        <p:txBody>
          <a:bodyPr wrap="square">
            <a:spAutoFit/>
          </a:bodyPr>
          <a:lstStyle/>
          <a:p>
            <a:r>
              <a:rPr lang="en-US" sz="2400" b="1" dirty="0"/>
              <a:t>Five main points of Dalton's atomic theory</a:t>
            </a:r>
          </a:p>
          <a:p>
            <a:pPr marL="457200" indent="-457200">
              <a:buFont typeface="+mj-lt"/>
              <a:buAutoNum type="arabicPeriod"/>
            </a:pPr>
            <a:r>
              <a:rPr lang="en-US" sz="2400" dirty="0"/>
              <a:t>Elements are made of extremely small particles called </a:t>
            </a:r>
            <a:r>
              <a:rPr lang="en-US" sz="2400" dirty="0" smtClean="0"/>
              <a:t>atoms.</a:t>
            </a:r>
          </a:p>
          <a:p>
            <a:pPr marL="457200" indent="-457200">
              <a:buFont typeface="+mj-lt"/>
              <a:buAutoNum type="arabicPeriod"/>
            </a:pPr>
            <a:endParaRPr lang="en-US" sz="2400" dirty="0" smtClean="0">
              <a:hlinkClick r:id="rId3"/>
            </a:endParaRPr>
          </a:p>
          <a:p>
            <a:pPr marL="457200" indent="-457200">
              <a:buFont typeface="+mj-lt"/>
              <a:buAutoNum type="arabicPeriod"/>
            </a:pPr>
            <a:r>
              <a:rPr lang="en-US" sz="2400" dirty="0" smtClean="0"/>
              <a:t>Atoms of a given element are identical in size, mass, and other properties; atoms of different elements differ in size, mass, and other properties.</a:t>
            </a:r>
          </a:p>
          <a:p>
            <a:pPr marL="457200" indent="-457200">
              <a:buFont typeface="+mj-lt"/>
              <a:buAutoNum type="arabicPeriod"/>
            </a:pPr>
            <a:endParaRPr lang="en-US" sz="2400" dirty="0" smtClean="0"/>
          </a:p>
          <a:p>
            <a:pPr marL="457200" indent="-457200">
              <a:buFont typeface="+mj-lt"/>
              <a:buAutoNum type="arabicPeriod"/>
            </a:pPr>
            <a:r>
              <a:rPr lang="en-US" sz="2400" dirty="0" smtClean="0"/>
              <a:t>Atoms </a:t>
            </a:r>
            <a:r>
              <a:rPr lang="en-US" sz="2400" dirty="0"/>
              <a:t>cannot be subdivided, created, or destroyed</a:t>
            </a:r>
            <a:r>
              <a:rPr lang="en-US" sz="2400" dirty="0" smtClean="0"/>
              <a:t>.</a:t>
            </a:r>
          </a:p>
          <a:p>
            <a:pPr marL="457200" indent="-457200">
              <a:buFont typeface="+mj-lt"/>
              <a:buAutoNum type="arabicPeriod"/>
            </a:pPr>
            <a:endParaRPr lang="en-US" sz="2400" dirty="0"/>
          </a:p>
          <a:p>
            <a:pPr marL="457200" indent="-457200">
              <a:buFont typeface="+mj-lt"/>
              <a:buAutoNum type="arabicPeriod"/>
            </a:pPr>
            <a:r>
              <a:rPr lang="en-US" sz="2400" dirty="0"/>
              <a:t>Atoms of different elements combine in simple whole-number ratios to </a:t>
            </a:r>
            <a:r>
              <a:rPr lang="en-US" sz="2400" dirty="0" smtClean="0"/>
              <a:t>form chemical compounds.</a:t>
            </a:r>
          </a:p>
          <a:p>
            <a:pPr marL="457200" indent="-457200">
              <a:buFont typeface="+mj-lt"/>
              <a:buAutoNum type="arabicPeriod"/>
            </a:pPr>
            <a:endParaRPr lang="en-US" sz="2400" b="1" dirty="0">
              <a:solidFill>
                <a:srgbClr val="000000"/>
              </a:solidFill>
              <a:hlinkClick r:id="rId4"/>
            </a:endParaRPr>
          </a:p>
          <a:p>
            <a:pPr marL="457200" indent="-457200">
              <a:buFont typeface="+mj-lt"/>
              <a:buAutoNum type="arabicPeriod"/>
            </a:pPr>
            <a:r>
              <a:rPr lang="en-US" sz="2400" dirty="0"/>
              <a:t>In </a:t>
            </a:r>
            <a:r>
              <a:rPr lang="en-US" sz="2400" dirty="0" smtClean="0"/>
              <a:t>chemical reactions, atoms </a:t>
            </a:r>
            <a:r>
              <a:rPr lang="en-US" sz="2400" dirty="0"/>
              <a:t>are combined, separated, or rearranged.</a:t>
            </a:r>
          </a:p>
        </p:txBody>
      </p:sp>
    </p:spTree>
    <p:extLst>
      <p:ext uri="{BB962C8B-B14F-4D97-AF65-F5344CB8AC3E}">
        <p14:creationId xmlns:p14="http://schemas.microsoft.com/office/powerpoint/2010/main" xmlns="" val="210229317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1074</TotalTime>
  <Words>1401</Words>
  <Application>Microsoft Macintosh PowerPoint</Application>
  <PresentationFormat>On-screen Show (4:3)</PresentationFormat>
  <Paragraphs>221</Paragraphs>
  <Slides>42</Slides>
  <Notes>14</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Default Design</vt:lpstr>
      <vt:lpstr>E02 Atomic Structure and the Periodic Table</vt:lpstr>
      <vt:lpstr>Inside the atom</vt:lpstr>
      <vt:lpstr>Protons</vt:lpstr>
      <vt:lpstr>Neutrons</vt:lpstr>
      <vt:lpstr>Electrons </vt:lpstr>
      <vt:lpstr>Slide 6</vt:lpstr>
      <vt:lpstr>Slide 7</vt:lpstr>
      <vt:lpstr>Slide 8</vt:lpstr>
      <vt:lpstr>Atomic Theory and Models</vt:lpstr>
      <vt:lpstr>Slide 10</vt:lpstr>
      <vt:lpstr>Slide 11</vt:lpstr>
      <vt:lpstr>Atomic Theory and Models</vt:lpstr>
      <vt:lpstr>Atomic Theory and Models</vt:lpstr>
      <vt:lpstr>Atomic Theory and Models</vt:lpstr>
      <vt:lpstr>Slide 15</vt:lpstr>
      <vt:lpstr>Slide 16</vt:lpstr>
      <vt:lpstr>Slide 17</vt:lpstr>
      <vt:lpstr>Slide 18</vt:lpstr>
      <vt:lpstr>Slide 19</vt:lpstr>
      <vt:lpstr>Slide 20</vt:lpstr>
      <vt:lpstr>Periodic Table</vt:lpstr>
      <vt:lpstr>Slide 22</vt:lpstr>
      <vt:lpstr>Slide 23</vt:lpstr>
      <vt:lpstr>Slide 24</vt:lpstr>
      <vt:lpstr>Slide 25</vt:lpstr>
      <vt:lpstr>Slide 26</vt:lpstr>
      <vt:lpstr>Slide 27</vt:lpstr>
      <vt:lpstr>Slide 28</vt:lpstr>
      <vt:lpstr>Slide 29</vt:lpstr>
      <vt:lpstr>Slide 30</vt:lpstr>
      <vt:lpstr>Slide 31</vt:lpstr>
      <vt:lpstr>Metals in the Periodic Table</vt:lpstr>
      <vt:lpstr>Metals in the Periodic Table</vt:lpstr>
      <vt:lpstr>Metals in the Periodic Table</vt:lpstr>
      <vt:lpstr>Metals in the Periodic Table</vt:lpstr>
      <vt:lpstr>Metals in the Periodic Table</vt:lpstr>
      <vt:lpstr>Slide 37</vt:lpstr>
      <vt:lpstr>Carbon Family</vt:lpstr>
      <vt:lpstr>Nitrogen Family</vt:lpstr>
      <vt:lpstr>Oxygen Family</vt:lpstr>
      <vt:lpstr>Halogens</vt:lpstr>
      <vt:lpstr>Nobel Gases</vt:lpstr>
    </vt:vector>
  </TitlesOfParts>
  <Company>WMSD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Atoms </dc:title>
  <dc:creator> </dc:creator>
  <cp:lastModifiedBy>jason-montgomery</cp:lastModifiedBy>
  <cp:revision>51</cp:revision>
  <dcterms:created xsi:type="dcterms:W3CDTF">2007-01-25T13:25:57Z</dcterms:created>
  <dcterms:modified xsi:type="dcterms:W3CDTF">2011-09-26T03:49:25Z</dcterms:modified>
</cp:coreProperties>
</file>