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61" r:id="rId3"/>
    <p:sldId id="262" r:id="rId4"/>
    <p:sldId id="265" r:id="rId5"/>
    <p:sldId id="257" r:id="rId6"/>
    <p:sldId id="258" r:id="rId7"/>
    <p:sldId id="259" r:id="rId8"/>
    <p:sldId id="268" r:id="rId9"/>
    <p:sldId id="270" r:id="rId10"/>
    <p:sldId id="276" r:id="rId11"/>
    <p:sldId id="277" r:id="rId12"/>
    <p:sldId id="278" r:id="rId13"/>
    <p:sldId id="279" r:id="rId14"/>
    <p:sldId id="280" r:id="rId15"/>
    <p:sldId id="281" r:id="rId16"/>
    <p:sldId id="283" r:id="rId17"/>
    <p:sldId id="292" r:id="rId18"/>
    <p:sldId id="293" r:id="rId19"/>
    <p:sldId id="284" r:id="rId20"/>
    <p:sldId id="285" r:id="rId21"/>
    <p:sldId id="286" r:id="rId22"/>
    <p:sldId id="294" r:id="rId23"/>
    <p:sldId id="295" r:id="rId24"/>
    <p:sldId id="289"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6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5D50A-0F42-224B-8DE6-1337A872EE7B}" type="datetimeFigureOut">
              <a:rPr lang="en-US" smtClean="0"/>
              <a:t>9/16/12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A64D5-A70B-6B41-8517-978AAA0CDA14}" type="slidenum">
              <a:rPr lang="en-US" smtClean="0"/>
              <a:t>‹#›</a:t>
            </a:fld>
            <a:endParaRPr lang="en-US"/>
          </a:p>
        </p:txBody>
      </p:sp>
    </p:spTree>
    <p:extLst>
      <p:ext uri="{BB962C8B-B14F-4D97-AF65-F5344CB8AC3E}">
        <p14:creationId xmlns:p14="http://schemas.microsoft.com/office/powerpoint/2010/main" val="2690907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6C16A-A71B-4179-9BF4-0DDF05629DD7}"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173256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6C16A-A71B-4179-9BF4-0DDF05629DD7}"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27247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6C16A-A71B-4179-9BF4-0DDF05629DD7}"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181046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47B5E8F-ACF7-4FDF-AB1B-D1674810AFCB}" type="slidenum">
              <a:rPr lang="en-US"/>
              <a:pPr/>
              <a:t>‹#›</a:t>
            </a:fld>
            <a:endParaRPr lang="en-US"/>
          </a:p>
        </p:txBody>
      </p:sp>
    </p:spTree>
    <p:extLst>
      <p:ext uri="{BB962C8B-B14F-4D97-AF65-F5344CB8AC3E}">
        <p14:creationId xmlns:p14="http://schemas.microsoft.com/office/powerpoint/2010/main" val="21352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6C16A-A71B-4179-9BF4-0DDF05629DD7}"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27745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6C16A-A71B-4179-9BF4-0DDF05629DD7}"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29477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6C16A-A71B-4179-9BF4-0DDF05629DD7}" type="datetimeFigureOut">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406981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6C16A-A71B-4179-9BF4-0DDF05629DD7}" type="datetimeFigureOut">
              <a:rPr lang="en-US" smtClean="0"/>
              <a:t>9/16/12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63430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6C16A-A71B-4179-9BF4-0DDF05629DD7}" type="datetimeFigureOut">
              <a:rPr lang="en-US" smtClean="0"/>
              <a:t>9/16/12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249968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6C16A-A71B-4179-9BF4-0DDF05629DD7}" type="datetimeFigureOut">
              <a:rPr lang="en-US" smtClean="0"/>
              <a:t>9/16/12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382044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6C16A-A71B-4179-9BF4-0DDF05629DD7}" type="datetimeFigureOut">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64834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6C16A-A71B-4179-9BF4-0DDF05629DD7}" type="datetimeFigureOut">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0FA3F-43DB-43BC-9D5C-00B0BDD724C7}" type="slidenum">
              <a:rPr lang="en-US" smtClean="0"/>
              <a:t>‹#›</a:t>
            </a:fld>
            <a:endParaRPr lang="en-US"/>
          </a:p>
        </p:txBody>
      </p:sp>
    </p:spTree>
    <p:extLst>
      <p:ext uri="{BB962C8B-B14F-4D97-AF65-F5344CB8AC3E}">
        <p14:creationId xmlns:p14="http://schemas.microsoft.com/office/powerpoint/2010/main" val="41030246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6C16A-A71B-4179-9BF4-0DDF05629DD7}" type="datetimeFigureOut">
              <a:rPr lang="en-US" smtClean="0"/>
              <a:t>9/16/12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FA3F-43DB-43BC-9D5C-00B0BDD724C7}" type="slidenum">
              <a:rPr lang="en-US" smtClean="0"/>
              <a:t>‹#›</a:t>
            </a:fld>
            <a:endParaRPr lang="en-US"/>
          </a:p>
        </p:txBody>
      </p:sp>
    </p:spTree>
    <p:extLst>
      <p:ext uri="{BB962C8B-B14F-4D97-AF65-F5344CB8AC3E}">
        <p14:creationId xmlns:p14="http://schemas.microsoft.com/office/powerpoint/2010/main" val="483554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 Id="rId3"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http://www.geo.arizona.edu/Antevs/nats104/00lect21lynxhare.gi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http://trc.ucdavis.edu/biosci10v/bis10v/week2/2webimages/figure-06-03a.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thrise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5484"/>
            <a:ext cx="9220200" cy="6915151"/>
          </a:xfrm>
          <a:prstGeom prst="rect">
            <a:avLst/>
          </a:prstGeom>
        </p:spPr>
      </p:pic>
      <p:sp>
        <p:nvSpPr>
          <p:cNvPr id="130050" name="Rectangle 2"/>
          <p:cNvSpPr>
            <a:spLocks noGrp="1" noChangeArrowheads="1"/>
          </p:cNvSpPr>
          <p:nvPr>
            <p:ph type="title" idx="4294967295"/>
          </p:nvPr>
        </p:nvSpPr>
        <p:spPr>
          <a:xfrm>
            <a:off x="685800" y="5730033"/>
            <a:ext cx="8229600" cy="1143000"/>
          </a:xfrm>
        </p:spPr>
        <p:txBody>
          <a:bodyPr/>
          <a:lstStyle/>
          <a:p>
            <a:pPr eaLnBrk="1" hangingPunct="1">
              <a:defRPr/>
            </a:pPr>
            <a:r>
              <a:rPr lang="en-CA" sz="4000" dirty="0" smtClean="0"/>
              <a:t>Environmental Systems and Societies</a:t>
            </a:r>
            <a:endParaRPr lang="en-US" sz="4000" dirty="0" smtClean="0"/>
          </a:p>
        </p:txBody>
      </p:sp>
      <p:sp>
        <p:nvSpPr>
          <p:cNvPr id="6" name="TextBox 5"/>
          <p:cNvSpPr txBox="1"/>
          <p:nvPr/>
        </p:nvSpPr>
        <p:spPr>
          <a:xfrm>
            <a:off x="2819400" y="4419600"/>
            <a:ext cx="4031948" cy="1661993"/>
          </a:xfrm>
          <a:prstGeom prst="rect">
            <a:avLst/>
          </a:prstGeom>
          <a:noFill/>
        </p:spPr>
        <p:txBody>
          <a:bodyPr wrap="none" rtlCol="0">
            <a:spAutoFit/>
          </a:bodyPr>
          <a:lstStyle/>
          <a:p>
            <a:pPr algn="ctr"/>
            <a:r>
              <a:rPr lang="en-US" sz="6600" dirty="0" smtClean="0"/>
              <a:t>Topic 1</a:t>
            </a:r>
          </a:p>
          <a:p>
            <a:r>
              <a:rPr lang="en-US" sz="3600" dirty="0" smtClean="0"/>
              <a:t>Systems and Models </a:t>
            </a:r>
            <a:endParaRPr lang="en-US" sz="3600" dirty="0"/>
          </a:p>
        </p:txBody>
      </p:sp>
    </p:spTree>
    <p:extLst>
      <p:ext uri="{BB962C8B-B14F-4D97-AF65-F5344CB8AC3E}">
        <p14:creationId xmlns:p14="http://schemas.microsoft.com/office/powerpoint/2010/main" val="198515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type="body" idx="4294967295"/>
          </p:nvPr>
        </p:nvSpPr>
        <p:spPr>
          <a:xfrm>
            <a:off x="533400" y="76200"/>
            <a:ext cx="8229600" cy="4525963"/>
          </a:xfrm>
        </p:spPr>
        <p:txBody>
          <a:bodyPr/>
          <a:lstStyle/>
          <a:p>
            <a:pPr>
              <a:defRPr/>
            </a:pPr>
            <a:r>
              <a:rPr lang="en-US" sz="2800" dirty="0" smtClean="0"/>
              <a:t>Example in food chains: </a:t>
            </a:r>
            <a:r>
              <a:rPr lang="en-US" sz="2800" dirty="0" smtClean="0">
                <a:latin typeface="Subway" pitchFamily="2" charset="0"/>
              </a:rPr>
              <a:t>energy </a:t>
            </a:r>
            <a:r>
              <a:rPr lang="en-US" sz="2800" dirty="0">
                <a:latin typeface="Subway" pitchFamily="2" charset="0"/>
              </a:rPr>
              <a:t>always tends to go from a more usable  (higher quality) form to a less usable (lower quality) form. </a:t>
            </a:r>
            <a:endParaRPr lang="en-US" sz="2800" dirty="0" smtClean="0"/>
          </a:p>
          <a:p>
            <a:pPr eaLnBrk="1" hangingPunct="1">
              <a:defRPr/>
            </a:pPr>
            <a:r>
              <a:rPr lang="en-US" b="1" dirty="0" smtClean="0"/>
              <a:t>10 % rule: </a:t>
            </a:r>
            <a:r>
              <a:rPr lang="en-US" dirty="0" smtClean="0"/>
              <a:t>Herbivores can assimilate into new tissue, 10% of the chemical energy of the consumed plants leaves…and so on up the food chain…</a:t>
            </a:r>
          </a:p>
        </p:txBody>
      </p:sp>
      <p:pic>
        <p:nvPicPr>
          <p:cNvPr id="2" name="Picture 1"/>
          <p:cNvPicPr>
            <a:picLocks noChangeAspect="1"/>
          </p:cNvPicPr>
          <p:nvPr/>
        </p:nvPicPr>
        <p:blipFill>
          <a:blip r:embed="rId2"/>
          <a:stretch>
            <a:fillRect/>
          </a:stretch>
        </p:blipFill>
        <p:spPr>
          <a:xfrm>
            <a:off x="2755900" y="3810000"/>
            <a:ext cx="5549900" cy="2895600"/>
          </a:xfrm>
          <a:prstGeom prst="rect">
            <a:avLst/>
          </a:prstGeom>
        </p:spPr>
      </p:pic>
    </p:spTree>
    <p:extLst>
      <p:ext uri="{BB962C8B-B14F-4D97-AF65-F5344CB8AC3E}">
        <p14:creationId xmlns:p14="http://schemas.microsoft.com/office/powerpoint/2010/main" val="186059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type="body" idx="4294967295"/>
          </p:nvPr>
        </p:nvSpPr>
        <p:spPr>
          <a:xfrm>
            <a:off x="228600" y="76200"/>
            <a:ext cx="8229600" cy="4525963"/>
          </a:xfrm>
        </p:spPr>
        <p:txBody>
          <a:bodyPr/>
          <a:lstStyle/>
          <a:p>
            <a:pPr lvl="0"/>
            <a:r>
              <a:rPr lang="en-US" dirty="0" smtClean="0"/>
              <a:t>Equilibrium – </a:t>
            </a:r>
            <a:r>
              <a:rPr lang="en-US" dirty="0"/>
              <a:t>A state of balance among the components of a system.</a:t>
            </a:r>
          </a:p>
        </p:txBody>
      </p:sp>
      <p:pic>
        <p:nvPicPr>
          <p:cNvPr id="2" name="Picture 1"/>
          <p:cNvPicPr>
            <a:picLocks noChangeAspect="1"/>
          </p:cNvPicPr>
          <p:nvPr/>
        </p:nvPicPr>
        <p:blipFill>
          <a:blip r:embed="rId2"/>
          <a:stretch>
            <a:fillRect/>
          </a:stretch>
        </p:blipFill>
        <p:spPr>
          <a:xfrm>
            <a:off x="1752600" y="1981200"/>
            <a:ext cx="4876800" cy="4876800"/>
          </a:xfrm>
          <a:prstGeom prst="rect">
            <a:avLst/>
          </a:prstGeom>
        </p:spPr>
      </p:pic>
    </p:spTree>
    <p:extLst>
      <p:ext uri="{BB962C8B-B14F-4D97-AF65-F5344CB8AC3E}">
        <p14:creationId xmlns:p14="http://schemas.microsoft.com/office/powerpoint/2010/main" val="18919904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smtClean="0"/>
              <a:t>Steady-state equilibrium</a:t>
            </a:r>
          </a:p>
        </p:txBody>
      </p:sp>
      <p:sp>
        <p:nvSpPr>
          <p:cNvPr id="24579" name="Rectangle 3"/>
          <p:cNvSpPr>
            <a:spLocks noGrp="1" noRot="1" noChangeArrowheads="1"/>
          </p:cNvSpPr>
          <p:nvPr>
            <p:ph type="body" idx="1"/>
          </p:nvPr>
        </p:nvSpPr>
        <p:spPr>
          <a:xfrm>
            <a:off x="381000" y="1143000"/>
            <a:ext cx="8229600" cy="4525963"/>
          </a:xfrm>
        </p:spPr>
        <p:txBody>
          <a:bodyPr>
            <a:normAutofit fontScale="92500" lnSpcReduction="10000"/>
          </a:bodyPr>
          <a:lstStyle/>
          <a:p>
            <a:pPr eaLnBrk="1" hangingPunct="1">
              <a:defRPr/>
            </a:pPr>
            <a:endParaRPr lang="en-US" dirty="0" smtClean="0"/>
          </a:p>
          <a:p>
            <a:pPr lvl="0"/>
            <a:r>
              <a:rPr lang="en-US" dirty="0"/>
              <a:t>The condition of an open system in which there are no changes over the longer term, but in which there may be oscillations in the very short term. There are continuing inputs and outputs of matter and energy, but the</a:t>
            </a:r>
          </a:p>
          <a:p>
            <a:r>
              <a:rPr lang="en-US" dirty="0"/>
              <a:t>system as a whole remains in a more or less constant state (for example, </a:t>
            </a:r>
            <a:r>
              <a:rPr lang="en-US" dirty="0" smtClean="0"/>
              <a:t>a climax </a:t>
            </a:r>
            <a:r>
              <a:rPr lang="en-US" dirty="0"/>
              <a:t>ecosystem)</a:t>
            </a:r>
            <a:r>
              <a:rPr lang="en-US" dirty="0" smtClean="0"/>
              <a:t>.</a:t>
            </a:r>
            <a:r>
              <a:rPr lang="en-US" dirty="0"/>
              <a:t> </a:t>
            </a:r>
          </a:p>
          <a:p>
            <a:pPr eaLnBrk="1" hangingPunct="1">
              <a:defRPr/>
            </a:pPr>
            <a:endParaRPr lang="en-US" sz="2000" dirty="0" smtClean="0"/>
          </a:p>
          <a:p>
            <a:pPr eaLnBrk="1" hangingPunct="1">
              <a:defRPr/>
            </a:pPr>
            <a:r>
              <a:rPr lang="en-US" sz="2000" dirty="0" smtClean="0"/>
              <a:t>Energy in a mature ecosystem</a:t>
            </a:r>
          </a:p>
          <a:p>
            <a:pPr marL="0" indent="0" eaLnBrk="1" hangingPunct="1">
              <a:buNone/>
              <a:defRPr/>
            </a:pPr>
            <a:endParaRPr lang="en-US" sz="2000" dirty="0" smtClean="0"/>
          </a:p>
        </p:txBody>
      </p:sp>
      <p:pic>
        <p:nvPicPr>
          <p:cNvPr id="13314" name="Picture 2" descr="http://www.physicalgeography.net/fundamentals/images/steadyst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876800"/>
            <a:ext cx="4407577"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705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eaLnBrk="1" hangingPunct="1">
              <a:defRPr/>
            </a:pPr>
            <a:r>
              <a:rPr lang="en-US" smtClean="0"/>
              <a:t>Static equilibrium</a:t>
            </a:r>
            <a:br>
              <a:rPr lang="en-US" smtClean="0"/>
            </a:br>
            <a:endParaRPr lang="en-US" smtClean="0"/>
          </a:p>
        </p:txBody>
      </p:sp>
      <p:sp>
        <p:nvSpPr>
          <p:cNvPr id="25603" name="Rectangle 3"/>
          <p:cNvSpPr>
            <a:spLocks noGrp="1" noRot="1" noChangeArrowheads="1"/>
          </p:cNvSpPr>
          <p:nvPr>
            <p:ph type="body" idx="1"/>
          </p:nvPr>
        </p:nvSpPr>
        <p:spPr>
          <a:xfrm>
            <a:off x="381000" y="1066800"/>
            <a:ext cx="8007350" cy="3124200"/>
          </a:xfrm>
        </p:spPr>
        <p:txBody>
          <a:bodyPr/>
          <a:lstStyle/>
          <a:p>
            <a:pPr eaLnBrk="1" hangingPunct="1">
              <a:defRPr/>
            </a:pPr>
            <a:r>
              <a:rPr lang="en-US" dirty="0" smtClean="0"/>
              <a:t>Stable (no change over time), found in non-living systems</a:t>
            </a:r>
          </a:p>
          <a:p>
            <a:pPr eaLnBrk="1" hangingPunct="1">
              <a:defRPr/>
            </a:pPr>
            <a:r>
              <a:rPr lang="en-US" dirty="0" smtClean="0"/>
              <a:t>Usually related to balanced forces or energy</a:t>
            </a:r>
          </a:p>
          <a:p>
            <a:pPr eaLnBrk="1" hangingPunct="1">
              <a:defRPr/>
            </a:pPr>
            <a:r>
              <a:rPr lang="en-US" dirty="0" smtClean="0"/>
              <a:t>Example geological systems, lakes</a:t>
            </a:r>
          </a:p>
        </p:txBody>
      </p:sp>
      <p:pic>
        <p:nvPicPr>
          <p:cNvPr id="12290" name="Picture 2" descr="http://24.media.tumblr.com/tumblr_m6ckbsV2vB1rojv9p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282" y="328612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4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04800" y="152400"/>
            <a:ext cx="2895600" cy="1143000"/>
          </a:xfrm>
        </p:spPr>
        <p:txBody>
          <a:bodyPr>
            <a:normAutofit fontScale="90000"/>
          </a:bodyPr>
          <a:lstStyle/>
          <a:p>
            <a:pPr eaLnBrk="1" hangingPunct="1">
              <a:defRPr/>
            </a:pPr>
            <a:r>
              <a:rPr lang="en-US" dirty="0" smtClean="0"/>
              <a:t>Stability of equilibrium</a:t>
            </a:r>
          </a:p>
        </p:txBody>
      </p:sp>
      <p:sp>
        <p:nvSpPr>
          <p:cNvPr id="26627" name="Rectangle 3"/>
          <p:cNvSpPr>
            <a:spLocks noGrp="1" noRot="1" noChangeArrowheads="1"/>
          </p:cNvSpPr>
          <p:nvPr>
            <p:ph type="body" idx="1"/>
          </p:nvPr>
        </p:nvSpPr>
        <p:spPr>
          <a:xfrm>
            <a:off x="3124200" y="533400"/>
            <a:ext cx="6019800" cy="6096000"/>
          </a:xfrm>
        </p:spPr>
        <p:txBody>
          <a:bodyPr>
            <a:normAutofit/>
          </a:bodyPr>
          <a:lstStyle/>
          <a:p>
            <a:pPr marL="0" indent="0">
              <a:lnSpc>
                <a:spcPct val="80000"/>
              </a:lnSpc>
              <a:buNone/>
              <a:defRPr/>
            </a:pPr>
            <a:r>
              <a:rPr lang="en-US" sz="2800" b="1" dirty="0" smtClean="0"/>
              <a:t>Stable equilibrium </a:t>
            </a:r>
            <a:r>
              <a:rPr lang="en-US" sz="2800" dirty="0"/>
              <a:t>The condition of a system in which there is a tendency for it to return to a previous equilibrium condition following disturbance. </a:t>
            </a:r>
          </a:p>
          <a:p>
            <a:pPr eaLnBrk="1" hangingPunct="1">
              <a:lnSpc>
                <a:spcPct val="80000"/>
              </a:lnSpc>
              <a:defRPr/>
            </a:pPr>
            <a:r>
              <a:rPr lang="en-US" sz="2800" dirty="0" smtClean="0"/>
              <a:t>has self regulating negative feedback, a small change in variables will not disrupt the equilibrium</a:t>
            </a:r>
          </a:p>
          <a:p>
            <a:pPr eaLnBrk="1" hangingPunct="1">
              <a:lnSpc>
                <a:spcPct val="80000"/>
              </a:lnSpc>
              <a:defRPr/>
            </a:pPr>
            <a:r>
              <a:rPr lang="en-US" sz="2800" dirty="0" smtClean="0"/>
              <a:t>Example – a cell, human physiology</a:t>
            </a:r>
          </a:p>
          <a:p>
            <a:pPr eaLnBrk="1" hangingPunct="1">
              <a:lnSpc>
                <a:spcPct val="80000"/>
              </a:lnSpc>
              <a:defRPr/>
            </a:pPr>
            <a:endParaRPr lang="en-US" sz="2800" dirty="0" smtClean="0"/>
          </a:p>
          <a:p>
            <a:pPr>
              <a:lnSpc>
                <a:spcPct val="80000"/>
              </a:lnSpc>
              <a:defRPr/>
            </a:pPr>
            <a:r>
              <a:rPr lang="en-US" sz="2800" b="1" dirty="0" smtClean="0"/>
              <a:t>Unstable equilibrium</a:t>
            </a:r>
            <a:r>
              <a:rPr lang="en-US" sz="2800" b="1" dirty="0"/>
              <a:t> </a:t>
            </a:r>
            <a:r>
              <a:rPr lang="en-US" sz="2800" dirty="0" smtClean="0"/>
              <a:t>will return to a new</a:t>
            </a:r>
            <a:r>
              <a:rPr lang="en-US" sz="2800" dirty="0"/>
              <a:t> equilibrium  after the disturbance</a:t>
            </a:r>
            <a:r>
              <a:rPr lang="en-US" sz="2800" dirty="0" smtClean="0"/>
              <a:t> </a:t>
            </a:r>
            <a:endParaRPr lang="en-US" sz="2800" b="1" dirty="0" smtClean="0"/>
          </a:p>
          <a:p>
            <a:pPr eaLnBrk="1" hangingPunct="1">
              <a:lnSpc>
                <a:spcPct val="80000"/>
              </a:lnSpc>
              <a:defRPr/>
            </a:pPr>
            <a:r>
              <a:rPr lang="en-US" sz="2800" dirty="0" smtClean="0"/>
              <a:t>positive feedback cycles can cause destruction / large modification  of the equilibrium from a small initial change. </a:t>
            </a:r>
          </a:p>
        </p:txBody>
      </p:sp>
      <p:pic>
        <p:nvPicPr>
          <p:cNvPr id="6" name="Picture 2" descr="http://www.physicalgeography.net/fundamentals/images/sta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7717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hysicalgeography.net/fundamentals/images/unstab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69352"/>
            <a:ext cx="2771775"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293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274638"/>
            <a:ext cx="8991600" cy="1143000"/>
          </a:xfrm>
        </p:spPr>
        <p:txBody>
          <a:bodyPr>
            <a:noAutofit/>
          </a:bodyPr>
          <a:lstStyle/>
          <a:p>
            <a:pPr lvl="0" algn="l"/>
            <a:r>
              <a:rPr lang="en-US" sz="2400" b="1" u="sng" dirty="0" smtClean="0"/>
              <a:t>Positive Feedback </a:t>
            </a:r>
            <a:r>
              <a:rPr lang="en-US" sz="2400" dirty="0" smtClean="0"/>
              <a:t>Feedback </a:t>
            </a:r>
            <a:r>
              <a:rPr lang="en-US" sz="2400" dirty="0"/>
              <a:t>that amplifies or increases change; it leads to </a:t>
            </a:r>
            <a:r>
              <a:rPr lang="en-US" sz="2400" dirty="0" smtClean="0"/>
              <a:t>exponential deviation </a:t>
            </a:r>
            <a:r>
              <a:rPr lang="en-US" sz="2400" dirty="0"/>
              <a:t>away from an equilibrium.</a:t>
            </a:r>
            <a:br>
              <a:rPr lang="en-US" sz="2400" dirty="0"/>
            </a:br>
            <a:endParaRPr lang="en-US" sz="2400" dirty="0"/>
          </a:p>
        </p:txBody>
      </p:sp>
      <p:sp>
        <p:nvSpPr>
          <p:cNvPr id="27651" name="Rectangle 3"/>
          <p:cNvSpPr>
            <a:spLocks noGrp="1" noRot="1" noChangeArrowheads="1"/>
          </p:cNvSpPr>
          <p:nvPr>
            <p:ph type="body" idx="1"/>
          </p:nvPr>
        </p:nvSpPr>
        <p:spPr/>
        <p:txBody>
          <a:bodyPr/>
          <a:lstStyle/>
          <a:p>
            <a:pPr eaLnBrk="1" hangingPunct="1">
              <a:defRPr/>
            </a:pPr>
            <a:endParaRPr lang="en-US" dirty="0" smtClean="0"/>
          </a:p>
        </p:txBody>
      </p:sp>
      <p:sp>
        <p:nvSpPr>
          <p:cNvPr id="6" name="Explosion 1 5"/>
          <p:cNvSpPr/>
          <p:nvPr/>
        </p:nvSpPr>
        <p:spPr>
          <a:xfrm>
            <a:off x="2209800" y="3657600"/>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a:t>
            </a:r>
          </a:p>
        </p:txBody>
      </p:sp>
      <p:sp>
        <p:nvSpPr>
          <p:cNvPr id="7" name="Explosion 2 6"/>
          <p:cNvSpPr/>
          <p:nvPr/>
        </p:nvSpPr>
        <p:spPr>
          <a:xfrm>
            <a:off x="5943600" y="3733800"/>
            <a:ext cx="91440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t>
            </a:r>
          </a:p>
        </p:txBody>
      </p:sp>
      <p:sp>
        <p:nvSpPr>
          <p:cNvPr id="8" name="7-Point Star 7"/>
          <p:cNvSpPr/>
          <p:nvPr/>
        </p:nvSpPr>
        <p:spPr>
          <a:xfrm>
            <a:off x="1905000" y="3124200"/>
            <a:ext cx="1600200" cy="1752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Larger</a:t>
            </a:r>
          </a:p>
          <a:p>
            <a:pPr algn="ctr">
              <a:defRPr/>
            </a:pPr>
            <a:r>
              <a:rPr lang="en-US" dirty="0"/>
              <a:t>A</a:t>
            </a:r>
          </a:p>
        </p:txBody>
      </p:sp>
      <p:sp>
        <p:nvSpPr>
          <p:cNvPr id="9" name="7-Point Star 8"/>
          <p:cNvSpPr/>
          <p:nvPr/>
        </p:nvSpPr>
        <p:spPr>
          <a:xfrm>
            <a:off x="5486400" y="2895600"/>
            <a:ext cx="1905000" cy="2362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Larger B</a:t>
            </a:r>
          </a:p>
        </p:txBody>
      </p:sp>
      <p:sp>
        <p:nvSpPr>
          <p:cNvPr id="11" name="Freeform 10"/>
          <p:cNvSpPr/>
          <p:nvPr/>
        </p:nvSpPr>
        <p:spPr>
          <a:xfrm>
            <a:off x="2851150" y="4992688"/>
            <a:ext cx="3432175" cy="1443037"/>
          </a:xfrm>
          <a:custGeom>
            <a:avLst/>
            <a:gdLst>
              <a:gd name="connsiteX0" fmla="*/ 3431847 w 3431847"/>
              <a:gd name="connsiteY0" fmla="*/ 257788 h 1442914"/>
              <a:gd name="connsiteX1" fmla="*/ 2974647 w 3431847"/>
              <a:gd name="connsiteY1" fmla="*/ 655994 h 1442914"/>
              <a:gd name="connsiteX2" fmla="*/ 2738673 w 3431847"/>
              <a:gd name="connsiteY2" fmla="*/ 906717 h 1442914"/>
              <a:gd name="connsiteX3" fmla="*/ 2428957 w 3431847"/>
              <a:gd name="connsiteY3" fmla="*/ 1098446 h 1442914"/>
              <a:gd name="connsiteX4" fmla="*/ 2281473 w 3431847"/>
              <a:gd name="connsiteY4" fmla="*/ 1201685 h 1442914"/>
              <a:gd name="connsiteX5" fmla="*/ 2060247 w 3431847"/>
              <a:gd name="connsiteY5" fmla="*/ 1275427 h 1442914"/>
              <a:gd name="connsiteX6" fmla="*/ 1986505 w 3431847"/>
              <a:gd name="connsiteY6" fmla="*/ 1319672 h 1442914"/>
              <a:gd name="connsiteX7" fmla="*/ 1794776 w 3431847"/>
              <a:gd name="connsiteY7" fmla="*/ 1363917 h 1442914"/>
              <a:gd name="connsiteX8" fmla="*/ 1499808 w 3431847"/>
              <a:gd name="connsiteY8" fmla="*/ 1437659 h 1442914"/>
              <a:gd name="connsiteX9" fmla="*/ 1411318 w 3431847"/>
              <a:gd name="connsiteY9" fmla="*/ 1422910 h 1442914"/>
              <a:gd name="connsiteX10" fmla="*/ 1204840 w 3431847"/>
              <a:gd name="connsiteY10" fmla="*/ 1334420 h 1442914"/>
              <a:gd name="connsiteX11" fmla="*/ 1013111 w 3431847"/>
              <a:gd name="connsiteY11" fmla="*/ 1201685 h 1442914"/>
              <a:gd name="connsiteX12" fmla="*/ 865628 w 3431847"/>
              <a:gd name="connsiteY12" fmla="*/ 1039452 h 1442914"/>
              <a:gd name="connsiteX13" fmla="*/ 585408 w 3431847"/>
              <a:gd name="connsiteY13" fmla="*/ 729736 h 1442914"/>
              <a:gd name="connsiteX14" fmla="*/ 511666 w 3431847"/>
              <a:gd name="connsiteY14" fmla="*/ 626497 h 1442914"/>
              <a:gd name="connsiteX15" fmla="*/ 467421 w 3431847"/>
              <a:gd name="connsiteY15" fmla="*/ 597001 h 1442914"/>
              <a:gd name="connsiteX16" fmla="*/ 408428 w 3431847"/>
              <a:gd name="connsiteY16" fmla="*/ 552756 h 1442914"/>
              <a:gd name="connsiteX17" fmla="*/ 349434 w 3431847"/>
              <a:gd name="connsiteY17" fmla="*/ 434768 h 1442914"/>
              <a:gd name="connsiteX18" fmla="*/ 319937 w 3431847"/>
              <a:gd name="connsiteY18" fmla="*/ 390523 h 1442914"/>
              <a:gd name="connsiteX19" fmla="*/ 231447 w 3431847"/>
              <a:gd name="connsiteY19" fmla="*/ 228291 h 1442914"/>
              <a:gd name="connsiteX20" fmla="*/ 187202 w 3431847"/>
              <a:gd name="connsiteY20" fmla="*/ 169297 h 1442914"/>
              <a:gd name="connsiteX21" fmla="*/ 142957 w 3431847"/>
              <a:gd name="connsiteY21" fmla="*/ 139801 h 1442914"/>
              <a:gd name="connsiteX22" fmla="*/ 54466 w 3431847"/>
              <a:gd name="connsiteY22" fmla="*/ 110304 h 1442914"/>
              <a:gd name="connsiteX23" fmla="*/ 39718 w 3431847"/>
              <a:gd name="connsiteY23" fmla="*/ 257788 h 1442914"/>
              <a:gd name="connsiteX24" fmla="*/ 54466 w 3431847"/>
              <a:gd name="connsiteY24" fmla="*/ 51310 h 1442914"/>
              <a:gd name="connsiteX25" fmla="*/ 305189 w 3431847"/>
              <a:gd name="connsiteY25" fmla="*/ 51310 h 144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31847" h="1442914">
                <a:moveTo>
                  <a:pt x="3431847" y="257788"/>
                </a:moveTo>
                <a:cubicBezTo>
                  <a:pt x="3356971" y="321432"/>
                  <a:pt x="3076176" y="554465"/>
                  <a:pt x="2974647" y="655994"/>
                </a:cubicBezTo>
                <a:cubicBezTo>
                  <a:pt x="2844583" y="786059"/>
                  <a:pt x="2875149" y="788438"/>
                  <a:pt x="2738673" y="906717"/>
                </a:cubicBezTo>
                <a:cubicBezTo>
                  <a:pt x="2647939" y="985353"/>
                  <a:pt x="2527804" y="1036667"/>
                  <a:pt x="2428957" y="1098446"/>
                </a:cubicBezTo>
                <a:cubicBezTo>
                  <a:pt x="2378069" y="1130251"/>
                  <a:pt x="2335573" y="1175717"/>
                  <a:pt x="2281473" y="1201685"/>
                </a:cubicBezTo>
                <a:cubicBezTo>
                  <a:pt x="2211397" y="1235322"/>
                  <a:pt x="2132418" y="1246559"/>
                  <a:pt x="2060247" y="1275427"/>
                </a:cubicBezTo>
                <a:cubicBezTo>
                  <a:pt x="2033632" y="1286073"/>
                  <a:pt x="2013700" y="1310607"/>
                  <a:pt x="1986505" y="1319672"/>
                </a:cubicBezTo>
                <a:cubicBezTo>
                  <a:pt x="1924281" y="1340413"/>
                  <a:pt x="1858110" y="1346866"/>
                  <a:pt x="1794776" y="1363917"/>
                </a:cubicBezTo>
                <a:cubicBezTo>
                  <a:pt x="1501355" y="1442914"/>
                  <a:pt x="1704836" y="1408368"/>
                  <a:pt x="1499808" y="1437659"/>
                </a:cubicBezTo>
                <a:cubicBezTo>
                  <a:pt x="1470311" y="1432743"/>
                  <a:pt x="1439318" y="1433410"/>
                  <a:pt x="1411318" y="1422910"/>
                </a:cubicBezTo>
                <a:cubicBezTo>
                  <a:pt x="1080110" y="1298706"/>
                  <a:pt x="1378225" y="1377765"/>
                  <a:pt x="1204840" y="1334420"/>
                </a:cubicBezTo>
                <a:cubicBezTo>
                  <a:pt x="1140302" y="1295697"/>
                  <a:pt x="1065950" y="1254525"/>
                  <a:pt x="1013111" y="1201685"/>
                </a:cubicBezTo>
                <a:cubicBezTo>
                  <a:pt x="799025" y="987596"/>
                  <a:pt x="1028660" y="1223749"/>
                  <a:pt x="865628" y="1039452"/>
                </a:cubicBezTo>
                <a:cubicBezTo>
                  <a:pt x="773382" y="935175"/>
                  <a:pt x="666330" y="843026"/>
                  <a:pt x="585408" y="729736"/>
                </a:cubicBezTo>
                <a:cubicBezTo>
                  <a:pt x="560827" y="695323"/>
                  <a:pt x="539762" y="658105"/>
                  <a:pt x="511666" y="626497"/>
                </a:cubicBezTo>
                <a:cubicBezTo>
                  <a:pt x="499890" y="613249"/>
                  <a:pt x="481845" y="607304"/>
                  <a:pt x="467421" y="597001"/>
                </a:cubicBezTo>
                <a:cubicBezTo>
                  <a:pt x="447419" y="582714"/>
                  <a:pt x="428092" y="567504"/>
                  <a:pt x="408428" y="552756"/>
                </a:cubicBezTo>
                <a:cubicBezTo>
                  <a:pt x="388763" y="513427"/>
                  <a:pt x="373825" y="471354"/>
                  <a:pt x="349434" y="434768"/>
                </a:cubicBezTo>
                <a:cubicBezTo>
                  <a:pt x="339602" y="420020"/>
                  <a:pt x="328425" y="406084"/>
                  <a:pt x="319937" y="390523"/>
                </a:cubicBezTo>
                <a:cubicBezTo>
                  <a:pt x="258120" y="277191"/>
                  <a:pt x="283278" y="300855"/>
                  <a:pt x="231447" y="228291"/>
                </a:cubicBezTo>
                <a:cubicBezTo>
                  <a:pt x="217160" y="208289"/>
                  <a:pt x="204583" y="186678"/>
                  <a:pt x="187202" y="169297"/>
                </a:cubicBezTo>
                <a:cubicBezTo>
                  <a:pt x="174668" y="156763"/>
                  <a:pt x="157705" y="149633"/>
                  <a:pt x="142957" y="139801"/>
                </a:cubicBezTo>
                <a:cubicBezTo>
                  <a:pt x="71767" y="33017"/>
                  <a:pt x="99817" y="19602"/>
                  <a:pt x="54466" y="110304"/>
                </a:cubicBezTo>
                <a:cubicBezTo>
                  <a:pt x="49550" y="159465"/>
                  <a:pt x="39718" y="307195"/>
                  <a:pt x="39718" y="257788"/>
                </a:cubicBezTo>
                <a:cubicBezTo>
                  <a:pt x="39718" y="188787"/>
                  <a:pt x="0" y="93673"/>
                  <a:pt x="54466" y="51310"/>
                </a:cubicBezTo>
                <a:cubicBezTo>
                  <a:pt x="120436" y="0"/>
                  <a:pt x="221615" y="51310"/>
                  <a:pt x="305189" y="5131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2463800" y="1201738"/>
            <a:ext cx="3784600" cy="1968500"/>
          </a:xfrm>
          <a:custGeom>
            <a:avLst/>
            <a:gdLst>
              <a:gd name="connsiteX0" fmla="*/ 42755 w 3523374"/>
              <a:gd name="connsiteY0" fmla="*/ 1925149 h 1968673"/>
              <a:gd name="connsiteX1" fmla="*/ 558948 w 3523374"/>
              <a:gd name="connsiteY1" fmla="*/ 1467949 h 1968673"/>
              <a:gd name="connsiteX2" fmla="*/ 809671 w 3523374"/>
              <a:gd name="connsiteY2" fmla="*/ 1217226 h 1968673"/>
              <a:gd name="connsiteX3" fmla="*/ 986652 w 3523374"/>
              <a:gd name="connsiteY3" fmla="*/ 1099239 h 1968673"/>
              <a:gd name="connsiteX4" fmla="*/ 1207877 w 3523374"/>
              <a:gd name="connsiteY4" fmla="*/ 922259 h 1968673"/>
              <a:gd name="connsiteX5" fmla="*/ 1384858 w 3523374"/>
              <a:gd name="connsiteY5" fmla="*/ 745278 h 1968673"/>
              <a:gd name="connsiteX6" fmla="*/ 1620832 w 3523374"/>
              <a:gd name="connsiteY6" fmla="*/ 597794 h 1968673"/>
              <a:gd name="connsiteX7" fmla="*/ 1709323 w 3523374"/>
              <a:gd name="connsiteY7" fmla="*/ 509304 h 1968673"/>
              <a:gd name="connsiteX8" fmla="*/ 2137026 w 3523374"/>
              <a:gd name="connsiteY8" fmla="*/ 258581 h 1968673"/>
              <a:gd name="connsiteX9" fmla="*/ 2314006 w 3523374"/>
              <a:gd name="connsiteY9" fmla="*/ 184839 h 1968673"/>
              <a:gd name="connsiteX10" fmla="*/ 2446742 w 3523374"/>
              <a:gd name="connsiteY10" fmla="*/ 140594 h 1968673"/>
              <a:gd name="connsiteX11" fmla="*/ 2697464 w 3523374"/>
              <a:gd name="connsiteY11" fmla="*/ 170091 h 1968673"/>
              <a:gd name="connsiteX12" fmla="*/ 2741710 w 3523374"/>
              <a:gd name="connsiteY12" fmla="*/ 214336 h 1968673"/>
              <a:gd name="connsiteX13" fmla="*/ 2785955 w 3523374"/>
              <a:gd name="connsiteY13" fmla="*/ 243833 h 1968673"/>
              <a:gd name="connsiteX14" fmla="*/ 2889194 w 3523374"/>
              <a:gd name="connsiteY14" fmla="*/ 347072 h 1968673"/>
              <a:gd name="connsiteX15" fmla="*/ 2962935 w 3523374"/>
              <a:gd name="connsiteY15" fmla="*/ 524052 h 1968673"/>
              <a:gd name="connsiteX16" fmla="*/ 2992432 w 3523374"/>
              <a:gd name="connsiteY16" fmla="*/ 597794 h 1968673"/>
              <a:gd name="connsiteX17" fmla="*/ 3007181 w 3523374"/>
              <a:gd name="connsiteY17" fmla="*/ 642039 h 1968673"/>
              <a:gd name="connsiteX18" fmla="*/ 3051426 w 3523374"/>
              <a:gd name="connsiteY18" fmla="*/ 701033 h 1968673"/>
              <a:gd name="connsiteX19" fmla="*/ 3095671 w 3523374"/>
              <a:gd name="connsiteY19" fmla="*/ 789523 h 1968673"/>
              <a:gd name="connsiteX20" fmla="*/ 3139916 w 3523374"/>
              <a:gd name="connsiteY20" fmla="*/ 863265 h 1968673"/>
              <a:gd name="connsiteX21" fmla="*/ 3154664 w 3523374"/>
              <a:gd name="connsiteY21" fmla="*/ 907510 h 1968673"/>
              <a:gd name="connsiteX22" fmla="*/ 3228406 w 3523374"/>
              <a:gd name="connsiteY22" fmla="*/ 1040246 h 1968673"/>
              <a:gd name="connsiteX23" fmla="*/ 3272652 w 3523374"/>
              <a:gd name="connsiteY23" fmla="*/ 1172981 h 1968673"/>
              <a:gd name="connsiteX24" fmla="*/ 3287400 w 3523374"/>
              <a:gd name="connsiteY24" fmla="*/ 1246723 h 1968673"/>
              <a:gd name="connsiteX25" fmla="*/ 3361142 w 3523374"/>
              <a:gd name="connsiteY25" fmla="*/ 1364710 h 1968673"/>
              <a:gd name="connsiteX26" fmla="*/ 3375890 w 3523374"/>
              <a:gd name="connsiteY26" fmla="*/ 1512194 h 1968673"/>
              <a:gd name="connsiteX27" fmla="*/ 3405387 w 3523374"/>
              <a:gd name="connsiteY27" fmla="*/ 1644930 h 1968673"/>
              <a:gd name="connsiteX28" fmla="*/ 3434884 w 3523374"/>
              <a:gd name="connsiteY28" fmla="*/ 1689175 h 1968673"/>
              <a:gd name="connsiteX29" fmla="*/ 3449632 w 3523374"/>
              <a:gd name="connsiteY29" fmla="*/ 1748168 h 1968673"/>
              <a:gd name="connsiteX30" fmla="*/ 3464381 w 3523374"/>
              <a:gd name="connsiteY30" fmla="*/ 1792414 h 1968673"/>
              <a:gd name="connsiteX31" fmla="*/ 3479129 w 3523374"/>
              <a:gd name="connsiteY31" fmla="*/ 1895652 h 1968673"/>
              <a:gd name="connsiteX32" fmla="*/ 3493877 w 3523374"/>
              <a:gd name="connsiteY32" fmla="*/ 1851407 h 1968673"/>
              <a:gd name="connsiteX33" fmla="*/ 3493877 w 3523374"/>
              <a:gd name="connsiteY33" fmla="*/ 1866156 h 1968673"/>
              <a:gd name="connsiteX34" fmla="*/ 3390639 w 3523374"/>
              <a:gd name="connsiteY34" fmla="*/ 1836659 h 1968673"/>
              <a:gd name="connsiteX35" fmla="*/ 3257903 w 3523374"/>
              <a:gd name="connsiteY35" fmla="*/ 1762917 h 1968673"/>
              <a:gd name="connsiteX36" fmla="*/ 3169413 w 3523374"/>
              <a:gd name="connsiteY36" fmla="*/ 1703923 h 1968673"/>
              <a:gd name="connsiteX37" fmla="*/ 3125168 w 3523374"/>
              <a:gd name="connsiteY37" fmla="*/ 1689175 h 1968673"/>
              <a:gd name="connsiteX38" fmla="*/ 3272652 w 3523374"/>
              <a:gd name="connsiteY38" fmla="*/ 1703923 h 1968673"/>
              <a:gd name="connsiteX39" fmla="*/ 3287400 w 3523374"/>
              <a:gd name="connsiteY39" fmla="*/ 1762917 h 1968673"/>
              <a:gd name="connsiteX40" fmla="*/ 3375890 w 3523374"/>
              <a:gd name="connsiteY40" fmla="*/ 1807162 h 1968673"/>
              <a:gd name="connsiteX41" fmla="*/ 3405387 w 3523374"/>
              <a:gd name="connsiteY41" fmla="*/ 1866156 h 1968673"/>
              <a:gd name="connsiteX42" fmla="*/ 3464381 w 3523374"/>
              <a:gd name="connsiteY42" fmla="*/ 1954646 h 1968673"/>
              <a:gd name="connsiteX43" fmla="*/ 3479129 w 3523374"/>
              <a:gd name="connsiteY43" fmla="*/ 1895652 h 1968673"/>
              <a:gd name="connsiteX44" fmla="*/ 3493877 w 3523374"/>
              <a:gd name="connsiteY44" fmla="*/ 1792414 h 1968673"/>
              <a:gd name="connsiteX45" fmla="*/ 3523374 w 3523374"/>
              <a:gd name="connsiteY45" fmla="*/ 1703923 h 1968673"/>
              <a:gd name="connsiteX46" fmla="*/ 3523374 w 3523374"/>
              <a:gd name="connsiteY46" fmla="*/ 1482697 h 196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23374" h="1968673">
                <a:moveTo>
                  <a:pt x="42755" y="1925149"/>
                </a:moveTo>
                <a:cubicBezTo>
                  <a:pt x="238288" y="1680730"/>
                  <a:pt x="0" y="1968673"/>
                  <a:pt x="558948" y="1467949"/>
                </a:cubicBezTo>
                <a:cubicBezTo>
                  <a:pt x="646982" y="1389086"/>
                  <a:pt x="720151" y="1294398"/>
                  <a:pt x="809671" y="1217226"/>
                </a:cubicBezTo>
                <a:cubicBezTo>
                  <a:pt x="863373" y="1170932"/>
                  <a:pt x="929679" y="1141441"/>
                  <a:pt x="986652" y="1099239"/>
                </a:cubicBezTo>
                <a:cubicBezTo>
                  <a:pt x="1062536" y="1043028"/>
                  <a:pt x="1137295" y="984998"/>
                  <a:pt x="1207877" y="922259"/>
                </a:cubicBezTo>
                <a:cubicBezTo>
                  <a:pt x="1270233" y="866831"/>
                  <a:pt x="1319256" y="796823"/>
                  <a:pt x="1384858" y="745278"/>
                </a:cubicBezTo>
                <a:cubicBezTo>
                  <a:pt x="1457795" y="687970"/>
                  <a:pt x="1545816" y="652351"/>
                  <a:pt x="1620832" y="597794"/>
                </a:cubicBezTo>
                <a:cubicBezTo>
                  <a:pt x="1654568" y="573259"/>
                  <a:pt x="1674983" y="532987"/>
                  <a:pt x="1709323" y="509304"/>
                </a:cubicBezTo>
                <a:cubicBezTo>
                  <a:pt x="2447813" y="0"/>
                  <a:pt x="1837682" y="433197"/>
                  <a:pt x="2137026" y="258581"/>
                </a:cubicBezTo>
                <a:cubicBezTo>
                  <a:pt x="2326450" y="148085"/>
                  <a:pt x="2126395" y="234869"/>
                  <a:pt x="2314006" y="184839"/>
                </a:cubicBezTo>
                <a:cubicBezTo>
                  <a:pt x="2359070" y="172822"/>
                  <a:pt x="2446742" y="140594"/>
                  <a:pt x="2446742" y="140594"/>
                </a:cubicBezTo>
                <a:cubicBezTo>
                  <a:pt x="2530316" y="150426"/>
                  <a:pt x="2615826" y="149682"/>
                  <a:pt x="2697464" y="170091"/>
                </a:cubicBezTo>
                <a:cubicBezTo>
                  <a:pt x="2717699" y="175150"/>
                  <a:pt x="2725687" y="200983"/>
                  <a:pt x="2741710" y="214336"/>
                </a:cubicBezTo>
                <a:cubicBezTo>
                  <a:pt x="2755327" y="225683"/>
                  <a:pt x="2772780" y="231975"/>
                  <a:pt x="2785955" y="243833"/>
                </a:cubicBezTo>
                <a:cubicBezTo>
                  <a:pt x="2822129" y="276390"/>
                  <a:pt x="2889194" y="347072"/>
                  <a:pt x="2889194" y="347072"/>
                </a:cubicBezTo>
                <a:cubicBezTo>
                  <a:pt x="2913774" y="406065"/>
                  <a:pt x="2938602" y="464956"/>
                  <a:pt x="2962935" y="524052"/>
                </a:cubicBezTo>
                <a:cubicBezTo>
                  <a:pt x="2973015" y="548532"/>
                  <a:pt x="2984060" y="572678"/>
                  <a:pt x="2992432" y="597794"/>
                </a:cubicBezTo>
                <a:cubicBezTo>
                  <a:pt x="2997348" y="612542"/>
                  <a:pt x="2999468" y="628541"/>
                  <a:pt x="3007181" y="642039"/>
                </a:cubicBezTo>
                <a:cubicBezTo>
                  <a:pt x="3019377" y="663381"/>
                  <a:pt x="3038779" y="679955"/>
                  <a:pt x="3051426" y="701033"/>
                </a:cubicBezTo>
                <a:cubicBezTo>
                  <a:pt x="3068393" y="729312"/>
                  <a:pt x="3079879" y="760572"/>
                  <a:pt x="3095671" y="789523"/>
                </a:cubicBezTo>
                <a:cubicBezTo>
                  <a:pt x="3109398" y="814689"/>
                  <a:pt x="3127096" y="837626"/>
                  <a:pt x="3139916" y="863265"/>
                </a:cubicBezTo>
                <a:cubicBezTo>
                  <a:pt x="3146868" y="877170"/>
                  <a:pt x="3147712" y="893605"/>
                  <a:pt x="3154664" y="907510"/>
                </a:cubicBezTo>
                <a:cubicBezTo>
                  <a:pt x="3185922" y="970026"/>
                  <a:pt x="3204727" y="978681"/>
                  <a:pt x="3228406" y="1040246"/>
                </a:cubicBezTo>
                <a:cubicBezTo>
                  <a:pt x="3245148" y="1083776"/>
                  <a:pt x="3259839" y="1128137"/>
                  <a:pt x="3272652" y="1172981"/>
                </a:cubicBezTo>
                <a:cubicBezTo>
                  <a:pt x="3279539" y="1197084"/>
                  <a:pt x="3278090" y="1223448"/>
                  <a:pt x="3287400" y="1246723"/>
                </a:cubicBezTo>
                <a:cubicBezTo>
                  <a:pt x="3296295" y="1268961"/>
                  <a:pt x="3343242" y="1337860"/>
                  <a:pt x="3361142" y="1364710"/>
                </a:cubicBezTo>
                <a:cubicBezTo>
                  <a:pt x="3366058" y="1413871"/>
                  <a:pt x="3369762" y="1463169"/>
                  <a:pt x="3375890" y="1512194"/>
                </a:cubicBezTo>
                <a:cubicBezTo>
                  <a:pt x="3379666" y="1542400"/>
                  <a:pt x="3388216" y="1610588"/>
                  <a:pt x="3405387" y="1644930"/>
                </a:cubicBezTo>
                <a:cubicBezTo>
                  <a:pt x="3413314" y="1660784"/>
                  <a:pt x="3425052" y="1674427"/>
                  <a:pt x="3434884" y="1689175"/>
                </a:cubicBezTo>
                <a:cubicBezTo>
                  <a:pt x="3439800" y="1708839"/>
                  <a:pt x="3444064" y="1728678"/>
                  <a:pt x="3449632" y="1748168"/>
                </a:cubicBezTo>
                <a:cubicBezTo>
                  <a:pt x="3453903" y="1763116"/>
                  <a:pt x="3461332" y="1777169"/>
                  <a:pt x="3464381" y="1792414"/>
                </a:cubicBezTo>
                <a:cubicBezTo>
                  <a:pt x="3471198" y="1826501"/>
                  <a:pt x="3474213" y="1861239"/>
                  <a:pt x="3479129" y="1895652"/>
                </a:cubicBezTo>
                <a:cubicBezTo>
                  <a:pt x="3484045" y="1880904"/>
                  <a:pt x="3489606" y="1866355"/>
                  <a:pt x="3493877" y="1851407"/>
                </a:cubicBezTo>
                <a:cubicBezTo>
                  <a:pt x="3507764" y="1802802"/>
                  <a:pt x="3521186" y="1729616"/>
                  <a:pt x="3493877" y="1866156"/>
                </a:cubicBezTo>
                <a:cubicBezTo>
                  <a:pt x="3479996" y="1862686"/>
                  <a:pt x="3407947" y="1846274"/>
                  <a:pt x="3390639" y="1836659"/>
                </a:cubicBezTo>
                <a:cubicBezTo>
                  <a:pt x="3238500" y="1752138"/>
                  <a:pt x="3358018" y="1796288"/>
                  <a:pt x="3257903" y="1762917"/>
                </a:cubicBezTo>
                <a:cubicBezTo>
                  <a:pt x="3228406" y="1743252"/>
                  <a:pt x="3203045" y="1715133"/>
                  <a:pt x="3169413" y="1703923"/>
                </a:cubicBezTo>
                <a:cubicBezTo>
                  <a:pt x="3154665" y="1699007"/>
                  <a:pt x="3109622" y="1689175"/>
                  <a:pt x="3125168" y="1689175"/>
                </a:cubicBezTo>
                <a:cubicBezTo>
                  <a:pt x="3174575" y="1689175"/>
                  <a:pt x="3223491" y="1699007"/>
                  <a:pt x="3272652" y="1703923"/>
                </a:cubicBezTo>
                <a:cubicBezTo>
                  <a:pt x="3277568" y="1723588"/>
                  <a:pt x="3276156" y="1746051"/>
                  <a:pt x="3287400" y="1762917"/>
                </a:cubicBezTo>
                <a:cubicBezTo>
                  <a:pt x="3303737" y="1787424"/>
                  <a:pt x="3350650" y="1798749"/>
                  <a:pt x="3375890" y="1807162"/>
                </a:cubicBezTo>
                <a:cubicBezTo>
                  <a:pt x="3385722" y="1826827"/>
                  <a:pt x="3394075" y="1847303"/>
                  <a:pt x="3405387" y="1866156"/>
                </a:cubicBezTo>
                <a:cubicBezTo>
                  <a:pt x="3423626" y="1896555"/>
                  <a:pt x="3464381" y="1954646"/>
                  <a:pt x="3464381" y="1954646"/>
                </a:cubicBezTo>
                <a:cubicBezTo>
                  <a:pt x="3469297" y="1934981"/>
                  <a:pt x="3475503" y="1915595"/>
                  <a:pt x="3479129" y="1895652"/>
                </a:cubicBezTo>
                <a:cubicBezTo>
                  <a:pt x="3485347" y="1861451"/>
                  <a:pt x="3486060" y="1826286"/>
                  <a:pt x="3493877" y="1792414"/>
                </a:cubicBezTo>
                <a:cubicBezTo>
                  <a:pt x="3500868" y="1762118"/>
                  <a:pt x="3523374" y="1735016"/>
                  <a:pt x="3523374" y="1703923"/>
                </a:cubicBezTo>
                <a:lnTo>
                  <a:pt x="3523374" y="148269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10-Point Star 12"/>
          <p:cNvSpPr/>
          <p:nvPr/>
        </p:nvSpPr>
        <p:spPr>
          <a:xfrm>
            <a:off x="1676400" y="2819400"/>
            <a:ext cx="3276600" cy="32004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a:t>
            </a:r>
          </a:p>
        </p:txBody>
      </p:sp>
      <p:sp>
        <p:nvSpPr>
          <p:cNvPr id="14" name="24-Point Star 13"/>
          <p:cNvSpPr/>
          <p:nvPr/>
        </p:nvSpPr>
        <p:spPr>
          <a:xfrm>
            <a:off x="5105400" y="2590800"/>
            <a:ext cx="3505200" cy="31242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t>
            </a:r>
          </a:p>
        </p:txBody>
      </p:sp>
      <p:sp>
        <p:nvSpPr>
          <p:cNvPr id="15" name="32-Point Star 14"/>
          <p:cNvSpPr/>
          <p:nvPr/>
        </p:nvSpPr>
        <p:spPr>
          <a:xfrm>
            <a:off x="304800" y="1066800"/>
            <a:ext cx="7010400" cy="64008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a:t>
            </a:r>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636" y="1053090"/>
            <a:ext cx="22860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224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eaLnBrk="1" hangingPunct="1">
              <a:defRPr/>
            </a:pPr>
            <a:r>
              <a:rPr lang="en-US" dirty="0" smtClean="0"/>
              <a:t>Negative feedback</a:t>
            </a:r>
          </a:p>
        </p:txBody>
      </p:sp>
      <p:sp>
        <p:nvSpPr>
          <p:cNvPr id="3" name="Content Placeholder 2"/>
          <p:cNvSpPr>
            <a:spLocks noGrp="1"/>
          </p:cNvSpPr>
          <p:nvPr>
            <p:ph idx="1"/>
          </p:nvPr>
        </p:nvSpPr>
        <p:spPr>
          <a:xfrm>
            <a:off x="457200" y="1066800"/>
            <a:ext cx="6172200" cy="4525963"/>
          </a:xfrm>
        </p:spPr>
        <p:txBody>
          <a:bodyPr>
            <a:normAutofit fontScale="85000" lnSpcReduction="20000"/>
          </a:bodyPr>
          <a:lstStyle/>
          <a:p>
            <a:pPr lvl="0"/>
            <a:r>
              <a:rPr lang="en-US" b="1" u="sng" dirty="0" smtClean="0"/>
              <a:t>Negative Feedback</a:t>
            </a:r>
            <a:r>
              <a:rPr lang="en-US" b="1" u="sng" dirty="0"/>
              <a:t>, </a:t>
            </a:r>
            <a:r>
              <a:rPr lang="en-US" dirty="0" smtClean="0"/>
              <a:t>Feedback </a:t>
            </a:r>
            <a:r>
              <a:rPr lang="en-US" dirty="0"/>
              <a:t>that tends to damp down, neutralize or counteract any</a:t>
            </a:r>
          </a:p>
          <a:p>
            <a:r>
              <a:rPr lang="en-US" dirty="0"/>
              <a:t>deviation from an equilibrium, and promotes stability</a:t>
            </a:r>
            <a:r>
              <a:rPr lang="en-US" dirty="0" smtClean="0"/>
              <a:t>.</a:t>
            </a:r>
          </a:p>
          <a:p>
            <a:pPr eaLnBrk="1" hangingPunct="1">
              <a:defRPr/>
            </a:pPr>
            <a:r>
              <a:rPr lang="en-US" dirty="0" smtClean="0"/>
              <a:t>The initial change produces a reaction that will reduce the change initially observed</a:t>
            </a:r>
          </a:p>
          <a:p>
            <a:pPr eaLnBrk="1" hangingPunct="1">
              <a:defRPr/>
            </a:pPr>
            <a:r>
              <a:rPr lang="en-US" dirty="0" smtClean="0"/>
              <a:t>Most natural systems at a physiological and ecological level maintain stability through many negative feedback loop responses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873625"/>
            <a:ext cx="22860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425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err="1" smtClean="0"/>
              <a:t>Lotka-Volterra</a:t>
            </a:r>
            <a:r>
              <a:rPr lang="en-US" dirty="0" smtClean="0"/>
              <a:t> model</a:t>
            </a:r>
            <a:br>
              <a:rPr lang="en-US" dirty="0" smtClean="0"/>
            </a:br>
            <a:endParaRPr lang="en-US" dirty="0"/>
          </a:p>
        </p:txBody>
      </p:sp>
      <p:sp>
        <p:nvSpPr>
          <p:cNvPr id="11267" name="Rectangle 3"/>
          <p:cNvSpPr>
            <a:spLocks noGrp="1" noChangeArrowheads="1"/>
          </p:cNvSpPr>
          <p:nvPr>
            <p:ph type="body" idx="1"/>
          </p:nvPr>
        </p:nvSpPr>
        <p:spPr/>
        <p:txBody>
          <a:bodyPr/>
          <a:lstStyle/>
          <a:p>
            <a:r>
              <a:rPr lang="en-US" sz="2800"/>
              <a:t>Predator/prey relationships are usually controlled by negative feedback where:</a:t>
            </a:r>
          </a:p>
          <a:p>
            <a:r>
              <a:rPr lang="en-US" sz="2800"/>
              <a:t>The increase in prey-</a:t>
            </a:r>
            <a:r>
              <a:rPr lang="en-US" sz="2800">
                <a:sym typeface="Wingdings" pitchFamily="2" charset="2"/>
              </a:rPr>
              <a:t></a:t>
            </a:r>
            <a:r>
              <a:rPr lang="en-US" sz="2800"/>
              <a:t>increase in predator-</a:t>
            </a:r>
            <a:r>
              <a:rPr lang="en-US" sz="2800">
                <a:sym typeface="Wingdings" pitchFamily="2" charset="2"/>
              </a:rPr>
              <a:t></a:t>
            </a:r>
            <a:r>
              <a:rPr lang="en-US" sz="2800"/>
              <a:t> decrease in prey</a:t>
            </a:r>
            <a:r>
              <a:rPr lang="en-US" sz="2800">
                <a:sym typeface="Wingdings" pitchFamily="2" charset="2"/>
              </a:rPr>
              <a:t></a:t>
            </a:r>
            <a:r>
              <a:rPr lang="en-US" sz="2800"/>
              <a:t> decrease in predator</a:t>
            </a:r>
            <a:r>
              <a:rPr lang="en-US" sz="2800">
                <a:sym typeface="Wingdings" pitchFamily="2" charset="2"/>
              </a:rPr>
              <a:t></a:t>
            </a:r>
            <a:r>
              <a:rPr lang="en-US" sz="2800"/>
              <a:t>increase in prey---and so on in a cyclical manner. The classic study in Northern Canada between the Lynx and the hare populations is famous for its regular 11 year cycle of rising and falling populations. </a:t>
            </a:r>
          </a:p>
        </p:txBody>
      </p:sp>
    </p:spTree>
    <p:extLst>
      <p:ext uri="{BB962C8B-B14F-4D97-AF65-F5344CB8AC3E}">
        <p14:creationId xmlns:p14="http://schemas.microsoft.com/office/powerpoint/2010/main" val="37654550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dirty="0" err="1" smtClean="0"/>
              <a:t>Lotka-Volterra</a:t>
            </a:r>
            <a:r>
              <a:rPr lang="en-US" dirty="0" smtClean="0"/>
              <a:t> model</a:t>
            </a:r>
            <a:br>
              <a:rPr lang="en-US" dirty="0" smtClean="0"/>
            </a:br>
            <a:endParaRPr lang="en-US" dirty="0"/>
          </a:p>
        </p:txBody>
      </p:sp>
      <p:pic>
        <p:nvPicPr>
          <p:cNvPr id="12292" name="Picture 4" descr="http://www.geo.arizona.edu/Antevs/nats104/00lect21lynxhare.gif"/>
          <p:cNvPicPr>
            <a:picLocks noGrp="1"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407988" y="1700213"/>
            <a:ext cx="87360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309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312176" cy="6858000"/>
          </a:xfrm>
          <a:prstGeom prst="rect">
            <a:avLst/>
          </a:prstGeom>
        </p:spPr>
      </p:pic>
      <p:sp>
        <p:nvSpPr>
          <p:cNvPr id="2" name="Title 1"/>
          <p:cNvSpPr>
            <a:spLocks noGrp="1"/>
          </p:cNvSpPr>
          <p:nvPr>
            <p:ph type="title"/>
          </p:nvPr>
        </p:nvSpPr>
        <p:spPr>
          <a:xfrm>
            <a:off x="228600" y="152400"/>
            <a:ext cx="8385175" cy="1431925"/>
          </a:xfrm>
        </p:spPr>
        <p:txBody>
          <a:bodyPr>
            <a:normAutofit/>
          </a:bodyPr>
          <a:lstStyle/>
          <a:p>
            <a:pPr eaLnBrk="1" hangingPunct="1">
              <a:defRPr/>
            </a:pPr>
            <a:r>
              <a:rPr lang="en-US" dirty="0" smtClean="0"/>
              <a:t>Transfers and Transformations </a:t>
            </a:r>
            <a:br>
              <a:rPr lang="en-US" dirty="0" smtClean="0"/>
            </a:br>
            <a:r>
              <a:rPr lang="en-US" sz="2800" dirty="0" smtClean="0"/>
              <a:t>types of flow through the ecosystem</a:t>
            </a:r>
            <a:endParaRPr lang="en-US" dirty="0" smtClean="0"/>
          </a:p>
        </p:txBody>
      </p:sp>
      <p:sp>
        <p:nvSpPr>
          <p:cNvPr id="3" name="Content Placeholder 2"/>
          <p:cNvSpPr>
            <a:spLocks noGrp="1"/>
          </p:cNvSpPr>
          <p:nvPr>
            <p:ph idx="1"/>
          </p:nvPr>
        </p:nvSpPr>
        <p:spPr>
          <a:xfrm>
            <a:off x="533400" y="1600200"/>
            <a:ext cx="8007350" cy="3048000"/>
          </a:xfrm>
        </p:spPr>
        <p:txBody>
          <a:bodyPr>
            <a:normAutofit/>
          </a:bodyPr>
          <a:lstStyle/>
          <a:p>
            <a:pPr eaLnBrk="1" hangingPunct="1">
              <a:defRPr/>
            </a:pPr>
            <a:r>
              <a:rPr lang="en-US" dirty="0" smtClean="0"/>
              <a:t>Transfers – when flows do not involve a change in form or state; Change location</a:t>
            </a:r>
          </a:p>
          <a:p>
            <a:pPr eaLnBrk="1" hangingPunct="1">
              <a:defRPr/>
            </a:pPr>
            <a:r>
              <a:rPr lang="en-US" dirty="0" smtClean="0"/>
              <a:t>Ex: Water from plant tissue to animal tissue, nitrogen molecules  from soil to plant to consumer to decomposer</a:t>
            </a:r>
          </a:p>
        </p:txBody>
      </p:sp>
    </p:spTree>
    <p:extLst>
      <p:ext uri="{BB962C8B-B14F-4D97-AF65-F5344CB8AC3E}">
        <p14:creationId xmlns:p14="http://schemas.microsoft.com/office/powerpoint/2010/main" val="926597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609600" y="152401"/>
            <a:ext cx="79248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CA" sz="2400" dirty="0">
                <a:latin typeface="Tahoma" charset="0"/>
                <a:ea typeface="ＭＳ Ｐゴシック" charset="0"/>
              </a:rPr>
              <a:t>A System</a:t>
            </a:r>
            <a:endParaRPr lang="en-US" sz="2400" dirty="0">
              <a:latin typeface="Tahoma" charset="0"/>
              <a:ea typeface="ＭＳ Ｐゴシック" charset="0"/>
            </a:endParaRPr>
          </a:p>
          <a:p>
            <a:pPr>
              <a:spcBef>
                <a:spcPct val="50000"/>
              </a:spcBef>
              <a:defRPr/>
            </a:pPr>
            <a:r>
              <a:rPr lang="en-US" sz="2400" dirty="0">
                <a:latin typeface="Tahoma" charset="0"/>
                <a:ea typeface="ＭＳ Ｐゴシック" charset="0"/>
              </a:rPr>
              <a:t>Is an organized collection of </a:t>
            </a:r>
            <a:r>
              <a:rPr lang="en-US" sz="2400" i="1" dirty="0">
                <a:latin typeface="Tahoma" charset="0"/>
                <a:ea typeface="ＭＳ Ｐゴシック" charset="0"/>
              </a:rPr>
              <a:t>interdependent</a:t>
            </a:r>
            <a:r>
              <a:rPr lang="en-US" sz="2400" dirty="0">
                <a:latin typeface="Tahoma" charset="0"/>
                <a:ea typeface="ＭＳ Ｐゴシック" charset="0"/>
              </a:rPr>
              <a:t> </a:t>
            </a:r>
            <a:r>
              <a:rPr lang="en-US" sz="2400" i="1" dirty="0">
                <a:latin typeface="Tahoma" charset="0"/>
                <a:ea typeface="ＭＳ Ｐゴシック" charset="0"/>
              </a:rPr>
              <a:t>components</a:t>
            </a:r>
            <a:r>
              <a:rPr lang="en-US" sz="2400" dirty="0">
                <a:latin typeface="Tahoma" charset="0"/>
                <a:ea typeface="ＭＳ Ｐゴシック" charset="0"/>
              </a:rPr>
              <a:t> that perform a function and which are connected through the transfer of energy and/or matter</a:t>
            </a:r>
            <a:br>
              <a:rPr lang="en-US" sz="2400" dirty="0">
                <a:latin typeface="Tahoma" charset="0"/>
                <a:ea typeface="ＭＳ Ｐゴシック" charset="0"/>
              </a:rPr>
            </a:br>
            <a:endParaRPr lang="en-US" sz="2400" dirty="0">
              <a:latin typeface="Tahoma" charset="0"/>
              <a:ea typeface="ＭＳ Ｐゴシック" charset="0"/>
            </a:endParaRPr>
          </a:p>
          <a:p>
            <a:pPr algn="ctr">
              <a:spcBef>
                <a:spcPct val="50000"/>
              </a:spcBef>
              <a:defRPr/>
            </a:pPr>
            <a:r>
              <a:rPr lang="en-US" sz="2400" dirty="0">
                <a:latin typeface="Tahoma" charset="0"/>
                <a:ea typeface="ＭＳ Ｐゴシック" charset="0"/>
              </a:rPr>
              <a:t>All the parts are linked together and affect each other.</a:t>
            </a:r>
          </a:p>
          <a:p>
            <a:pPr algn="ctr">
              <a:spcBef>
                <a:spcPct val="50000"/>
              </a:spcBef>
              <a:defRPr/>
            </a:pPr>
            <a:endParaRPr lang="en-US" sz="2400" dirty="0">
              <a:latin typeface="Tahoma" charset="0"/>
              <a:ea typeface="ＭＳ Ｐゴシック" charset="0"/>
            </a:endParaRPr>
          </a:p>
        </p:txBody>
      </p:sp>
      <p:pic>
        <p:nvPicPr>
          <p:cNvPr id="3" name="Picture 9" descr="bicycle_parts_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78325"/>
            <a:ext cx="4124325" cy="2479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710" y="3809999"/>
            <a:ext cx="4081290" cy="302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91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_far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 y="-76200"/>
            <a:ext cx="11278220" cy="8456207"/>
          </a:xfrm>
          <a:prstGeom prst="rect">
            <a:avLst/>
          </a:prstGeom>
        </p:spPr>
      </p:pic>
      <p:sp>
        <p:nvSpPr>
          <p:cNvPr id="3" name="Content Placeholder 2"/>
          <p:cNvSpPr>
            <a:spLocks noGrp="1"/>
          </p:cNvSpPr>
          <p:nvPr>
            <p:ph idx="4294967295"/>
          </p:nvPr>
        </p:nvSpPr>
        <p:spPr>
          <a:xfrm>
            <a:off x="0" y="152400"/>
            <a:ext cx="10515600" cy="4525963"/>
          </a:xfrm>
        </p:spPr>
        <p:txBody>
          <a:bodyPr/>
          <a:lstStyle/>
          <a:p>
            <a:pPr eaLnBrk="1" hangingPunct="1">
              <a:defRPr/>
            </a:pPr>
            <a:r>
              <a:rPr lang="en-US" dirty="0" smtClean="0">
                <a:solidFill>
                  <a:schemeClr val="bg1"/>
                </a:solidFill>
              </a:rPr>
              <a:t>Transformations – </a:t>
            </a:r>
            <a:r>
              <a:rPr lang="en-US" sz="2800" dirty="0" smtClean="0">
                <a:solidFill>
                  <a:schemeClr val="bg1"/>
                </a:solidFill>
              </a:rPr>
              <a:t>changes of state or change in form</a:t>
            </a:r>
          </a:p>
          <a:p>
            <a:pPr eaLnBrk="1" hangingPunct="1">
              <a:defRPr/>
            </a:pPr>
            <a:r>
              <a:rPr lang="en-US" sz="2800" dirty="0" smtClean="0">
                <a:solidFill>
                  <a:schemeClr val="bg1"/>
                </a:solidFill>
              </a:rPr>
              <a:t>Ex. liquid water to atmospheric vapor, glucose chemical energy to movement (kinetic energy), light energy to chemical energy (potential energy) </a:t>
            </a:r>
          </a:p>
        </p:txBody>
      </p:sp>
    </p:spTree>
    <p:extLst>
      <p:ext uri="{BB962C8B-B14F-4D97-AF65-F5344CB8AC3E}">
        <p14:creationId xmlns:p14="http://schemas.microsoft.com/office/powerpoint/2010/main" val="21767540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Matter and Energy Storage</a:t>
            </a:r>
          </a:p>
        </p:txBody>
      </p:sp>
      <p:sp>
        <p:nvSpPr>
          <p:cNvPr id="3" name="Content Placeholder 2"/>
          <p:cNvSpPr>
            <a:spLocks noGrp="1"/>
          </p:cNvSpPr>
          <p:nvPr>
            <p:ph idx="1"/>
          </p:nvPr>
        </p:nvSpPr>
        <p:spPr>
          <a:xfrm>
            <a:off x="838200" y="1295400"/>
            <a:ext cx="8007350" cy="4191000"/>
          </a:xfrm>
        </p:spPr>
        <p:txBody>
          <a:bodyPr>
            <a:normAutofit lnSpcReduction="10000"/>
          </a:bodyPr>
          <a:lstStyle/>
          <a:p>
            <a:pPr eaLnBrk="1" hangingPunct="1">
              <a:defRPr/>
            </a:pPr>
            <a:r>
              <a:rPr lang="en-US" dirty="0" smtClean="0"/>
              <a:t>Matter and energy flow through the ecosystem, sometimes they are stored, that is a point when they are locked into the non-living environment for long periods of time.</a:t>
            </a:r>
          </a:p>
          <a:p>
            <a:pPr eaLnBrk="1" hangingPunct="1">
              <a:defRPr/>
            </a:pPr>
            <a:r>
              <a:rPr lang="en-US" dirty="0" smtClean="0"/>
              <a:t>Ex. ground water trapped between impermeable rock layers, carbon and calcium forming limestone rock from buried corals/plankton , animal/plant tissues buried slowly becoming peat, coal or gas.  </a:t>
            </a:r>
          </a:p>
        </p:txBody>
      </p:sp>
    </p:spTree>
    <p:extLst>
      <p:ext uri="{BB962C8B-B14F-4D97-AF65-F5344CB8AC3E}">
        <p14:creationId xmlns:p14="http://schemas.microsoft.com/office/powerpoint/2010/main" val="23722777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152400"/>
            <a:ext cx="7912100" cy="4076700"/>
          </a:xfrm>
          <a:prstGeom prst="rect">
            <a:avLst/>
          </a:prstGeom>
        </p:spPr>
      </p:pic>
      <p:sp>
        <p:nvSpPr>
          <p:cNvPr id="6" name="Right Arrow 5"/>
          <p:cNvSpPr/>
          <p:nvPr/>
        </p:nvSpPr>
        <p:spPr>
          <a:xfrm>
            <a:off x="914400" y="4267200"/>
            <a:ext cx="3886200" cy="4572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Energy</a:t>
            </a:r>
            <a:endParaRPr lang="en-US" dirty="0"/>
          </a:p>
        </p:txBody>
      </p:sp>
      <p:sp>
        <p:nvSpPr>
          <p:cNvPr id="7" name="Right Arrow 6"/>
          <p:cNvSpPr/>
          <p:nvPr/>
        </p:nvSpPr>
        <p:spPr>
          <a:xfrm>
            <a:off x="914400" y="5562600"/>
            <a:ext cx="3886200" cy="457200"/>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Matter</a:t>
            </a:r>
            <a:endParaRPr lang="en-US" dirty="0"/>
          </a:p>
        </p:txBody>
      </p:sp>
    </p:spTree>
    <p:extLst>
      <p:ext uri="{BB962C8B-B14F-4D97-AF65-F5344CB8AC3E}">
        <p14:creationId xmlns:p14="http://schemas.microsoft.com/office/powerpoint/2010/main" val="27915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9-16 at 11.40.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8" y="0"/>
            <a:ext cx="4856709" cy="3276600"/>
          </a:xfrm>
          <a:prstGeom prst="rect">
            <a:avLst/>
          </a:prstGeom>
        </p:spPr>
      </p:pic>
      <p:pic>
        <p:nvPicPr>
          <p:cNvPr id="3" name="Picture 2" descr="Screen Shot 2012-09-16 at 11.40.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211" y="3276600"/>
            <a:ext cx="4832789" cy="3581400"/>
          </a:xfrm>
          <a:prstGeom prst="rect">
            <a:avLst/>
          </a:prstGeom>
        </p:spPr>
      </p:pic>
      <p:sp>
        <p:nvSpPr>
          <p:cNvPr id="4" name="TextBox 3"/>
          <p:cNvSpPr txBox="1"/>
          <p:nvPr/>
        </p:nvSpPr>
        <p:spPr>
          <a:xfrm>
            <a:off x="228600" y="152400"/>
            <a:ext cx="3639286" cy="4154983"/>
          </a:xfrm>
          <a:prstGeom prst="rect">
            <a:avLst/>
          </a:prstGeom>
          <a:noFill/>
        </p:spPr>
        <p:txBody>
          <a:bodyPr wrap="square" rtlCol="0">
            <a:spAutoFit/>
          </a:bodyPr>
          <a:lstStyle/>
          <a:p>
            <a:r>
              <a:rPr lang="en-US" sz="2400" dirty="0" smtClean="0"/>
              <a:t>Models of systems:</a:t>
            </a:r>
          </a:p>
          <a:p>
            <a:pPr marL="285750" indent="-285750">
              <a:buFont typeface="Arial"/>
              <a:buChar char="•"/>
            </a:pPr>
            <a:r>
              <a:rPr lang="en-US" sz="2400" dirty="0" smtClean="0"/>
              <a:t>Help predict changes in a system</a:t>
            </a:r>
          </a:p>
          <a:p>
            <a:pPr marL="285750" indent="-285750">
              <a:buFont typeface="Arial"/>
              <a:buChar char="•"/>
            </a:pPr>
            <a:r>
              <a:rPr lang="en-US" sz="2400" dirty="0" smtClean="0"/>
              <a:t>Systems sometimes work in predictable ways and follow “rules”; we know some of the rules but not all.</a:t>
            </a:r>
          </a:p>
          <a:p>
            <a:pPr marL="285750" indent="-285750">
              <a:buFont typeface="Arial"/>
              <a:buChar char="•"/>
            </a:pPr>
            <a:r>
              <a:rPr lang="en-US" sz="2400" dirty="0" smtClean="0"/>
              <a:t>Models change as information becomes available. </a:t>
            </a:r>
            <a:endParaRPr lang="en-US" sz="2400" dirty="0"/>
          </a:p>
        </p:txBody>
      </p:sp>
      <p:sp>
        <p:nvSpPr>
          <p:cNvPr id="5" name="TextBox 4"/>
          <p:cNvSpPr txBox="1"/>
          <p:nvPr/>
        </p:nvSpPr>
        <p:spPr>
          <a:xfrm>
            <a:off x="304800" y="5486400"/>
            <a:ext cx="4025132" cy="646331"/>
          </a:xfrm>
          <a:prstGeom prst="rect">
            <a:avLst/>
          </a:prstGeom>
          <a:noFill/>
        </p:spPr>
        <p:txBody>
          <a:bodyPr wrap="square" rtlCol="0">
            <a:spAutoFit/>
          </a:bodyPr>
          <a:lstStyle/>
          <a:p>
            <a:r>
              <a:rPr lang="en-US" dirty="0" smtClean="0"/>
              <a:t>What kind of question could you expect to see? Which command term?</a:t>
            </a:r>
            <a:endParaRPr lang="en-US" dirty="0"/>
          </a:p>
        </p:txBody>
      </p:sp>
    </p:spTree>
    <p:extLst>
      <p:ext uri="{BB962C8B-B14F-4D97-AF65-F5344CB8AC3E}">
        <p14:creationId xmlns:p14="http://schemas.microsoft.com/office/powerpoint/2010/main" val="2242619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Gaia – James Lovelock </a:t>
            </a:r>
          </a:p>
        </p:txBody>
      </p:sp>
      <p:sp>
        <p:nvSpPr>
          <p:cNvPr id="3" name="Content Placeholder 2"/>
          <p:cNvSpPr>
            <a:spLocks noGrp="1"/>
          </p:cNvSpPr>
          <p:nvPr>
            <p:ph idx="1"/>
          </p:nvPr>
        </p:nvSpPr>
        <p:spPr/>
        <p:txBody>
          <a:bodyPr>
            <a:normAutofit/>
          </a:bodyPr>
          <a:lstStyle/>
          <a:p>
            <a:pPr eaLnBrk="1" hangingPunct="1">
              <a:defRPr/>
            </a:pPr>
            <a:r>
              <a:rPr lang="en-US" dirty="0" smtClean="0"/>
              <a:t>A famous theory –Idea and it is supported by much evidence. </a:t>
            </a:r>
          </a:p>
          <a:p>
            <a:pPr eaLnBrk="1" hangingPunct="1">
              <a:defRPr/>
            </a:pPr>
            <a:r>
              <a:rPr lang="en-US" dirty="0" smtClean="0"/>
              <a:t>The planet as a whole acts like a single organism, through global negative feedback mechanisms it regulates atmospheric and hydrological stability despite variable abiotic influences like solar energy and geological off-gassing </a:t>
            </a:r>
          </a:p>
        </p:txBody>
      </p:sp>
    </p:spTree>
    <p:extLst>
      <p:ext uri="{BB962C8B-B14F-4D97-AF65-F5344CB8AC3E}">
        <p14:creationId xmlns:p14="http://schemas.microsoft.com/office/powerpoint/2010/main" val="2497945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8600" y="3810000"/>
            <a:ext cx="86106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It is more than 30 years since James Lovelock, a freelance chemist with a background in medical research and a gift for devising sensitive detectors, worked for NASA on the Mars exploration program. While doing so, he began to form the idea of the </a:t>
            </a:r>
            <a:r>
              <a:rPr lang="en-US" sz="2400" b="1"/>
              <a:t>biosphere as a self-regulating entity</a:t>
            </a:r>
            <a:r>
              <a:rPr lang="en-US" sz="2000"/>
              <a:t>, of life and the planet as a kind of sensitive organism, not sensitive to any particular form of life, just to the principle of life. He called it the Gaia hypothesis. The novelist William Golding, a friend and neighbor, suggested the name. Gaia was the Earth goddess, the Greeks' Mother Nature. </a:t>
            </a:r>
          </a:p>
        </p:txBody>
      </p:sp>
      <p:pic>
        <p:nvPicPr>
          <p:cNvPr id="40963" name="Picture 3" descr="love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22860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aa_J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3962400" cy="2970213"/>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p:cNvSpPr txBox="1">
            <a:spLocks noChangeArrowheads="1"/>
          </p:cNvSpPr>
          <p:nvPr/>
        </p:nvSpPr>
        <p:spPr bwMode="auto">
          <a:xfrm>
            <a:off x="3810000" y="31242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Negative feedbacks – self regulating, if void of external interruption</a:t>
            </a:r>
          </a:p>
        </p:txBody>
      </p:sp>
    </p:spTree>
    <p:extLst>
      <p:ext uri="{BB962C8B-B14F-4D97-AF65-F5344CB8AC3E}">
        <p14:creationId xmlns:p14="http://schemas.microsoft.com/office/powerpoint/2010/main" val="1656072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CA" smtClean="0"/>
              <a:t>Why use Systems Concept</a:t>
            </a:r>
            <a:endParaRPr lang="en-US" smtClean="0"/>
          </a:p>
        </p:txBody>
      </p:sp>
      <p:sp>
        <p:nvSpPr>
          <p:cNvPr id="142339" name="Rectangle 3"/>
          <p:cNvSpPr>
            <a:spLocks noGrp="1" noChangeArrowheads="1"/>
          </p:cNvSpPr>
          <p:nvPr>
            <p:ph type="body" idx="1"/>
          </p:nvPr>
        </p:nvSpPr>
        <p:spPr/>
        <p:txBody>
          <a:bodyPr/>
          <a:lstStyle/>
          <a:p>
            <a:pPr eaLnBrk="1" hangingPunct="1">
              <a:buFontTx/>
              <a:buNone/>
              <a:defRPr/>
            </a:pPr>
            <a:r>
              <a:rPr lang="en-US" smtClean="0"/>
              <a:t>Why do we use Systems?</a:t>
            </a:r>
          </a:p>
          <a:p>
            <a:pPr eaLnBrk="1" hangingPunct="1">
              <a:defRPr/>
            </a:pPr>
            <a:r>
              <a:rPr lang="en-US" smtClean="0"/>
              <a:t>Useful for understanding and explaining phenomena</a:t>
            </a:r>
          </a:p>
          <a:p>
            <a:pPr eaLnBrk="1" hangingPunct="1">
              <a:defRPr/>
            </a:pPr>
            <a:r>
              <a:rPr lang="en-US" smtClean="0"/>
              <a:t>A holistic  approach that can lead to a deeper understanding and possibly to further discoveries</a:t>
            </a:r>
          </a:p>
        </p:txBody>
      </p:sp>
    </p:spTree>
    <p:extLst>
      <p:ext uri="{BB962C8B-B14F-4D97-AF65-F5344CB8AC3E}">
        <p14:creationId xmlns:p14="http://schemas.microsoft.com/office/powerpoint/2010/main" val="200188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33400"/>
            <a:ext cx="3832716" cy="707886"/>
          </a:xfrm>
          <a:prstGeom prst="rect">
            <a:avLst/>
          </a:prstGeom>
          <a:noFill/>
        </p:spPr>
        <p:txBody>
          <a:bodyPr wrap="none" rtlCol="0">
            <a:spAutoFit/>
          </a:bodyPr>
          <a:lstStyle/>
          <a:p>
            <a:r>
              <a:rPr lang="en-US" sz="4000" dirty="0" smtClean="0"/>
              <a:t>All  systems have:</a:t>
            </a:r>
            <a:endParaRPr lang="en-US" sz="4000" dirty="0"/>
          </a:p>
        </p:txBody>
      </p:sp>
      <p:sp>
        <p:nvSpPr>
          <p:cNvPr id="3" name="Rectangle 2"/>
          <p:cNvSpPr/>
          <p:nvPr/>
        </p:nvSpPr>
        <p:spPr>
          <a:xfrm>
            <a:off x="6324600" y="152400"/>
            <a:ext cx="1752600" cy="1143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Storages of mass or energy</a:t>
            </a:r>
            <a:endParaRPr lang="en-US" dirty="0"/>
          </a:p>
        </p:txBody>
      </p:sp>
      <p:sp>
        <p:nvSpPr>
          <p:cNvPr id="4" name="Left-Right Arrow 3"/>
          <p:cNvSpPr/>
          <p:nvPr/>
        </p:nvSpPr>
        <p:spPr>
          <a:xfrm>
            <a:off x="5791200" y="1600200"/>
            <a:ext cx="2819400" cy="1676400"/>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Flows: energy or matter into or out of a system</a:t>
            </a:r>
            <a:endParaRPr lang="en-US" dirty="0"/>
          </a:p>
        </p:txBody>
      </p:sp>
      <p:sp>
        <p:nvSpPr>
          <p:cNvPr id="5" name="Right Arrow 4"/>
          <p:cNvSpPr/>
          <p:nvPr/>
        </p:nvSpPr>
        <p:spPr>
          <a:xfrm>
            <a:off x="5791200" y="3339223"/>
            <a:ext cx="1283208" cy="78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Inputs</a:t>
            </a:r>
            <a:endParaRPr lang="en-US" dirty="0"/>
          </a:p>
        </p:txBody>
      </p:sp>
      <p:sp>
        <p:nvSpPr>
          <p:cNvPr id="6" name="Left Arrow 5"/>
          <p:cNvSpPr/>
          <p:nvPr/>
        </p:nvSpPr>
        <p:spPr>
          <a:xfrm>
            <a:off x="7543800" y="3352800"/>
            <a:ext cx="1454727" cy="789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Outputs</a:t>
            </a:r>
            <a:endParaRPr lang="en-US" dirty="0"/>
          </a:p>
        </p:txBody>
      </p:sp>
      <p:sp>
        <p:nvSpPr>
          <p:cNvPr id="9" name="TextBox 8"/>
          <p:cNvSpPr txBox="1"/>
          <p:nvPr/>
        </p:nvSpPr>
        <p:spPr>
          <a:xfrm>
            <a:off x="533401" y="1600200"/>
            <a:ext cx="5486400" cy="4955203"/>
          </a:xfrm>
          <a:prstGeom prst="rect">
            <a:avLst/>
          </a:prstGeom>
          <a:noFill/>
        </p:spPr>
        <p:txBody>
          <a:bodyPr wrap="square" rtlCol="0">
            <a:spAutoFit/>
          </a:bodyPr>
          <a:lstStyle/>
          <a:p>
            <a:pPr marL="342900" indent="-342900">
              <a:buFont typeface="+mj-lt"/>
              <a:buAutoNum type="arabicPeriod"/>
            </a:pPr>
            <a:r>
              <a:rPr lang="en-US" sz="2800" dirty="0" smtClean="0"/>
              <a:t>Storages: matter or energy</a:t>
            </a:r>
          </a:p>
          <a:p>
            <a:pPr marL="342900" indent="-342900">
              <a:buFont typeface="+mj-lt"/>
              <a:buAutoNum type="arabicPeriod"/>
            </a:pPr>
            <a:r>
              <a:rPr lang="en-US" sz="2800" dirty="0" smtClean="0"/>
              <a:t>Boundaries: </a:t>
            </a:r>
          </a:p>
          <a:p>
            <a:pPr marL="342900" indent="-342900">
              <a:buFont typeface="+mj-lt"/>
              <a:buAutoNum type="arabicPeriod"/>
            </a:pPr>
            <a:r>
              <a:rPr lang="en-US" sz="2800" dirty="0" smtClean="0"/>
              <a:t>Processes: transfer or transform energy or matter from storage to storage e.g. respiration, precipitation, diffusion</a:t>
            </a:r>
          </a:p>
          <a:p>
            <a:pPr marL="342900" indent="-342900">
              <a:buFont typeface="+mj-lt"/>
              <a:buAutoNum type="arabicPeriod"/>
            </a:pPr>
            <a:r>
              <a:rPr lang="en-US" sz="2800" dirty="0" smtClean="0"/>
              <a:t>Flows: Energy or matter into, through, and out of the system</a:t>
            </a:r>
          </a:p>
          <a:p>
            <a:pPr marL="742950" lvl="1" indent="-285750">
              <a:buFont typeface="Arial" pitchFamily="34" charset="0"/>
              <a:buChar char="•"/>
            </a:pPr>
            <a:r>
              <a:rPr lang="en-US" sz="2800" dirty="0" smtClean="0"/>
              <a:t>Inputs</a:t>
            </a:r>
          </a:p>
          <a:p>
            <a:pPr marL="742950" lvl="1" indent="-285750">
              <a:buFont typeface="Arial" pitchFamily="34" charset="0"/>
              <a:buChar char="•"/>
            </a:pPr>
            <a:r>
              <a:rPr lang="en-US" sz="2800" dirty="0" smtClean="0"/>
              <a:t>Outputs</a:t>
            </a:r>
          </a:p>
          <a:p>
            <a:pPr lvl="1"/>
            <a:endParaRPr lang="en-US" dirty="0"/>
          </a:p>
          <a:p>
            <a:pPr lvl="1"/>
            <a:endParaRPr lang="en-US" dirty="0"/>
          </a:p>
        </p:txBody>
      </p:sp>
      <p:pic>
        <p:nvPicPr>
          <p:cNvPr id="7" name="Picture 6"/>
          <p:cNvPicPr>
            <a:picLocks noChangeAspect="1"/>
          </p:cNvPicPr>
          <p:nvPr/>
        </p:nvPicPr>
        <p:blipFill>
          <a:blip r:embed="rId2"/>
          <a:stretch>
            <a:fillRect/>
          </a:stretch>
        </p:blipFill>
        <p:spPr>
          <a:xfrm>
            <a:off x="5638800" y="3987289"/>
            <a:ext cx="3296827" cy="2895600"/>
          </a:xfrm>
          <a:prstGeom prst="rect">
            <a:avLst/>
          </a:prstGeom>
        </p:spPr>
      </p:pic>
    </p:spTree>
    <p:extLst>
      <p:ext uri="{BB962C8B-B14F-4D97-AF65-F5344CB8AC3E}">
        <p14:creationId xmlns:p14="http://schemas.microsoft.com/office/powerpoint/2010/main" val="352270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762000" y="1676400"/>
            <a:ext cx="3505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dirty="0">
                <a:latin typeface="Tahoma" charset="0"/>
                <a:ea typeface="ＭＳ Ｐゴシック" charset="0"/>
              </a:rPr>
              <a:t>1. </a:t>
            </a:r>
            <a:r>
              <a:rPr lang="en-US" sz="3200" dirty="0">
                <a:solidFill>
                  <a:srgbClr val="008000"/>
                </a:solidFill>
                <a:latin typeface="Boulder" charset="0"/>
                <a:ea typeface="ＭＳ Ｐゴシック" charset="0"/>
              </a:rPr>
              <a:t>OPEN SYSTEM</a:t>
            </a:r>
            <a:r>
              <a:rPr lang="en-US" sz="3200" dirty="0">
                <a:latin typeface="Tahoma" charset="0"/>
                <a:ea typeface="ＭＳ Ｐゴシック" charset="0"/>
              </a:rPr>
              <a:t>: a system in which both </a:t>
            </a:r>
            <a:r>
              <a:rPr lang="en-US" sz="3200" i="1" dirty="0">
                <a:solidFill>
                  <a:srgbClr val="008000"/>
                </a:solidFill>
                <a:latin typeface="Tahoma" charset="0"/>
                <a:ea typeface="ＭＳ Ｐゴシック" charset="0"/>
              </a:rPr>
              <a:t>matter and energy </a:t>
            </a:r>
            <a:r>
              <a:rPr lang="en-US" sz="3200" i="1" dirty="0">
                <a:latin typeface="Tahoma" charset="0"/>
                <a:ea typeface="ＭＳ Ｐゴシック" charset="0"/>
              </a:rPr>
              <a:t>are</a:t>
            </a:r>
            <a:r>
              <a:rPr lang="en-US" sz="3200" dirty="0">
                <a:latin typeface="Tahoma" charset="0"/>
                <a:ea typeface="ＭＳ Ｐゴシック" charset="0"/>
              </a:rPr>
              <a:t> exchanged across boundaries of the system.</a:t>
            </a:r>
          </a:p>
        </p:txBody>
      </p:sp>
      <p:pic>
        <p:nvPicPr>
          <p:cNvPr id="15362" name="Picture 8" descr="cb1lf2010A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004" y="1878347"/>
            <a:ext cx="4515400" cy="497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609600" y="304800"/>
            <a:ext cx="8001000" cy="1554163"/>
          </a:xfrm>
          <a:prstGeom prst="rect">
            <a:avLst/>
          </a:prstGeom>
          <a:noFill/>
          <a:ln>
            <a:noFill/>
          </a:ln>
          <a:effectLst/>
          <a:extLst/>
        </p:spPr>
        <p:txBody>
          <a:bodyPr>
            <a:spAutoFit/>
          </a:bodyPr>
          <a:lstStyle/>
          <a:p>
            <a:pPr algn="ctr">
              <a:spcBef>
                <a:spcPct val="50000"/>
              </a:spcBef>
              <a:defRPr/>
            </a:pPr>
            <a:r>
              <a:rPr lang="en-US" sz="3200" dirty="0">
                <a:latin typeface="Tahoma" charset="0"/>
                <a:ea typeface="ＭＳ Ｐゴシック" charset="0"/>
              </a:rPr>
              <a:t>Systems are defined by the source and ultimate destination of their matter and/or energy.</a:t>
            </a:r>
          </a:p>
        </p:txBody>
      </p:sp>
    </p:spTree>
    <p:extLst>
      <p:ext uri="{BB962C8B-B14F-4D97-AF65-F5344CB8AC3E}">
        <p14:creationId xmlns:p14="http://schemas.microsoft.com/office/powerpoint/2010/main" val="143248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304800"/>
            <a:ext cx="8229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dirty="0">
                <a:latin typeface="Tahoma" charset="0"/>
                <a:ea typeface="ＭＳ Ｐゴシック" charset="0"/>
              </a:rPr>
              <a:t>2. </a:t>
            </a:r>
            <a:r>
              <a:rPr lang="en-US" sz="3200" dirty="0">
                <a:solidFill>
                  <a:srgbClr val="3366FF"/>
                </a:solidFill>
                <a:latin typeface="Boulder" charset="0"/>
                <a:ea typeface="ＭＳ Ｐゴシック" charset="0"/>
              </a:rPr>
              <a:t>CLOSED SYSTEM</a:t>
            </a:r>
            <a:r>
              <a:rPr lang="en-US" sz="3200" dirty="0">
                <a:solidFill>
                  <a:srgbClr val="3366FF"/>
                </a:solidFill>
                <a:latin typeface="Tahoma" charset="0"/>
                <a:ea typeface="ＭＳ Ｐゴシック" charset="0"/>
              </a:rPr>
              <a:t>: </a:t>
            </a:r>
            <a:r>
              <a:rPr lang="en-US" sz="3200" dirty="0">
                <a:latin typeface="Tahoma" charset="0"/>
                <a:ea typeface="ＭＳ Ｐゴシック" charset="0"/>
              </a:rPr>
              <a:t>a system in which </a:t>
            </a:r>
            <a:r>
              <a:rPr lang="en-US" sz="3200" i="1" dirty="0">
                <a:solidFill>
                  <a:srgbClr val="3366FF"/>
                </a:solidFill>
                <a:latin typeface="Tahoma" charset="0"/>
                <a:ea typeface="ＭＳ Ｐゴシック" charset="0"/>
              </a:rPr>
              <a:t>energy is</a:t>
            </a:r>
            <a:r>
              <a:rPr lang="en-US" sz="3200" dirty="0">
                <a:solidFill>
                  <a:srgbClr val="3366FF"/>
                </a:solidFill>
                <a:latin typeface="Tahoma" charset="0"/>
                <a:ea typeface="ＭＳ Ｐゴシック" charset="0"/>
              </a:rPr>
              <a:t> exchanged </a:t>
            </a:r>
            <a:r>
              <a:rPr lang="en-US" sz="3200" dirty="0">
                <a:latin typeface="Tahoma" charset="0"/>
                <a:ea typeface="ＭＳ Ｐゴシック" charset="0"/>
              </a:rPr>
              <a:t>across boundaries of the system, but </a:t>
            </a:r>
            <a:r>
              <a:rPr lang="en-US" sz="3200" i="1" dirty="0">
                <a:latin typeface="Tahoma" charset="0"/>
                <a:ea typeface="ＭＳ Ｐゴシック" charset="0"/>
              </a:rPr>
              <a:t>matter is not</a:t>
            </a:r>
            <a:r>
              <a:rPr lang="en-US" sz="3200" dirty="0">
                <a:latin typeface="Tahoma" charset="0"/>
                <a:ea typeface="ＭＳ Ｐゴシック" charset="0"/>
              </a:rPr>
              <a:t>.</a:t>
            </a:r>
          </a:p>
          <a:p>
            <a:pPr>
              <a:spcBef>
                <a:spcPct val="50000"/>
              </a:spcBef>
              <a:defRPr/>
            </a:pPr>
            <a:endParaRPr lang="en-US" sz="3200" dirty="0">
              <a:latin typeface="Tahoma" charset="0"/>
              <a:ea typeface="ＭＳ Ｐゴシック" charset="0"/>
            </a:endParaRPr>
          </a:p>
        </p:txBody>
      </p:sp>
      <p:pic>
        <p:nvPicPr>
          <p:cNvPr id="2" name="Picture 1"/>
          <p:cNvPicPr>
            <a:picLocks noChangeAspect="1"/>
          </p:cNvPicPr>
          <p:nvPr/>
        </p:nvPicPr>
        <p:blipFill>
          <a:blip r:embed="rId2"/>
          <a:stretch>
            <a:fillRect/>
          </a:stretch>
        </p:blipFill>
        <p:spPr>
          <a:xfrm>
            <a:off x="2819400" y="2076450"/>
            <a:ext cx="5105400" cy="3829050"/>
          </a:xfrm>
          <a:prstGeom prst="rect">
            <a:avLst/>
          </a:prstGeom>
        </p:spPr>
      </p:pic>
    </p:spTree>
    <p:extLst>
      <p:ext uri="{BB962C8B-B14F-4D97-AF65-F5344CB8AC3E}">
        <p14:creationId xmlns:p14="http://schemas.microsoft.com/office/powerpoint/2010/main" val="399329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v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12237323" cy="6858000"/>
          </a:xfrm>
          <a:prstGeom prst="rect">
            <a:avLst/>
          </a:prstGeom>
        </p:spPr>
      </p:pic>
      <p:sp>
        <p:nvSpPr>
          <p:cNvPr id="11266" name="Text Box 2"/>
          <p:cNvSpPr txBox="1">
            <a:spLocks noChangeArrowheads="1"/>
          </p:cNvSpPr>
          <p:nvPr/>
        </p:nvSpPr>
        <p:spPr bwMode="auto">
          <a:xfrm>
            <a:off x="533400" y="228600"/>
            <a:ext cx="8001000" cy="66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dirty="0">
                <a:latin typeface="Tahoma" charset="0"/>
                <a:ea typeface="ＭＳ Ｐゴシック" charset="0"/>
              </a:rPr>
              <a:t>3. </a:t>
            </a:r>
            <a:r>
              <a:rPr lang="en-US" sz="3200" dirty="0">
                <a:solidFill>
                  <a:srgbClr val="558ED5"/>
                </a:solidFill>
                <a:latin typeface="Boulder" charset="0"/>
                <a:ea typeface="ＭＳ Ｐゴシック" charset="0"/>
              </a:rPr>
              <a:t>ISOLATED SYSTEM</a:t>
            </a:r>
            <a:r>
              <a:rPr lang="en-US" sz="3200" dirty="0">
                <a:solidFill>
                  <a:srgbClr val="558ED5"/>
                </a:solidFill>
                <a:latin typeface="Tahoma" charset="0"/>
                <a:ea typeface="ＭＳ Ｐゴシック" charset="0"/>
              </a:rPr>
              <a:t>: a system in which </a:t>
            </a:r>
            <a:r>
              <a:rPr lang="en-US" sz="3200" i="1" dirty="0">
                <a:solidFill>
                  <a:schemeClr val="accent2">
                    <a:lumMod val="60000"/>
                    <a:lumOff val="40000"/>
                  </a:schemeClr>
                </a:solidFill>
                <a:latin typeface="Tahoma" charset="0"/>
                <a:ea typeface="ＭＳ Ｐゴシック" charset="0"/>
              </a:rPr>
              <a:t>neither energy nor matter</a:t>
            </a:r>
            <a:r>
              <a:rPr lang="en-US" sz="3200" dirty="0">
                <a:solidFill>
                  <a:schemeClr val="accent2">
                    <a:lumMod val="60000"/>
                    <a:lumOff val="40000"/>
                  </a:schemeClr>
                </a:solidFill>
                <a:latin typeface="Tahoma" charset="0"/>
                <a:ea typeface="ＭＳ Ｐゴシック" charset="0"/>
              </a:rPr>
              <a:t> </a:t>
            </a:r>
            <a:r>
              <a:rPr lang="en-US" sz="3200" dirty="0">
                <a:solidFill>
                  <a:srgbClr val="558ED5"/>
                </a:solidFill>
                <a:latin typeface="Tahoma" charset="0"/>
                <a:ea typeface="ＭＳ Ｐゴシック" charset="0"/>
              </a:rPr>
              <a:t>is exchanged across boundaries of the system.</a:t>
            </a:r>
          </a:p>
          <a:p>
            <a:pPr algn="ctr">
              <a:spcBef>
                <a:spcPct val="50000"/>
              </a:spcBef>
              <a:defRPr/>
            </a:pPr>
            <a:endParaRPr lang="en-US" sz="3200" dirty="0" smtClean="0">
              <a:solidFill>
                <a:schemeClr val="accent2">
                  <a:lumMod val="60000"/>
                  <a:lumOff val="40000"/>
                </a:schemeClr>
              </a:solidFill>
              <a:latin typeface="Tahoma" charset="0"/>
              <a:ea typeface="ＭＳ Ｐゴシック" charset="0"/>
            </a:endParaRPr>
          </a:p>
          <a:p>
            <a:pPr algn="ctr">
              <a:spcBef>
                <a:spcPct val="50000"/>
              </a:spcBef>
              <a:defRPr/>
            </a:pPr>
            <a:endParaRPr lang="en-US" sz="3200" dirty="0">
              <a:solidFill>
                <a:schemeClr val="accent2">
                  <a:lumMod val="60000"/>
                  <a:lumOff val="40000"/>
                </a:schemeClr>
              </a:solidFill>
              <a:latin typeface="Tahoma" charset="0"/>
              <a:ea typeface="ＭＳ Ｐゴシック" charset="0"/>
            </a:endParaRPr>
          </a:p>
          <a:p>
            <a:pPr algn="ctr">
              <a:spcBef>
                <a:spcPct val="50000"/>
              </a:spcBef>
              <a:defRPr/>
            </a:pPr>
            <a:endParaRPr lang="en-US" sz="3200" dirty="0" smtClean="0">
              <a:solidFill>
                <a:schemeClr val="accent2">
                  <a:lumMod val="60000"/>
                  <a:lumOff val="40000"/>
                </a:schemeClr>
              </a:solidFill>
              <a:latin typeface="Tahoma" charset="0"/>
              <a:ea typeface="ＭＳ Ｐゴシック" charset="0"/>
            </a:endParaRPr>
          </a:p>
          <a:p>
            <a:pPr algn="ctr">
              <a:spcBef>
                <a:spcPct val="50000"/>
              </a:spcBef>
              <a:defRPr/>
            </a:pPr>
            <a:endParaRPr lang="en-US" sz="3200" dirty="0">
              <a:solidFill>
                <a:schemeClr val="accent2">
                  <a:lumMod val="60000"/>
                  <a:lumOff val="40000"/>
                </a:schemeClr>
              </a:solidFill>
              <a:latin typeface="Tahoma" charset="0"/>
              <a:ea typeface="ＭＳ Ｐゴシック" charset="0"/>
            </a:endParaRPr>
          </a:p>
          <a:p>
            <a:pPr algn="ctr">
              <a:spcBef>
                <a:spcPct val="50000"/>
              </a:spcBef>
              <a:defRPr/>
            </a:pPr>
            <a:r>
              <a:rPr lang="en-US" sz="3200" dirty="0" smtClean="0">
                <a:solidFill>
                  <a:schemeClr val="accent2">
                    <a:lumMod val="60000"/>
                    <a:lumOff val="40000"/>
                  </a:schemeClr>
                </a:solidFill>
                <a:latin typeface="Tahoma" charset="0"/>
                <a:ea typeface="ＭＳ Ｐゴシック" charset="0"/>
              </a:rPr>
              <a:t>NO </a:t>
            </a:r>
            <a:r>
              <a:rPr lang="en-US" sz="3200" dirty="0">
                <a:solidFill>
                  <a:schemeClr val="accent2">
                    <a:lumMod val="60000"/>
                    <a:lumOff val="40000"/>
                  </a:schemeClr>
                </a:solidFill>
                <a:latin typeface="Tahoma" charset="0"/>
                <a:ea typeface="ＭＳ Ｐゴシック" charset="0"/>
              </a:rPr>
              <a:t>SUCH SYSTEM EXISTS!!!</a:t>
            </a:r>
          </a:p>
          <a:p>
            <a:pPr algn="ctr">
              <a:spcBef>
                <a:spcPct val="50000"/>
              </a:spcBef>
              <a:defRPr/>
            </a:pPr>
            <a:r>
              <a:rPr lang="en-US" sz="3600" dirty="0">
                <a:solidFill>
                  <a:schemeClr val="accent2">
                    <a:lumMod val="60000"/>
                    <a:lumOff val="40000"/>
                  </a:schemeClr>
                </a:solidFill>
                <a:latin typeface="Boulder" charset="0"/>
                <a:ea typeface="ＭＳ Ｐゴシック" charset="0"/>
              </a:rPr>
              <a:t>Most natural living systems are OPEN systems. </a:t>
            </a:r>
          </a:p>
        </p:txBody>
      </p:sp>
    </p:spTree>
    <p:extLst>
      <p:ext uri="{BB962C8B-B14F-4D97-AF65-F5344CB8AC3E}">
        <p14:creationId xmlns:p14="http://schemas.microsoft.com/office/powerpoint/2010/main" val="239736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34285"/>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6600"/>
                </a:solidFill>
                <a:latin typeface="Boulder" pitchFamily="2" charset="0"/>
              </a:rPr>
              <a:t>1</a:t>
            </a:r>
            <a:r>
              <a:rPr lang="en-US" sz="4000" baseline="30000" dirty="0">
                <a:solidFill>
                  <a:srgbClr val="FF6600"/>
                </a:solidFill>
                <a:latin typeface="Boulder" pitchFamily="2" charset="0"/>
              </a:rPr>
              <a:t>st</a:t>
            </a:r>
            <a:r>
              <a:rPr lang="en-US" sz="4000" dirty="0">
                <a:solidFill>
                  <a:srgbClr val="FF6600"/>
                </a:solidFill>
                <a:latin typeface="Boulder" pitchFamily="2" charset="0"/>
              </a:rPr>
              <a:t> Law of Thermodynamics</a:t>
            </a:r>
          </a:p>
        </p:txBody>
      </p:sp>
      <p:sp>
        <p:nvSpPr>
          <p:cNvPr id="5124" name="Text Box 4"/>
          <p:cNvSpPr txBox="1">
            <a:spLocks noChangeArrowheads="1"/>
          </p:cNvSpPr>
          <p:nvPr/>
        </p:nvSpPr>
        <p:spPr bwMode="auto">
          <a:xfrm>
            <a:off x="685800" y="838200"/>
            <a:ext cx="8001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800" dirty="0">
                <a:latin typeface="Subway" pitchFamily="2" charset="0"/>
              </a:rPr>
              <a:t>States that energy can be transferred and transformed, but it CANNOT be created nor </a:t>
            </a:r>
            <a:r>
              <a:rPr lang="en-US" sz="2800" dirty="0" smtClean="0">
                <a:latin typeface="Subway" pitchFamily="2" charset="0"/>
              </a:rPr>
              <a:t>destroyed. AKA: Law </a:t>
            </a:r>
            <a:r>
              <a:rPr lang="en-US" sz="2800" dirty="0">
                <a:latin typeface="Subway" pitchFamily="2" charset="0"/>
              </a:rPr>
              <a:t>of Conservation of </a:t>
            </a:r>
            <a:r>
              <a:rPr lang="en-US" sz="2800" dirty="0" smtClean="0">
                <a:latin typeface="Subway" pitchFamily="2" charset="0"/>
              </a:rPr>
              <a:t> </a:t>
            </a:r>
            <a:r>
              <a:rPr lang="en-US" sz="2800" dirty="0">
                <a:latin typeface="Subway" pitchFamily="2" charset="0"/>
              </a:rPr>
              <a:t>Energy.</a:t>
            </a:r>
          </a:p>
          <a:p>
            <a:pPr>
              <a:spcBef>
                <a:spcPct val="50000"/>
              </a:spcBef>
              <a:buFontTx/>
              <a:buChar char="•"/>
            </a:pPr>
            <a:r>
              <a:rPr lang="en-US" sz="2800" dirty="0">
                <a:latin typeface="Subway" pitchFamily="2" charset="0"/>
              </a:rPr>
              <a:t>Energy of the </a:t>
            </a:r>
            <a:r>
              <a:rPr lang="en-US" sz="2800" dirty="0" smtClean="0">
                <a:latin typeface="Subway" pitchFamily="2" charset="0"/>
              </a:rPr>
              <a:t>universe </a:t>
            </a:r>
            <a:r>
              <a:rPr lang="en-US" sz="2800" dirty="0">
                <a:latin typeface="Subway" pitchFamily="2" charset="0"/>
              </a:rPr>
              <a:t>is constant</a:t>
            </a:r>
            <a:r>
              <a:rPr lang="en-US" sz="2800" dirty="0" smtClean="0">
                <a:latin typeface="Subway" pitchFamily="2" charset="0"/>
              </a:rPr>
              <a:t>.</a:t>
            </a:r>
          </a:p>
          <a:p>
            <a:pPr>
              <a:spcBef>
                <a:spcPct val="50000"/>
              </a:spcBef>
              <a:buFontTx/>
              <a:buChar char="•"/>
            </a:pPr>
            <a:r>
              <a:rPr lang="en-US" sz="2800" dirty="0"/>
              <a:t>Energy is conserved, changes form but never destroyed </a:t>
            </a:r>
            <a:endParaRPr lang="en-US" sz="2800" dirty="0">
              <a:latin typeface="Subway" pitchFamily="2" charset="0"/>
            </a:endParaRPr>
          </a:p>
        </p:txBody>
      </p:sp>
      <p:pic>
        <p:nvPicPr>
          <p:cNvPr id="7" name="Picture 4" descr="http://trc.ucdavis.edu/biosci10v/bis10v/week2/2webimages/figure-06-03a.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a:xfrm>
            <a:off x="2895600" y="3819646"/>
            <a:ext cx="5715000" cy="303835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1906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strips(downRight)">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strips(downRight)">
                                      <p:cBhvr>
                                        <p:cTn id="12" dur="500"/>
                                        <p:tgtEl>
                                          <p:spTgt spid="5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strips(downRight)">
                                      <p:cBhvr>
                                        <p:cTn id="17" dur="5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2133600" y="2667000"/>
            <a:ext cx="5334000" cy="5571067"/>
          </a:xfrm>
          <a:prstGeom prst="rect">
            <a:avLst/>
          </a:prstGeom>
        </p:spPr>
      </p:pic>
      <p:sp>
        <p:nvSpPr>
          <p:cNvPr id="7170" name="Text Box 2"/>
          <p:cNvSpPr txBox="1">
            <a:spLocks noChangeArrowheads="1"/>
          </p:cNvSpPr>
          <p:nvPr/>
        </p:nvSpPr>
        <p:spPr bwMode="auto">
          <a:xfrm>
            <a:off x="533400" y="1524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latin typeface="Boulder" pitchFamily="2" charset="0"/>
              </a:rPr>
              <a:t>2</a:t>
            </a:r>
            <a:r>
              <a:rPr lang="en-US" sz="4000" baseline="30000" dirty="0">
                <a:latin typeface="Boulder" pitchFamily="2" charset="0"/>
              </a:rPr>
              <a:t>nd</a:t>
            </a:r>
            <a:r>
              <a:rPr lang="en-US" sz="4000" dirty="0">
                <a:latin typeface="Boulder" pitchFamily="2" charset="0"/>
              </a:rPr>
              <a:t> Law of Thermodynamics</a:t>
            </a:r>
          </a:p>
        </p:txBody>
      </p:sp>
      <p:sp>
        <p:nvSpPr>
          <p:cNvPr id="7171" name="Text Box 3"/>
          <p:cNvSpPr txBox="1">
            <a:spLocks noChangeArrowheads="1"/>
          </p:cNvSpPr>
          <p:nvPr/>
        </p:nvSpPr>
        <p:spPr bwMode="auto">
          <a:xfrm>
            <a:off x="381000" y="914400"/>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dirty="0" smtClean="0">
                <a:latin typeface="Subway" pitchFamily="2" charset="0"/>
              </a:rPr>
              <a:t>Energy </a:t>
            </a:r>
            <a:r>
              <a:rPr lang="en-US" sz="2400" dirty="0">
                <a:latin typeface="Subway" pitchFamily="2" charset="0"/>
              </a:rPr>
              <a:t>transfers and transformations increase ENTROPY (disorder, randomness or chaos).</a:t>
            </a:r>
          </a:p>
          <a:p>
            <a:pPr>
              <a:spcBef>
                <a:spcPct val="50000"/>
              </a:spcBef>
              <a:buFontTx/>
              <a:buChar char="•"/>
            </a:pPr>
            <a:r>
              <a:rPr lang="en-US" sz="2400" dirty="0">
                <a:latin typeface="Subway" pitchFamily="2" charset="0"/>
              </a:rPr>
              <a:t>Law of </a:t>
            </a:r>
            <a:r>
              <a:rPr lang="en-US" sz="2400" dirty="0" smtClean="0">
                <a:latin typeface="Subway" pitchFamily="2" charset="0"/>
              </a:rPr>
              <a:t>Entropy: Energy conversions are never 100%</a:t>
            </a:r>
            <a:endParaRPr lang="en-US" sz="2400" dirty="0">
              <a:latin typeface="Subway" pitchFamily="2" charset="0"/>
            </a:endParaRPr>
          </a:p>
        </p:txBody>
      </p:sp>
      <p:sp>
        <p:nvSpPr>
          <p:cNvPr id="30" name="Rectangle 29"/>
          <p:cNvSpPr/>
          <p:nvPr/>
        </p:nvSpPr>
        <p:spPr>
          <a:xfrm>
            <a:off x="2286000" y="3105835"/>
            <a:ext cx="4572000" cy="646331"/>
          </a:xfrm>
          <a:prstGeom prst="rect">
            <a:avLst/>
          </a:prstGeom>
        </p:spPr>
        <p:txBody>
          <a:bodyPr>
            <a:spAutoFit/>
          </a:bodyPr>
          <a:lstStyle/>
          <a:p>
            <a:pPr>
              <a:defRPr/>
            </a:pPr>
            <a:r>
              <a:rPr lang="en-US" dirty="0"/>
              <a:t>Plants can use less than 1% of incoming light for photosynthesis </a:t>
            </a:r>
          </a:p>
        </p:txBody>
      </p:sp>
    </p:spTree>
    <p:extLst>
      <p:ext uri="{BB962C8B-B14F-4D97-AF65-F5344CB8AC3E}">
        <p14:creationId xmlns:p14="http://schemas.microsoft.com/office/powerpoint/2010/main" val="4167461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trips(downRight)">
                                      <p:cBhvr>
                                        <p:cTn id="12"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TotalTime>
  <Words>1105</Words>
  <Application>Microsoft Macintosh PowerPoint</Application>
  <PresentationFormat>On-screen Show (4:3)</PresentationFormat>
  <Paragraphs>97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Environmental Systems and Societies</vt:lpstr>
      <vt:lpstr>PowerPoint Presentation</vt:lpstr>
      <vt:lpstr>Why use Systems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Steady-state equilibrium</vt:lpstr>
      <vt:lpstr>Static equilibrium </vt:lpstr>
      <vt:lpstr>Stability of equilibrium</vt:lpstr>
      <vt:lpstr>Positive Feedback Feedback that amplifies or increases change; it leads to exponential deviation away from an equilibrium. </vt:lpstr>
      <vt:lpstr>Negative feedback</vt:lpstr>
      <vt:lpstr>Lotka-Volterra model </vt:lpstr>
      <vt:lpstr>Lotka-Volterra model </vt:lpstr>
      <vt:lpstr>Transfers and Transformations  types of flow through the ecosystem</vt:lpstr>
      <vt:lpstr>PowerPoint Presentation</vt:lpstr>
      <vt:lpstr>Matter and Energy Storage</vt:lpstr>
      <vt:lpstr>PowerPoint Presentation</vt:lpstr>
      <vt:lpstr>PowerPoint Presentation</vt:lpstr>
      <vt:lpstr>Gaia – James Lovelock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jason-montgomery</dc:creator>
  <cp:lastModifiedBy>Jason Montgomery</cp:lastModifiedBy>
  <cp:revision>18</cp:revision>
  <dcterms:created xsi:type="dcterms:W3CDTF">2012-09-15T07:55:20Z</dcterms:created>
  <dcterms:modified xsi:type="dcterms:W3CDTF">2012-09-16T04:08:28Z</dcterms:modified>
</cp:coreProperties>
</file>