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305" r:id="rId2"/>
    <p:sldId id="307" r:id="rId3"/>
    <p:sldId id="308" r:id="rId4"/>
    <p:sldId id="309" r:id="rId5"/>
    <p:sldId id="257" r:id="rId6"/>
    <p:sldId id="258" r:id="rId7"/>
    <p:sldId id="269" r:id="rId8"/>
    <p:sldId id="270" r:id="rId9"/>
    <p:sldId id="271" r:id="rId10"/>
    <p:sldId id="259" r:id="rId11"/>
    <p:sldId id="260" r:id="rId12"/>
    <p:sldId id="261" r:id="rId13"/>
    <p:sldId id="262" r:id="rId14"/>
    <p:sldId id="276" r:id="rId15"/>
    <p:sldId id="277" r:id="rId16"/>
    <p:sldId id="278" r:id="rId17"/>
    <p:sldId id="263" r:id="rId18"/>
    <p:sldId id="264" r:id="rId19"/>
    <p:sldId id="279" r:id="rId20"/>
    <p:sldId id="280" r:id="rId21"/>
    <p:sldId id="281" r:id="rId22"/>
    <p:sldId id="282" r:id="rId23"/>
    <p:sldId id="283" r:id="rId24"/>
    <p:sldId id="302" r:id="rId25"/>
    <p:sldId id="312" r:id="rId26"/>
    <p:sldId id="285" r:id="rId27"/>
    <p:sldId id="286" r:id="rId28"/>
    <p:sldId id="306" r:id="rId29"/>
    <p:sldId id="310" r:id="rId30"/>
    <p:sldId id="314" r:id="rId31"/>
    <p:sldId id="303" r:id="rId32"/>
    <p:sldId id="290" r:id="rId33"/>
    <p:sldId id="291" r:id="rId34"/>
    <p:sldId id="292" r:id="rId35"/>
    <p:sldId id="293" r:id="rId36"/>
    <p:sldId id="294" r:id="rId37"/>
    <p:sldId id="296" r:id="rId38"/>
    <p:sldId id="297" r:id="rId39"/>
    <p:sldId id="298" r:id="rId40"/>
    <p:sldId id="299" r:id="rId41"/>
    <p:sldId id="300" r:id="rId42"/>
    <p:sldId id="301" r:id="rId43"/>
    <p:sldId id="315" r:id="rId44"/>
    <p:sldId id="316" r:id="rId45"/>
    <p:sldId id="317" r:id="rId46"/>
    <p:sldId id="318" r:id="rId47"/>
    <p:sldId id="319" r:id="rId48"/>
    <p:sldId id="320" r:id="rId49"/>
    <p:sldId id="321" r:id="rId50"/>
    <p:sldId id="322" r:id="rId51"/>
    <p:sldId id="323" r:id="rId5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9B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sorterViewPr>
    <p:cViewPr>
      <p:scale>
        <a:sx n="84" d="100"/>
        <a:sy n="84" d="100"/>
      </p:scale>
      <p:origin x="0" y="60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EF42165-71FA-4A56-B1A1-A906BBCAC6FD}" type="datetimeFigureOut">
              <a:rPr lang="en-US" smtClean="0"/>
              <a:t>9/21/2012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2FDB333-4BC5-4A57-BD1E-050E9F03CC5C}" type="slidenum">
              <a:rPr lang="en-US" smtClean="0"/>
              <a:t>‹#›</a:t>
            </a:fld>
            <a:endParaRPr lang="en-US"/>
          </a:p>
        </p:txBody>
      </p:sp>
    </p:spTree>
    <p:extLst>
      <p:ext uri="{BB962C8B-B14F-4D97-AF65-F5344CB8AC3E}">
        <p14:creationId xmlns:p14="http://schemas.microsoft.com/office/powerpoint/2010/main" val="2350711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164601B-6EE6-F842-B8D2-5FA0408B8FE8}" type="datetimeFigureOut">
              <a:rPr lang="en-US" smtClean="0"/>
              <a:t>9/21/2012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BFEE7DA-60C0-9842-856E-DD8BCB484E5C}" type="slidenum">
              <a:rPr lang="en-US" smtClean="0"/>
              <a:t>‹#›</a:t>
            </a:fld>
            <a:endParaRPr lang="en-US"/>
          </a:p>
        </p:txBody>
      </p:sp>
    </p:spTree>
    <p:extLst>
      <p:ext uri="{BB962C8B-B14F-4D97-AF65-F5344CB8AC3E}">
        <p14:creationId xmlns:p14="http://schemas.microsoft.com/office/powerpoint/2010/main" val="14338740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8830A294-56A5-804B-97AC-2099E7D9CDAB}" type="slidenum">
              <a:rPr lang="en-US"/>
              <a:pPr/>
              <a:t>11</a:t>
            </a:fld>
            <a:endParaRPr lang="en-US"/>
          </a:p>
        </p:txBody>
      </p:sp>
      <p:sp>
        <p:nvSpPr>
          <p:cNvPr id="102402"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2403" name="Rectangle 1027"/>
          <p:cNvSpPr>
            <a:spLocks noGrp="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76CC2616-F021-0742-9B18-B15078E92F64}" type="slidenum">
              <a:rPr lang="en-US"/>
              <a:pPr/>
              <a:t>12</a:t>
            </a:fld>
            <a:endParaRPr lang="en-US"/>
          </a:p>
        </p:txBody>
      </p:sp>
      <p:sp>
        <p:nvSpPr>
          <p:cNvPr id="103426"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3427" name="Rectangle 1027"/>
          <p:cNvSpPr>
            <a:spLocks noGrp="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C0AB6C0F-4F37-6742-B45B-40DCDB97E6F5}" type="slidenum">
              <a:rPr lang="en-US"/>
              <a:pPr/>
              <a:t>13</a:t>
            </a:fld>
            <a:endParaRPr lang="en-US"/>
          </a:p>
        </p:txBody>
      </p:sp>
      <p:sp>
        <p:nvSpPr>
          <p:cNvPr id="104450"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4451" name="Rectangle 1027"/>
          <p:cNvSpPr>
            <a:spLocks noGrp="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906BBA5-8935-4948-A85A-7809F49E494E}" type="slidenum">
              <a:rPr lang="en-US"/>
              <a:pPr/>
              <a:t>14</a:t>
            </a:fld>
            <a:endParaRPr lang="en-US"/>
          </a:p>
        </p:txBody>
      </p:sp>
      <p:sp>
        <p:nvSpPr>
          <p:cNvPr id="118786"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8787" name="Rectangle 1027"/>
          <p:cNvSpPr>
            <a:spLocks noGrp="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83440D59-16B2-A445-A9C3-DE6313525739}" type="slidenum">
              <a:rPr lang="en-US"/>
              <a:pPr/>
              <a:t>15</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9811" name="Rectangle 3"/>
          <p:cNvSpPr>
            <a:spLocks noGrp="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E551504-3EC8-8F40-B3B9-45306A0B974B}" type="slidenum">
              <a:rPr lang="en-US"/>
              <a:pPr/>
              <a:t>16</a:t>
            </a:fld>
            <a:endParaRPr lang="en-US"/>
          </a:p>
        </p:txBody>
      </p:sp>
      <p:sp>
        <p:nvSpPr>
          <p:cNvPr id="12083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0835" name="Rectangle 1027"/>
          <p:cNvSpPr>
            <a:spLocks noGrp="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EBB85F7F-0B02-7543-9752-F56787298CFD}" type="slidenum">
              <a:rPr lang="en-US"/>
              <a:pPr/>
              <a:t>17</a:t>
            </a:fld>
            <a:endParaRPr lang="en-US"/>
          </a:p>
        </p:txBody>
      </p:sp>
      <p:sp>
        <p:nvSpPr>
          <p:cNvPr id="10547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5475" name="Rectangle 1027"/>
          <p:cNvSpPr>
            <a:spLocks noGrp="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B281790A-DD1C-ED4B-AEAE-E713B083F723}" type="slidenum">
              <a:rPr lang="en-US"/>
              <a:pPr/>
              <a:t>18</a:t>
            </a:fld>
            <a:endParaRPr lang="en-US"/>
          </a:p>
        </p:txBody>
      </p:sp>
      <p:sp>
        <p:nvSpPr>
          <p:cNvPr id="106498"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6499" name="Rectangle 1027"/>
          <p:cNvSpPr>
            <a:spLocks noGrp="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3C6E157F-F857-0F40-89B9-56F54ADEA322}" type="slidenum">
              <a:rPr lang="en-US"/>
              <a:pPr/>
              <a:t>19</a:t>
            </a:fld>
            <a:endParaRPr lang="en-US"/>
          </a:p>
        </p:txBody>
      </p:sp>
      <p:sp>
        <p:nvSpPr>
          <p:cNvPr id="1218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1859" name="Rectangle 3"/>
          <p:cNvSpPr>
            <a:spLocks noGrp="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EDEFB9E-0E1D-354E-9E46-632450705A84}" type="slidenum">
              <a:rPr lang="en-US"/>
              <a:pPr/>
              <a:t>20</a:t>
            </a:fld>
            <a:endParaRPr lang="en-US"/>
          </a:p>
        </p:txBody>
      </p:sp>
      <p:sp>
        <p:nvSpPr>
          <p:cNvPr id="122882"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2883" name="Rectangle 1027"/>
          <p:cNvSpPr>
            <a:spLocks noGrp="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F6C3FBD-B72C-CE41-AE67-BE0A28D64E96}" type="slidenum">
              <a:rPr lang="en-US"/>
              <a:pPr/>
              <a:t>21</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3907" name="Rectangle 3"/>
          <p:cNvSpPr>
            <a:spLocks noGrp="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626A742C-07E5-B445-A5D1-6655D3932718}" type="slidenum">
              <a:rPr lang="en-US"/>
              <a:pPr/>
              <a:t>22</a:t>
            </a:fld>
            <a:endParaRPr lang="en-US"/>
          </a:p>
        </p:txBody>
      </p:sp>
      <p:sp>
        <p:nvSpPr>
          <p:cNvPr id="1249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4931" name="Rectangle 3"/>
          <p:cNvSpPr>
            <a:spLocks noGrp="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A7DD246A-E630-9A43-81C5-D33351AEE52D}" type="slidenum">
              <a:rPr lang="en-US"/>
              <a:pPr/>
              <a:t>23</a:t>
            </a:fld>
            <a:endParaRPr lang="en-US"/>
          </a:p>
        </p:txBody>
      </p:sp>
      <p:sp>
        <p:nvSpPr>
          <p:cNvPr id="1259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09043C44-A284-7746-A7AC-EC3602E10A7C}" type="slidenum">
              <a:rPr lang="en-US"/>
              <a:pPr/>
              <a:t>24</a:t>
            </a:fld>
            <a:endParaRPr lang="en-US"/>
          </a:p>
        </p:txBody>
      </p:sp>
      <p:sp>
        <p:nvSpPr>
          <p:cNvPr id="309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9251" name="Rectangle 3"/>
          <p:cNvSpPr>
            <a:spLocks noGrp="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1681FF6-BE4F-8040-9AC4-1CC7457F32ED}" type="slidenum">
              <a:rPr lang="en-US"/>
              <a:pPr/>
              <a:t>28</a:t>
            </a:fld>
            <a:endParaRPr lang="en-US"/>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67480F64-1C09-B747-AD8D-E7952DC14346}" type="slidenum">
              <a:rPr lang="en-US"/>
              <a:pPr/>
              <a:t>29</a:t>
            </a:fld>
            <a:endParaRPr lang="en-US"/>
          </a:p>
        </p:txBody>
      </p:sp>
      <p:sp>
        <p:nvSpPr>
          <p:cNvPr id="1095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9571" name="Rectangle 3"/>
          <p:cNvSpPr>
            <a:spLocks noGrp="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701FE164-A58F-6841-B267-64BC0033FC6C}" type="slidenum">
              <a:rPr lang="en-US"/>
              <a:pPr/>
              <a:t>31</a:t>
            </a:fld>
            <a:endParaRPr lang="en-US"/>
          </a:p>
        </p:txBody>
      </p:sp>
      <p:sp>
        <p:nvSpPr>
          <p:cNvPr id="10547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5475" name="Rectangle 1027"/>
          <p:cNvSpPr>
            <a:spLocks noGrp="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charset="0"/>
                <a:ea typeface="ヒラギノ明朝 ProN W3" charset="0"/>
                <a:cs typeface="ヒラギノ明朝 ProN W3" charset="0"/>
                <a:sym typeface="Hoefler Text" charset="0"/>
              </a:defRPr>
            </a:lvl1pPr>
            <a:lvl2pPr marL="38652428" indent="-38186541" eaLnBrk="0" hangingPunct="0">
              <a:defRPr sz="2900">
                <a:solidFill>
                  <a:srgbClr val="382F28"/>
                </a:solidFill>
                <a:latin typeface="Hoefler Text" charset="0"/>
                <a:ea typeface="ヒラギノ明朝 ProN W3" charset="0"/>
                <a:cs typeface="ヒラギノ明朝 ProN W3" charset="0"/>
                <a:sym typeface="Hoefler Text" charset="0"/>
              </a:defRPr>
            </a:lvl2pPr>
            <a:lvl3pPr eaLnBrk="0" hangingPunct="0">
              <a:defRPr sz="2900">
                <a:solidFill>
                  <a:srgbClr val="382F28"/>
                </a:solidFill>
                <a:latin typeface="Hoefler Text" charset="0"/>
                <a:ea typeface="ヒラギノ明朝 ProN W3" charset="0"/>
                <a:cs typeface="ヒラギノ明朝 ProN W3" charset="0"/>
                <a:sym typeface="Hoefler Text" charset="0"/>
              </a:defRPr>
            </a:lvl3pPr>
            <a:lvl4pPr eaLnBrk="0" hangingPunct="0">
              <a:defRPr sz="2900">
                <a:solidFill>
                  <a:srgbClr val="382F28"/>
                </a:solidFill>
                <a:latin typeface="Hoefler Text" charset="0"/>
                <a:ea typeface="ヒラギノ明朝 ProN W3" charset="0"/>
                <a:cs typeface="ヒラギノ明朝 ProN W3" charset="0"/>
                <a:sym typeface="Hoefler Text" charset="0"/>
              </a:defRPr>
            </a:lvl4pPr>
            <a:lvl5pPr eaLnBrk="0" hangingPunct="0">
              <a:defRPr sz="2900">
                <a:solidFill>
                  <a:srgbClr val="382F28"/>
                </a:solidFill>
                <a:latin typeface="Hoefler Text" charset="0"/>
                <a:ea typeface="ヒラギノ明朝 ProN W3" charset="0"/>
                <a:cs typeface="ヒラギノ明朝 ProN W3" charset="0"/>
                <a:sym typeface="Hoefler Text" charset="0"/>
              </a:defRPr>
            </a:lvl5pPr>
            <a:lvl6pPr marL="46588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6pPr>
            <a:lvl7pPr marL="931774"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7pPr>
            <a:lvl8pPr marL="1397660"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8pPr>
            <a:lvl9pPr marL="186354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9pPr>
          </a:lstStyle>
          <a:p>
            <a:pPr eaLnBrk="1" hangingPunct="1"/>
            <a:fld id="{C75749F4-54C6-5F43-A352-1D967D2C1FB7}" type="slidenum">
              <a:rPr lang="en-US" sz="1200"/>
              <a:pPr eaLnBrk="1" hangingPunct="1"/>
              <a:t>32</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charset="0"/>
                <a:ea typeface="ヒラギノ明朝 ProN W3" charset="0"/>
                <a:cs typeface="ヒラギノ明朝 ProN W3" charset="0"/>
                <a:sym typeface="Hoefler Text" charset="0"/>
              </a:defRPr>
            </a:lvl1pPr>
            <a:lvl2pPr marL="38652428" indent="-38186541" eaLnBrk="0" hangingPunct="0">
              <a:defRPr sz="2900">
                <a:solidFill>
                  <a:srgbClr val="382F28"/>
                </a:solidFill>
                <a:latin typeface="Hoefler Text" charset="0"/>
                <a:ea typeface="ヒラギノ明朝 ProN W3" charset="0"/>
                <a:cs typeface="ヒラギノ明朝 ProN W3" charset="0"/>
                <a:sym typeface="Hoefler Text" charset="0"/>
              </a:defRPr>
            </a:lvl2pPr>
            <a:lvl3pPr eaLnBrk="0" hangingPunct="0">
              <a:defRPr sz="2900">
                <a:solidFill>
                  <a:srgbClr val="382F28"/>
                </a:solidFill>
                <a:latin typeface="Hoefler Text" charset="0"/>
                <a:ea typeface="ヒラギノ明朝 ProN W3" charset="0"/>
                <a:cs typeface="ヒラギノ明朝 ProN W3" charset="0"/>
                <a:sym typeface="Hoefler Text" charset="0"/>
              </a:defRPr>
            </a:lvl3pPr>
            <a:lvl4pPr eaLnBrk="0" hangingPunct="0">
              <a:defRPr sz="2900">
                <a:solidFill>
                  <a:srgbClr val="382F28"/>
                </a:solidFill>
                <a:latin typeface="Hoefler Text" charset="0"/>
                <a:ea typeface="ヒラギノ明朝 ProN W3" charset="0"/>
                <a:cs typeface="ヒラギノ明朝 ProN W3" charset="0"/>
                <a:sym typeface="Hoefler Text" charset="0"/>
              </a:defRPr>
            </a:lvl4pPr>
            <a:lvl5pPr eaLnBrk="0" hangingPunct="0">
              <a:defRPr sz="2900">
                <a:solidFill>
                  <a:srgbClr val="382F28"/>
                </a:solidFill>
                <a:latin typeface="Hoefler Text" charset="0"/>
                <a:ea typeface="ヒラギノ明朝 ProN W3" charset="0"/>
                <a:cs typeface="ヒラギノ明朝 ProN W3" charset="0"/>
                <a:sym typeface="Hoefler Text" charset="0"/>
              </a:defRPr>
            </a:lvl5pPr>
            <a:lvl6pPr marL="46588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6pPr>
            <a:lvl7pPr marL="931774"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7pPr>
            <a:lvl8pPr marL="1397660"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8pPr>
            <a:lvl9pPr marL="186354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9pPr>
          </a:lstStyle>
          <a:p>
            <a:pPr eaLnBrk="1" hangingPunct="1"/>
            <a:fld id="{7C3BC081-1F02-9D4C-B9D8-019486C7C0EE}" type="slidenum">
              <a:rPr lang="en-US" sz="1200"/>
              <a:pPr eaLnBrk="1" hangingPunct="1"/>
              <a:t>33</a:t>
            </a:fld>
            <a:endParaRPr 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charset="0"/>
                <a:ea typeface="ヒラギノ明朝 ProN W3" charset="0"/>
                <a:cs typeface="ヒラギノ明朝 ProN W3" charset="0"/>
                <a:sym typeface="Hoefler Text" charset="0"/>
              </a:defRPr>
            </a:lvl1pPr>
            <a:lvl2pPr marL="38652428" indent="-38186541" eaLnBrk="0" hangingPunct="0">
              <a:defRPr sz="2900">
                <a:solidFill>
                  <a:srgbClr val="382F28"/>
                </a:solidFill>
                <a:latin typeface="Hoefler Text" charset="0"/>
                <a:ea typeface="ヒラギノ明朝 ProN W3" charset="0"/>
                <a:cs typeface="ヒラギノ明朝 ProN W3" charset="0"/>
                <a:sym typeface="Hoefler Text" charset="0"/>
              </a:defRPr>
            </a:lvl2pPr>
            <a:lvl3pPr eaLnBrk="0" hangingPunct="0">
              <a:defRPr sz="2900">
                <a:solidFill>
                  <a:srgbClr val="382F28"/>
                </a:solidFill>
                <a:latin typeface="Hoefler Text" charset="0"/>
                <a:ea typeface="ヒラギノ明朝 ProN W3" charset="0"/>
                <a:cs typeface="ヒラギノ明朝 ProN W3" charset="0"/>
                <a:sym typeface="Hoefler Text" charset="0"/>
              </a:defRPr>
            </a:lvl3pPr>
            <a:lvl4pPr eaLnBrk="0" hangingPunct="0">
              <a:defRPr sz="2900">
                <a:solidFill>
                  <a:srgbClr val="382F28"/>
                </a:solidFill>
                <a:latin typeface="Hoefler Text" charset="0"/>
                <a:ea typeface="ヒラギノ明朝 ProN W3" charset="0"/>
                <a:cs typeface="ヒラギノ明朝 ProN W3" charset="0"/>
                <a:sym typeface="Hoefler Text" charset="0"/>
              </a:defRPr>
            </a:lvl4pPr>
            <a:lvl5pPr eaLnBrk="0" hangingPunct="0">
              <a:defRPr sz="2900">
                <a:solidFill>
                  <a:srgbClr val="382F28"/>
                </a:solidFill>
                <a:latin typeface="Hoefler Text" charset="0"/>
                <a:ea typeface="ヒラギノ明朝 ProN W3" charset="0"/>
                <a:cs typeface="ヒラギノ明朝 ProN W3" charset="0"/>
                <a:sym typeface="Hoefler Text" charset="0"/>
              </a:defRPr>
            </a:lvl5pPr>
            <a:lvl6pPr marL="46588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6pPr>
            <a:lvl7pPr marL="931774"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7pPr>
            <a:lvl8pPr marL="1397660"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8pPr>
            <a:lvl9pPr marL="186354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9pPr>
          </a:lstStyle>
          <a:p>
            <a:pPr eaLnBrk="1" hangingPunct="1"/>
            <a:fld id="{F5ED2A48-CD0D-3749-B84F-DE78068A07FB}" type="slidenum">
              <a:rPr lang="en-US" sz="1200"/>
              <a:pPr eaLnBrk="1" hangingPunct="1"/>
              <a:t>34</a:t>
            </a:fld>
            <a:endParaRPr lang="en-US" sz="1200"/>
          </a:p>
        </p:txBody>
      </p:sp>
      <p:sp>
        <p:nvSpPr>
          <p:cNvPr id="96259" name="Rectangle 2"/>
          <p:cNvSpPr>
            <a:spLocks noGrp="1" noRot="1" noChangeAspect="1" noChangeArrowheads="1" noTextEdit="1"/>
          </p:cNvSpPr>
          <p:nvPr>
            <p:ph type="sldImg"/>
          </p:nvPr>
        </p:nvSpPr>
        <p:spPr>
          <a:ln/>
        </p:spPr>
      </p:sp>
      <p:sp>
        <p:nvSpPr>
          <p:cNvPr id="96260"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charset="0"/>
                <a:ea typeface="ヒラギノ明朝 ProN W3" charset="0"/>
                <a:cs typeface="ヒラギノ明朝 ProN W3" charset="0"/>
                <a:sym typeface="Hoefler Text" charset="0"/>
              </a:defRPr>
            </a:lvl1pPr>
            <a:lvl2pPr marL="38652428" indent="-38186541" eaLnBrk="0" hangingPunct="0">
              <a:defRPr sz="2900">
                <a:solidFill>
                  <a:srgbClr val="382F28"/>
                </a:solidFill>
                <a:latin typeface="Hoefler Text" charset="0"/>
                <a:ea typeface="ヒラギノ明朝 ProN W3" charset="0"/>
                <a:cs typeface="ヒラギノ明朝 ProN W3" charset="0"/>
                <a:sym typeface="Hoefler Text" charset="0"/>
              </a:defRPr>
            </a:lvl2pPr>
            <a:lvl3pPr eaLnBrk="0" hangingPunct="0">
              <a:defRPr sz="2900">
                <a:solidFill>
                  <a:srgbClr val="382F28"/>
                </a:solidFill>
                <a:latin typeface="Hoefler Text" charset="0"/>
                <a:ea typeface="ヒラギノ明朝 ProN W3" charset="0"/>
                <a:cs typeface="ヒラギノ明朝 ProN W3" charset="0"/>
                <a:sym typeface="Hoefler Text" charset="0"/>
              </a:defRPr>
            </a:lvl3pPr>
            <a:lvl4pPr eaLnBrk="0" hangingPunct="0">
              <a:defRPr sz="2900">
                <a:solidFill>
                  <a:srgbClr val="382F28"/>
                </a:solidFill>
                <a:latin typeface="Hoefler Text" charset="0"/>
                <a:ea typeface="ヒラギノ明朝 ProN W3" charset="0"/>
                <a:cs typeface="ヒラギノ明朝 ProN W3" charset="0"/>
                <a:sym typeface="Hoefler Text" charset="0"/>
              </a:defRPr>
            </a:lvl4pPr>
            <a:lvl5pPr eaLnBrk="0" hangingPunct="0">
              <a:defRPr sz="2900">
                <a:solidFill>
                  <a:srgbClr val="382F28"/>
                </a:solidFill>
                <a:latin typeface="Hoefler Text" charset="0"/>
                <a:ea typeface="ヒラギノ明朝 ProN W3" charset="0"/>
                <a:cs typeface="ヒラギノ明朝 ProN W3" charset="0"/>
                <a:sym typeface="Hoefler Text" charset="0"/>
              </a:defRPr>
            </a:lvl5pPr>
            <a:lvl6pPr marL="46588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6pPr>
            <a:lvl7pPr marL="931774"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7pPr>
            <a:lvl8pPr marL="1397660"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8pPr>
            <a:lvl9pPr marL="186354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9pPr>
          </a:lstStyle>
          <a:p>
            <a:pPr eaLnBrk="1" hangingPunct="1"/>
            <a:fld id="{EB585251-85E6-B140-A627-B4B065141AE2}" type="slidenum">
              <a:rPr lang="en-US" sz="1200"/>
              <a:pPr eaLnBrk="1" hangingPunct="1"/>
              <a:t>35</a:t>
            </a:fld>
            <a:endParaRPr lang="en-US" sz="1200"/>
          </a:p>
        </p:txBody>
      </p:sp>
      <p:sp>
        <p:nvSpPr>
          <p:cNvPr id="98307" name="Rectangle 2"/>
          <p:cNvSpPr>
            <a:spLocks noGrp="1" noRot="1" noChangeAspect="1" noChangeArrowheads="1" noTextEdit="1"/>
          </p:cNvSpPr>
          <p:nvPr>
            <p:ph type="sldImg"/>
          </p:nvPr>
        </p:nvSpPr>
        <p:spPr>
          <a:ln/>
        </p:spPr>
      </p:sp>
      <p:sp>
        <p:nvSpPr>
          <p:cNvPr id="983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charset="0"/>
                <a:ea typeface="ヒラギノ明朝 ProN W3" charset="0"/>
                <a:cs typeface="ヒラギノ明朝 ProN W3" charset="0"/>
                <a:sym typeface="Hoefler Text" charset="0"/>
              </a:defRPr>
            </a:lvl1pPr>
            <a:lvl2pPr marL="38652428" indent="-38186541" eaLnBrk="0" hangingPunct="0">
              <a:defRPr sz="2900">
                <a:solidFill>
                  <a:srgbClr val="382F28"/>
                </a:solidFill>
                <a:latin typeface="Hoefler Text" charset="0"/>
                <a:ea typeface="ヒラギノ明朝 ProN W3" charset="0"/>
                <a:cs typeface="ヒラギノ明朝 ProN W3" charset="0"/>
                <a:sym typeface="Hoefler Text" charset="0"/>
              </a:defRPr>
            </a:lvl2pPr>
            <a:lvl3pPr eaLnBrk="0" hangingPunct="0">
              <a:defRPr sz="2900">
                <a:solidFill>
                  <a:srgbClr val="382F28"/>
                </a:solidFill>
                <a:latin typeface="Hoefler Text" charset="0"/>
                <a:ea typeface="ヒラギノ明朝 ProN W3" charset="0"/>
                <a:cs typeface="ヒラギノ明朝 ProN W3" charset="0"/>
                <a:sym typeface="Hoefler Text" charset="0"/>
              </a:defRPr>
            </a:lvl3pPr>
            <a:lvl4pPr eaLnBrk="0" hangingPunct="0">
              <a:defRPr sz="2900">
                <a:solidFill>
                  <a:srgbClr val="382F28"/>
                </a:solidFill>
                <a:latin typeface="Hoefler Text" charset="0"/>
                <a:ea typeface="ヒラギノ明朝 ProN W3" charset="0"/>
                <a:cs typeface="ヒラギノ明朝 ProN W3" charset="0"/>
                <a:sym typeface="Hoefler Text" charset="0"/>
              </a:defRPr>
            </a:lvl4pPr>
            <a:lvl5pPr eaLnBrk="0" hangingPunct="0">
              <a:defRPr sz="2900">
                <a:solidFill>
                  <a:srgbClr val="382F28"/>
                </a:solidFill>
                <a:latin typeface="Hoefler Text" charset="0"/>
                <a:ea typeface="ヒラギノ明朝 ProN W3" charset="0"/>
                <a:cs typeface="ヒラギノ明朝 ProN W3" charset="0"/>
                <a:sym typeface="Hoefler Text" charset="0"/>
              </a:defRPr>
            </a:lvl5pPr>
            <a:lvl6pPr marL="46588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6pPr>
            <a:lvl7pPr marL="931774"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7pPr>
            <a:lvl8pPr marL="1397660"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8pPr>
            <a:lvl9pPr marL="186354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9pPr>
          </a:lstStyle>
          <a:p>
            <a:pPr eaLnBrk="1" hangingPunct="1"/>
            <a:fld id="{23D10269-F271-5D45-AFBF-AE1ED6CB43D0}" type="slidenum">
              <a:rPr lang="en-US" sz="1200"/>
              <a:pPr eaLnBrk="1" hangingPunct="1"/>
              <a:t>36</a:t>
            </a:fld>
            <a:endParaRPr lang="en-US"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charset="0"/>
                <a:ea typeface="ヒラギノ明朝 ProN W3" charset="0"/>
                <a:cs typeface="ヒラギノ明朝 ProN W3" charset="0"/>
                <a:sym typeface="Hoefler Text" charset="0"/>
              </a:defRPr>
            </a:lvl1pPr>
            <a:lvl2pPr marL="38652428" indent="-38186541" eaLnBrk="0" hangingPunct="0">
              <a:defRPr sz="2900">
                <a:solidFill>
                  <a:srgbClr val="382F28"/>
                </a:solidFill>
                <a:latin typeface="Hoefler Text" charset="0"/>
                <a:ea typeface="ヒラギノ明朝 ProN W3" charset="0"/>
                <a:cs typeface="ヒラギノ明朝 ProN W3" charset="0"/>
                <a:sym typeface="Hoefler Text" charset="0"/>
              </a:defRPr>
            </a:lvl2pPr>
            <a:lvl3pPr eaLnBrk="0" hangingPunct="0">
              <a:defRPr sz="2900">
                <a:solidFill>
                  <a:srgbClr val="382F28"/>
                </a:solidFill>
                <a:latin typeface="Hoefler Text" charset="0"/>
                <a:ea typeface="ヒラギノ明朝 ProN W3" charset="0"/>
                <a:cs typeface="ヒラギノ明朝 ProN W3" charset="0"/>
                <a:sym typeface="Hoefler Text" charset="0"/>
              </a:defRPr>
            </a:lvl3pPr>
            <a:lvl4pPr eaLnBrk="0" hangingPunct="0">
              <a:defRPr sz="2900">
                <a:solidFill>
                  <a:srgbClr val="382F28"/>
                </a:solidFill>
                <a:latin typeface="Hoefler Text" charset="0"/>
                <a:ea typeface="ヒラギノ明朝 ProN W3" charset="0"/>
                <a:cs typeface="ヒラギノ明朝 ProN W3" charset="0"/>
                <a:sym typeface="Hoefler Text" charset="0"/>
              </a:defRPr>
            </a:lvl4pPr>
            <a:lvl5pPr eaLnBrk="0" hangingPunct="0">
              <a:defRPr sz="2900">
                <a:solidFill>
                  <a:srgbClr val="382F28"/>
                </a:solidFill>
                <a:latin typeface="Hoefler Text" charset="0"/>
                <a:ea typeface="ヒラギノ明朝 ProN W3" charset="0"/>
                <a:cs typeface="ヒラギノ明朝 ProN W3" charset="0"/>
                <a:sym typeface="Hoefler Text" charset="0"/>
              </a:defRPr>
            </a:lvl5pPr>
            <a:lvl6pPr marL="46588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6pPr>
            <a:lvl7pPr marL="931774"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7pPr>
            <a:lvl8pPr marL="1397660"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8pPr>
            <a:lvl9pPr marL="186354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9pPr>
          </a:lstStyle>
          <a:p>
            <a:pPr eaLnBrk="1" hangingPunct="1"/>
            <a:fld id="{E739AFC6-53B9-3F4A-9EBB-437C44E1B520}" type="slidenum">
              <a:rPr lang="en-US" sz="1200"/>
              <a:pPr eaLnBrk="1" hangingPunct="1"/>
              <a:t>37</a:t>
            </a:fld>
            <a:endParaRPr lang="en-US" sz="1200"/>
          </a:p>
        </p:txBody>
      </p:sp>
      <p:sp>
        <p:nvSpPr>
          <p:cNvPr id="104451" name="Rectangle 2"/>
          <p:cNvSpPr>
            <a:spLocks noGrp="1" noRot="1" noChangeAspect="1" noChangeArrowheads="1" noTextEdit="1"/>
          </p:cNvSpPr>
          <p:nvPr>
            <p:ph type="sldImg"/>
          </p:nvPr>
        </p:nvSpPr>
        <p:spPr>
          <a:ln/>
        </p:spPr>
      </p:sp>
      <p:sp>
        <p:nvSpPr>
          <p:cNvPr id="104452"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charset="0"/>
                <a:ea typeface="ヒラギノ明朝 ProN W3" charset="0"/>
                <a:cs typeface="ヒラギノ明朝 ProN W3" charset="0"/>
                <a:sym typeface="Hoefler Text" charset="0"/>
              </a:defRPr>
            </a:lvl1pPr>
            <a:lvl2pPr marL="38652428" indent="-38186541" eaLnBrk="0" hangingPunct="0">
              <a:defRPr sz="2900">
                <a:solidFill>
                  <a:srgbClr val="382F28"/>
                </a:solidFill>
                <a:latin typeface="Hoefler Text" charset="0"/>
                <a:ea typeface="ヒラギノ明朝 ProN W3" charset="0"/>
                <a:cs typeface="ヒラギノ明朝 ProN W3" charset="0"/>
                <a:sym typeface="Hoefler Text" charset="0"/>
              </a:defRPr>
            </a:lvl2pPr>
            <a:lvl3pPr eaLnBrk="0" hangingPunct="0">
              <a:defRPr sz="2900">
                <a:solidFill>
                  <a:srgbClr val="382F28"/>
                </a:solidFill>
                <a:latin typeface="Hoefler Text" charset="0"/>
                <a:ea typeface="ヒラギノ明朝 ProN W3" charset="0"/>
                <a:cs typeface="ヒラギノ明朝 ProN W3" charset="0"/>
                <a:sym typeface="Hoefler Text" charset="0"/>
              </a:defRPr>
            </a:lvl3pPr>
            <a:lvl4pPr eaLnBrk="0" hangingPunct="0">
              <a:defRPr sz="2900">
                <a:solidFill>
                  <a:srgbClr val="382F28"/>
                </a:solidFill>
                <a:latin typeface="Hoefler Text" charset="0"/>
                <a:ea typeface="ヒラギノ明朝 ProN W3" charset="0"/>
                <a:cs typeface="ヒラギノ明朝 ProN W3" charset="0"/>
                <a:sym typeface="Hoefler Text" charset="0"/>
              </a:defRPr>
            </a:lvl4pPr>
            <a:lvl5pPr eaLnBrk="0" hangingPunct="0">
              <a:defRPr sz="2900">
                <a:solidFill>
                  <a:srgbClr val="382F28"/>
                </a:solidFill>
                <a:latin typeface="Hoefler Text" charset="0"/>
                <a:ea typeface="ヒラギノ明朝 ProN W3" charset="0"/>
                <a:cs typeface="ヒラギノ明朝 ProN W3" charset="0"/>
                <a:sym typeface="Hoefler Text" charset="0"/>
              </a:defRPr>
            </a:lvl5pPr>
            <a:lvl6pPr marL="46588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6pPr>
            <a:lvl7pPr marL="931774"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7pPr>
            <a:lvl8pPr marL="1397660"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8pPr>
            <a:lvl9pPr marL="186354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9pPr>
          </a:lstStyle>
          <a:p>
            <a:pPr eaLnBrk="1" hangingPunct="1"/>
            <a:fld id="{372C8341-228B-CE4F-A3BB-3AD8FB443600}" type="slidenum">
              <a:rPr lang="en-US" sz="1200"/>
              <a:pPr eaLnBrk="1" hangingPunct="1"/>
              <a:t>38</a:t>
            </a:fld>
            <a:endParaRPr lang="en-US" sz="1200"/>
          </a:p>
        </p:txBody>
      </p:sp>
      <p:sp>
        <p:nvSpPr>
          <p:cNvPr id="106499" name="Rectangle 2"/>
          <p:cNvSpPr>
            <a:spLocks noGrp="1" noRot="1" noChangeAspect="1" noChangeArrowheads="1" noTextEdit="1"/>
          </p:cNvSpPr>
          <p:nvPr>
            <p:ph type="sldImg"/>
          </p:nvPr>
        </p:nvSpPr>
        <p:spPr>
          <a:ln/>
        </p:spPr>
      </p:sp>
      <p:sp>
        <p:nvSpPr>
          <p:cNvPr id="106500"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charset="0"/>
                <a:ea typeface="ヒラギノ明朝 ProN W3" charset="0"/>
                <a:cs typeface="ヒラギノ明朝 ProN W3" charset="0"/>
                <a:sym typeface="Hoefler Text" charset="0"/>
              </a:defRPr>
            </a:lvl1pPr>
            <a:lvl2pPr marL="38652428" indent="-38186541" eaLnBrk="0" hangingPunct="0">
              <a:defRPr sz="2900">
                <a:solidFill>
                  <a:srgbClr val="382F28"/>
                </a:solidFill>
                <a:latin typeface="Hoefler Text" charset="0"/>
                <a:ea typeface="ヒラギノ明朝 ProN W3" charset="0"/>
                <a:cs typeface="ヒラギノ明朝 ProN W3" charset="0"/>
                <a:sym typeface="Hoefler Text" charset="0"/>
              </a:defRPr>
            </a:lvl2pPr>
            <a:lvl3pPr eaLnBrk="0" hangingPunct="0">
              <a:defRPr sz="2900">
                <a:solidFill>
                  <a:srgbClr val="382F28"/>
                </a:solidFill>
                <a:latin typeface="Hoefler Text" charset="0"/>
                <a:ea typeface="ヒラギノ明朝 ProN W3" charset="0"/>
                <a:cs typeface="ヒラギノ明朝 ProN W3" charset="0"/>
                <a:sym typeface="Hoefler Text" charset="0"/>
              </a:defRPr>
            </a:lvl3pPr>
            <a:lvl4pPr eaLnBrk="0" hangingPunct="0">
              <a:defRPr sz="2900">
                <a:solidFill>
                  <a:srgbClr val="382F28"/>
                </a:solidFill>
                <a:latin typeface="Hoefler Text" charset="0"/>
                <a:ea typeface="ヒラギノ明朝 ProN W3" charset="0"/>
                <a:cs typeface="ヒラギノ明朝 ProN W3" charset="0"/>
                <a:sym typeface="Hoefler Text" charset="0"/>
              </a:defRPr>
            </a:lvl4pPr>
            <a:lvl5pPr eaLnBrk="0" hangingPunct="0">
              <a:defRPr sz="2900">
                <a:solidFill>
                  <a:srgbClr val="382F28"/>
                </a:solidFill>
                <a:latin typeface="Hoefler Text" charset="0"/>
                <a:ea typeface="ヒラギノ明朝 ProN W3" charset="0"/>
                <a:cs typeface="ヒラギノ明朝 ProN W3" charset="0"/>
                <a:sym typeface="Hoefler Text" charset="0"/>
              </a:defRPr>
            </a:lvl5pPr>
            <a:lvl6pPr marL="46588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6pPr>
            <a:lvl7pPr marL="931774"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7pPr>
            <a:lvl8pPr marL="1397660"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8pPr>
            <a:lvl9pPr marL="186354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9pPr>
          </a:lstStyle>
          <a:p>
            <a:pPr eaLnBrk="1" hangingPunct="1"/>
            <a:fld id="{4AB5CADC-1B6B-4945-A70E-EB7E3507FB09}" type="slidenum">
              <a:rPr lang="en-US" sz="1200"/>
              <a:pPr eaLnBrk="1" hangingPunct="1"/>
              <a:t>39</a:t>
            </a:fld>
            <a:endParaRPr lang="en-US"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charset="0"/>
                <a:ea typeface="ヒラギノ明朝 ProN W3" charset="0"/>
                <a:cs typeface="ヒラギノ明朝 ProN W3" charset="0"/>
                <a:sym typeface="Hoefler Text" charset="0"/>
              </a:defRPr>
            </a:lvl1pPr>
            <a:lvl2pPr marL="38652428" indent="-38186541" eaLnBrk="0" hangingPunct="0">
              <a:defRPr sz="2900">
                <a:solidFill>
                  <a:srgbClr val="382F28"/>
                </a:solidFill>
                <a:latin typeface="Hoefler Text" charset="0"/>
                <a:ea typeface="ヒラギノ明朝 ProN W3" charset="0"/>
                <a:cs typeface="ヒラギノ明朝 ProN W3" charset="0"/>
                <a:sym typeface="Hoefler Text" charset="0"/>
              </a:defRPr>
            </a:lvl2pPr>
            <a:lvl3pPr eaLnBrk="0" hangingPunct="0">
              <a:defRPr sz="2900">
                <a:solidFill>
                  <a:srgbClr val="382F28"/>
                </a:solidFill>
                <a:latin typeface="Hoefler Text" charset="0"/>
                <a:ea typeface="ヒラギノ明朝 ProN W3" charset="0"/>
                <a:cs typeface="ヒラギノ明朝 ProN W3" charset="0"/>
                <a:sym typeface="Hoefler Text" charset="0"/>
              </a:defRPr>
            </a:lvl3pPr>
            <a:lvl4pPr eaLnBrk="0" hangingPunct="0">
              <a:defRPr sz="2900">
                <a:solidFill>
                  <a:srgbClr val="382F28"/>
                </a:solidFill>
                <a:latin typeface="Hoefler Text" charset="0"/>
                <a:ea typeface="ヒラギノ明朝 ProN W3" charset="0"/>
                <a:cs typeface="ヒラギノ明朝 ProN W3" charset="0"/>
                <a:sym typeface="Hoefler Text" charset="0"/>
              </a:defRPr>
            </a:lvl4pPr>
            <a:lvl5pPr eaLnBrk="0" hangingPunct="0">
              <a:defRPr sz="2900">
                <a:solidFill>
                  <a:srgbClr val="382F28"/>
                </a:solidFill>
                <a:latin typeface="Hoefler Text" charset="0"/>
                <a:ea typeface="ヒラギノ明朝 ProN W3" charset="0"/>
                <a:cs typeface="ヒラギノ明朝 ProN W3" charset="0"/>
                <a:sym typeface="Hoefler Text" charset="0"/>
              </a:defRPr>
            </a:lvl5pPr>
            <a:lvl6pPr marL="46588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6pPr>
            <a:lvl7pPr marL="931774"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7pPr>
            <a:lvl8pPr marL="1397660"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8pPr>
            <a:lvl9pPr marL="186354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9pPr>
          </a:lstStyle>
          <a:p>
            <a:pPr eaLnBrk="1" hangingPunct="1"/>
            <a:fld id="{8C04D649-309D-8D40-A67C-50653FA3483D}" type="slidenum">
              <a:rPr lang="en-US" sz="1200"/>
              <a:pPr eaLnBrk="1" hangingPunct="1"/>
              <a:t>40</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charset="0"/>
                <a:ea typeface="ヒラギノ明朝 ProN W3" charset="0"/>
                <a:cs typeface="ヒラギノ明朝 ProN W3" charset="0"/>
                <a:sym typeface="Hoefler Text" charset="0"/>
              </a:defRPr>
            </a:lvl1pPr>
            <a:lvl2pPr marL="38652428" indent="-38186541" eaLnBrk="0" hangingPunct="0">
              <a:defRPr sz="2900">
                <a:solidFill>
                  <a:srgbClr val="382F28"/>
                </a:solidFill>
                <a:latin typeface="Hoefler Text" charset="0"/>
                <a:ea typeface="ヒラギノ明朝 ProN W3" charset="0"/>
                <a:cs typeface="ヒラギノ明朝 ProN W3" charset="0"/>
                <a:sym typeface="Hoefler Text" charset="0"/>
              </a:defRPr>
            </a:lvl2pPr>
            <a:lvl3pPr eaLnBrk="0" hangingPunct="0">
              <a:defRPr sz="2900">
                <a:solidFill>
                  <a:srgbClr val="382F28"/>
                </a:solidFill>
                <a:latin typeface="Hoefler Text" charset="0"/>
                <a:ea typeface="ヒラギノ明朝 ProN W3" charset="0"/>
                <a:cs typeface="ヒラギノ明朝 ProN W3" charset="0"/>
                <a:sym typeface="Hoefler Text" charset="0"/>
              </a:defRPr>
            </a:lvl3pPr>
            <a:lvl4pPr eaLnBrk="0" hangingPunct="0">
              <a:defRPr sz="2900">
                <a:solidFill>
                  <a:srgbClr val="382F28"/>
                </a:solidFill>
                <a:latin typeface="Hoefler Text" charset="0"/>
                <a:ea typeface="ヒラギノ明朝 ProN W3" charset="0"/>
                <a:cs typeface="ヒラギノ明朝 ProN W3" charset="0"/>
                <a:sym typeface="Hoefler Text" charset="0"/>
              </a:defRPr>
            </a:lvl4pPr>
            <a:lvl5pPr eaLnBrk="0" hangingPunct="0">
              <a:defRPr sz="2900">
                <a:solidFill>
                  <a:srgbClr val="382F28"/>
                </a:solidFill>
                <a:latin typeface="Hoefler Text" charset="0"/>
                <a:ea typeface="ヒラギノ明朝 ProN W3" charset="0"/>
                <a:cs typeface="ヒラギノ明朝 ProN W3" charset="0"/>
                <a:sym typeface="Hoefler Text" charset="0"/>
              </a:defRPr>
            </a:lvl5pPr>
            <a:lvl6pPr marL="46588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6pPr>
            <a:lvl7pPr marL="931774"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7pPr>
            <a:lvl8pPr marL="1397660"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8pPr>
            <a:lvl9pPr marL="186354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9pPr>
          </a:lstStyle>
          <a:p>
            <a:pPr eaLnBrk="1" hangingPunct="1"/>
            <a:fld id="{BD3D4C62-633B-0D40-B430-0492C5837908}" type="slidenum">
              <a:rPr lang="en-US" sz="1200"/>
              <a:pPr eaLnBrk="1" hangingPunct="1"/>
              <a:t>41</a:t>
            </a:fld>
            <a:endParaRPr 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charset="0"/>
                <a:ea typeface="ヒラギノ明朝 ProN W3" charset="0"/>
                <a:cs typeface="ヒラギノ明朝 ProN W3" charset="0"/>
                <a:sym typeface="Hoefler Text" charset="0"/>
              </a:defRPr>
            </a:lvl1pPr>
            <a:lvl2pPr marL="38652428" indent="-38186541" eaLnBrk="0" hangingPunct="0">
              <a:defRPr sz="2900">
                <a:solidFill>
                  <a:srgbClr val="382F28"/>
                </a:solidFill>
                <a:latin typeface="Hoefler Text" charset="0"/>
                <a:ea typeface="ヒラギノ明朝 ProN W3" charset="0"/>
                <a:cs typeface="ヒラギノ明朝 ProN W3" charset="0"/>
                <a:sym typeface="Hoefler Text" charset="0"/>
              </a:defRPr>
            </a:lvl2pPr>
            <a:lvl3pPr eaLnBrk="0" hangingPunct="0">
              <a:defRPr sz="2900">
                <a:solidFill>
                  <a:srgbClr val="382F28"/>
                </a:solidFill>
                <a:latin typeface="Hoefler Text" charset="0"/>
                <a:ea typeface="ヒラギノ明朝 ProN W3" charset="0"/>
                <a:cs typeface="ヒラギノ明朝 ProN W3" charset="0"/>
                <a:sym typeface="Hoefler Text" charset="0"/>
              </a:defRPr>
            </a:lvl3pPr>
            <a:lvl4pPr eaLnBrk="0" hangingPunct="0">
              <a:defRPr sz="2900">
                <a:solidFill>
                  <a:srgbClr val="382F28"/>
                </a:solidFill>
                <a:latin typeface="Hoefler Text" charset="0"/>
                <a:ea typeface="ヒラギノ明朝 ProN W3" charset="0"/>
                <a:cs typeface="ヒラギノ明朝 ProN W3" charset="0"/>
                <a:sym typeface="Hoefler Text" charset="0"/>
              </a:defRPr>
            </a:lvl4pPr>
            <a:lvl5pPr eaLnBrk="0" hangingPunct="0">
              <a:defRPr sz="2900">
                <a:solidFill>
                  <a:srgbClr val="382F28"/>
                </a:solidFill>
                <a:latin typeface="Hoefler Text" charset="0"/>
                <a:ea typeface="ヒラギノ明朝 ProN W3" charset="0"/>
                <a:cs typeface="ヒラギノ明朝 ProN W3" charset="0"/>
                <a:sym typeface="Hoefler Text" charset="0"/>
              </a:defRPr>
            </a:lvl5pPr>
            <a:lvl6pPr marL="46588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6pPr>
            <a:lvl7pPr marL="931774"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7pPr>
            <a:lvl8pPr marL="1397660"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8pPr>
            <a:lvl9pPr marL="1863547" eaLnBrk="0" fontAlgn="base" hangingPunct="0">
              <a:spcBef>
                <a:spcPct val="0"/>
              </a:spcBef>
              <a:spcAft>
                <a:spcPct val="0"/>
              </a:spcAft>
              <a:defRPr sz="2900">
                <a:solidFill>
                  <a:srgbClr val="382F28"/>
                </a:solidFill>
                <a:latin typeface="Hoefler Text" charset="0"/>
                <a:ea typeface="ヒラギノ明朝 ProN W3" charset="0"/>
                <a:cs typeface="ヒラギノ明朝 ProN W3" charset="0"/>
                <a:sym typeface="Hoefler Text" charset="0"/>
              </a:defRPr>
            </a:lvl9pPr>
          </a:lstStyle>
          <a:p>
            <a:pPr eaLnBrk="1" hangingPunct="1"/>
            <a:fld id="{DCD13849-50EA-C446-BE18-C0382DA61E28}" type="slidenum">
              <a:rPr lang="en-US" sz="1200"/>
              <a:pPr eaLnBrk="1" hangingPunct="1"/>
              <a:t>42</a:t>
            </a:fld>
            <a:endParaRPr lang="en-US"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0C1CA7BE-2CC9-1546-8940-DAE50FF774C3}" type="slidenum">
              <a:rPr lang="en-US"/>
              <a:pPr/>
              <a:t>5</a:t>
            </a:fld>
            <a:endParaRPr lang="en-US"/>
          </a:p>
        </p:txBody>
      </p:sp>
      <p:sp>
        <p:nvSpPr>
          <p:cNvPr id="99330"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1027"/>
          <p:cNvSpPr>
            <a:spLocks noGrp="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pitchFamily="1" charset="0"/>
                <a:ea typeface="ヒラギノ明朝 ProN W3" pitchFamily="1" charset="-128"/>
                <a:sym typeface="Hoefler Text" pitchFamily="1" charset="0"/>
              </a:defRPr>
            </a:lvl1pPr>
            <a:lvl2pPr marL="38652428" indent="-38186541" eaLnBrk="0" hangingPunct="0">
              <a:defRPr sz="2900">
                <a:solidFill>
                  <a:srgbClr val="382F28"/>
                </a:solidFill>
                <a:latin typeface="Hoefler Text" pitchFamily="1" charset="0"/>
                <a:ea typeface="ヒラギノ明朝 ProN W3" pitchFamily="1" charset="-128"/>
                <a:sym typeface="Hoefler Text" pitchFamily="1" charset="0"/>
              </a:defRPr>
            </a:lvl2pPr>
            <a:lvl3pPr eaLnBrk="0" hangingPunct="0">
              <a:defRPr sz="2900">
                <a:solidFill>
                  <a:srgbClr val="382F28"/>
                </a:solidFill>
                <a:latin typeface="Hoefler Text" pitchFamily="1" charset="0"/>
                <a:ea typeface="ヒラギノ明朝 ProN W3" pitchFamily="1" charset="-128"/>
                <a:sym typeface="Hoefler Text" pitchFamily="1" charset="0"/>
              </a:defRPr>
            </a:lvl3pPr>
            <a:lvl4pPr eaLnBrk="0" hangingPunct="0">
              <a:defRPr sz="2900">
                <a:solidFill>
                  <a:srgbClr val="382F28"/>
                </a:solidFill>
                <a:latin typeface="Hoefler Text" pitchFamily="1" charset="0"/>
                <a:ea typeface="ヒラギノ明朝 ProN W3" pitchFamily="1" charset="-128"/>
                <a:sym typeface="Hoefler Text" pitchFamily="1" charset="0"/>
              </a:defRPr>
            </a:lvl4pPr>
            <a:lvl5pPr eaLnBrk="0" hangingPunct="0">
              <a:defRPr sz="2900">
                <a:solidFill>
                  <a:srgbClr val="382F28"/>
                </a:solidFill>
                <a:latin typeface="Hoefler Text" pitchFamily="1" charset="0"/>
                <a:ea typeface="ヒラギノ明朝 ProN W3" pitchFamily="1" charset="-128"/>
                <a:sym typeface="Hoefler Text" pitchFamily="1" charset="0"/>
              </a:defRPr>
            </a:lvl5pPr>
            <a:lvl6pPr marL="46588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6pPr>
            <a:lvl7pPr marL="931774"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7pPr>
            <a:lvl8pPr marL="1397660"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8pPr>
            <a:lvl9pPr marL="186354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9pPr>
          </a:lstStyle>
          <a:p>
            <a:pPr eaLnBrk="1" hangingPunct="1"/>
            <a:fld id="{3EA564CC-27D7-4B51-8093-1B5239EA54C3}" type="slidenum">
              <a:rPr lang="en-US" sz="1200"/>
              <a:pPr eaLnBrk="1" hangingPunct="1"/>
              <a:t>43</a:t>
            </a:fld>
            <a:endParaRPr lang="en-US" sz="1200"/>
          </a:p>
        </p:txBody>
      </p:sp>
      <p:sp>
        <p:nvSpPr>
          <p:cNvPr id="116739" name="Rectangle 2"/>
          <p:cNvSpPr>
            <a:spLocks noGrp="1" noRot="1" noChangeAspect="1" noChangeArrowheads="1" noTextEdit="1"/>
          </p:cNvSpPr>
          <p:nvPr>
            <p:ph type="sldImg"/>
          </p:nvPr>
        </p:nvSpPr>
        <p:spPr>
          <a:ln/>
        </p:spPr>
      </p:sp>
      <p:sp>
        <p:nvSpPr>
          <p:cNvPr id="116740"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pPr eaLnBrk="1" hangingPunct="1"/>
            <a:endParaRPr lang="en-US" smtClean="0">
              <a:latin typeface="Hoefler Text" pitchFamily="1"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pitchFamily="1" charset="0"/>
                <a:ea typeface="ヒラギノ明朝 ProN W3" pitchFamily="1" charset="-128"/>
                <a:sym typeface="Hoefler Text" pitchFamily="1" charset="0"/>
              </a:defRPr>
            </a:lvl1pPr>
            <a:lvl2pPr marL="38652428" indent="-38186541" eaLnBrk="0" hangingPunct="0">
              <a:defRPr sz="2900">
                <a:solidFill>
                  <a:srgbClr val="382F28"/>
                </a:solidFill>
                <a:latin typeface="Hoefler Text" pitchFamily="1" charset="0"/>
                <a:ea typeface="ヒラギノ明朝 ProN W3" pitchFamily="1" charset="-128"/>
                <a:sym typeface="Hoefler Text" pitchFamily="1" charset="0"/>
              </a:defRPr>
            </a:lvl2pPr>
            <a:lvl3pPr eaLnBrk="0" hangingPunct="0">
              <a:defRPr sz="2900">
                <a:solidFill>
                  <a:srgbClr val="382F28"/>
                </a:solidFill>
                <a:latin typeface="Hoefler Text" pitchFamily="1" charset="0"/>
                <a:ea typeface="ヒラギノ明朝 ProN W3" pitchFamily="1" charset="-128"/>
                <a:sym typeface="Hoefler Text" pitchFamily="1" charset="0"/>
              </a:defRPr>
            </a:lvl3pPr>
            <a:lvl4pPr eaLnBrk="0" hangingPunct="0">
              <a:defRPr sz="2900">
                <a:solidFill>
                  <a:srgbClr val="382F28"/>
                </a:solidFill>
                <a:latin typeface="Hoefler Text" pitchFamily="1" charset="0"/>
                <a:ea typeface="ヒラギノ明朝 ProN W3" pitchFamily="1" charset="-128"/>
                <a:sym typeface="Hoefler Text" pitchFamily="1" charset="0"/>
              </a:defRPr>
            </a:lvl4pPr>
            <a:lvl5pPr eaLnBrk="0" hangingPunct="0">
              <a:defRPr sz="2900">
                <a:solidFill>
                  <a:srgbClr val="382F28"/>
                </a:solidFill>
                <a:latin typeface="Hoefler Text" pitchFamily="1" charset="0"/>
                <a:ea typeface="ヒラギノ明朝 ProN W3" pitchFamily="1" charset="-128"/>
                <a:sym typeface="Hoefler Text" pitchFamily="1" charset="0"/>
              </a:defRPr>
            </a:lvl5pPr>
            <a:lvl6pPr marL="46588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6pPr>
            <a:lvl7pPr marL="931774"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7pPr>
            <a:lvl8pPr marL="1397660"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8pPr>
            <a:lvl9pPr marL="186354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9pPr>
          </a:lstStyle>
          <a:p>
            <a:pPr eaLnBrk="1" hangingPunct="1"/>
            <a:fld id="{3C811C58-0C15-4065-920B-D5E700B35302}" type="slidenum">
              <a:rPr lang="en-US" sz="1200"/>
              <a:pPr eaLnBrk="1" hangingPunct="1"/>
              <a:t>44</a:t>
            </a:fld>
            <a:endParaRPr lang="en-US" sz="1200"/>
          </a:p>
        </p:txBody>
      </p:sp>
      <p:sp>
        <p:nvSpPr>
          <p:cNvPr id="118787" name="Rectangle 2"/>
          <p:cNvSpPr>
            <a:spLocks noGrp="1" noRot="1" noChangeAspect="1" noChangeArrowheads="1" noTextEdit="1"/>
          </p:cNvSpPr>
          <p:nvPr>
            <p:ph type="sldImg"/>
          </p:nvPr>
        </p:nvSpPr>
        <p:spPr>
          <a:ln/>
        </p:spPr>
      </p:sp>
      <p:sp>
        <p:nvSpPr>
          <p:cNvPr id="11878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pPr eaLnBrk="1" hangingPunct="1"/>
            <a:endParaRPr lang="en-US" smtClean="0">
              <a:latin typeface="Hoefler Text" pitchFamily="1"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pitchFamily="1" charset="0"/>
                <a:ea typeface="ヒラギノ明朝 ProN W3" pitchFamily="1" charset="-128"/>
                <a:sym typeface="Hoefler Text" pitchFamily="1" charset="0"/>
              </a:defRPr>
            </a:lvl1pPr>
            <a:lvl2pPr marL="38652428" indent="-38186541" eaLnBrk="0" hangingPunct="0">
              <a:defRPr sz="2900">
                <a:solidFill>
                  <a:srgbClr val="382F28"/>
                </a:solidFill>
                <a:latin typeface="Hoefler Text" pitchFamily="1" charset="0"/>
                <a:ea typeface="ヒラギノ明朝 ProN W3" pitchFamily="1" charset="-128"/>
                <a:sym typeface="Hoefler Text" pitchFamily="1" charset="0"/>
              </a:defRPr>
            </a:lvl2pPr>
            <a:lvl3pPr eaLnBrk="0" hangingPunct="0">
              <a:defRPr sz="2900">
                <a:solidFill>
                  <a:srgbClr val="382F28"/>
                </a:solidFill>
                <a:latin typeface="Hoefler Text" pitchFamily="1" charset="0"/>
                <a:ea typeface="ヒラギノ明朝 ProN W3" pitchFamily="1" charset="-128"/>
                <a:sym typeface="Hoefler Text" pitchFamily="1" charset="0"/>
              </a:defRPr>
            </a:lvl3pPr>
            <a:lvl4pPr eaLnBrk="0" hangingPunct="0">
              <a:defRPr sz="2900">
                <a:solidFill>
                  <a:srgbClr val="382F28"/>
                </a:solidFill>
                <a:latin typeface="Hoefler Text" pitchFamily="1" charset="0"/>
                <a:ea typeface="ヒラギノ明朝 ProN W3" pitchFamily="1" charset="-128"/>
                <a:sym typeface="Hoefler Text" pitchFamily="1" charset="0"/>
              </a:defRPr>
            </a:lvl4pPr>
            <a:lvl5pPr eaLnBrk="0" hangingPunct="0">
              <a:defRPr sz="2900">
                <a:solidFill>
                  <a:srgbClr val="382F28"/>
                </a:solidFill>
                <a:latin typeface="Hoefler Text" pitchFamily="1" charset="0"/>
                <a:ea typeface="ヒラギノ明朝 ProN W3" pitchFamily="1" charset="-128"/>
                <a:sym typeface="Hoefler Text" pitchFamily="1" charset="0"/>
              </a:defRPr>
            </a:lvl5pPr>
            <a:lvl6pPr marL="46588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6pPr>
            <a:lvl7pPr marL="931774"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7pPr>
            <a:lvl8pPr marL="1397660"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8pPr>
            <a:lvl9pPr marL="186354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9pPr>
          </a:lstStyle>
          <a:p>
            <a:pPr eaLnBrk="1" hangingPunct="1"/>
            <a:fld id="{85973352-D55E-4C6C-8707-C856E295E6D6}" type="slidenum">
              <a:rPr lang="en-US" sz="1200"/>
              <a:pPr eaLnBrk="1" hangingPunct="1"/>
              <a:t>45</a:t>
            </a:fld>
            <a:endParaRPr lang="en-US" sz="1200"/>
          </a:p>
        </p:txBody>
      </p:sp>
      <p:sp>
        <p:nvSpPr>
          <p:cNvPr id="120835" name="Rectangle 2"/>
          <p:cNvSpPr>
            <a:spLocks noGrp="1" noRot="1" noChangeAspect="1" noChangeArrowheads="1" noTextEdit="1"/>
          </p:cNvSpPr>
          <p:nvPr>
            <p:ph type="sldImg"/>
          </p:nvPr>
        </p:nvSpPr>
        <p:spPr>
          <a:ln/>
        </p:spPr>
      </p:sp>
      <p:sp>
        <p:nvSpPr>
          <p:cNvPr id="120836"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pPr eaLnBrk="1" hangingPunct="1"/>
            <a:endParaRPr lang="en-US" smtClean="0">
              <a:latin typeface="Hoefler Text" pitchFamily="1"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pitchFamily="1" charset="0"/>
                <a:ea typeface="ヒラギノ明朝 ProN W3" pitchFamily="1" charset="-128"/>
                <a:sym typeface="Hoefler Text" pitchFamily="1" charset="0"/>
              </a:defRPr>
            </a:lvl1pPr>
            <a:lvl2pPr marL="38652428" indent="-38186541" eaLnBrk="0" hangingPunct="0">
              <a:defRPr sz="2900">
                <a:solidFill>
                  <a:srgbClr val="382F28"/>
                </a:solidFill>
                <a:latin typeface="Hoefler Text" pitchFamily="1" charset="0"/>
                <a:ea typeface="ヒラギノ明朝 ProN W3" pitchFamily="1" charset="-128"/>
                <a:sym typeface="Hoefler Text" pitchFamily="1" charset="0"/>
              </a:defRPr>
            </a:lvl2pPr>
            <a:lvl3pPr eaLnBrk="0" hangingPunct="0">
              <a:defRPr sz="2900">
                <a:solidFill>
                  <a:srgbClr val="382F28"/>
                </a:solidFill>
                <a:latin typeface="Hoefler Text" pitchFamily="1" charset="0"/>
                <a:ea typeface="ヒラギノ明朝 ProN W3" pitchFamily="1" charset="-128"/>
                <a:sym typeface="Hoefler Text" pitchFamily="1" charset="0"/>
              </a:defRPr>
            </a:lvl3pPr>
            <a:lvl4pPr eaLnBrk="0" hangingPunct="0">
              <a:defRPr sz="2900">
                <a:solidFill>
                  <a:srgbClr val="382F28"/>
                </a:solidFill>
                <a:latin typeface="Hoefler Text" pitchFamily="1" charset="0"/>
                <a:ea typeface="ヒラギノ明朝 ProN W3" pitchFamily="1" charset="-128"/>
                <a:sym typeface="Hoefler Text" pitchFamily="1" charset="0"/>
              </a:defRPr>
            </a:lvl4pPr>
            <a:lvl5pPr eaLnBrk="0" hangingPunct="0">
              <a:defRPr sz="2900">
                <a:solidFill>
                  <a:srgbClr val="382F28"/>
                </a:solidFill>
                <a:latin typeface="Hoefler Text" pitchFamily="1" charset="0"/>
                <a:ea typeface="ヒラギノ明朝 ProN W3" pitchFamily="1" charset="-128"/>
                <a:sym typeface="Hoefler Text" pitchFamily="1" charset="0"/>
              </a:defRPr>
            </a:lvl5pPr>
            <a:lvl6pPr marL="46588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6pPr>
            <a:lvl7pPr marL="931774"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7pPr>
            <a:lvl8pPr marL="1397660"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8pPr>
            <a:lvl9pPr marL="186354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9pPr>
          </a:lstStyle>
          <a:p>
            <a:pPr eaLnBrk="1" hangingPunct="1"/>
            <a:fld id="{CC13BF99-1759-4DA8-80CA-57236EF7B42C}" type="slidenum">
              <a:rPr lang="en-US" sz="1200"/>
              <a:pPr eaLnBrk="1" hangingPunct="1"/>
              <a:t>46</a:t>
            </a:fld>
            <a:endParaRPr lang="en-US" sz="1200"/>
          </a:p>
        </p:txBody>
      </p:sp>
      <p:sp>
        <p:nvSpPr>
          <p:cNvPr id="122883" name="Rectangle 2"/>
          <p:cNvSpPr>
            <a:spLocks noGrp="1" noRot="1" noChangeAspect="1" noChangeArrowheads="1" noTextEdit="1"/>
          </p:cNvSpPr>
          <p:nvPr>
            <p:ph type="sldImg"/>
          </p:nvPr>
        </p:nvSpPr>
        <p:spPr>
          <a:ln/>
        </p:spPr>
      </p:sp>
      <p:sp>
        <p:nvSpPr>
          <p:cNvPr id="122884"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pPr eaLnBrk="1" hangingPunct="1"/>
            <a:endParaRPr lang="en-US" smtClean="0">
              <a:latin typeface="Hoefler Text" pitchFamily="1"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pitchFamily="1" charset="0"/>
                <a:ea typeface="ヒラギノ明朝 ProN W3" pitchFamily="1" charset="-128"/>
                <a:sym typeface="Hoefler Text" pitchFamily="1" charset="0"/>
              </a:defRPr>
            </a:lvl1pPr>
            <a:lvl2pPr marL="38652428" indent="-38186541" eaLnBrk="0" hangingPunct="0">
              <a:defRPr sz="2900">
                <a:solidFill>
                  <a:srgbClr val="382F28"/>
                </a:solidFill>
                <a:latin typeface="Hoefler Text" pitchFamily="1" charset="0"/>
                <a:ea typeface="ヒラギノ明朝 ProN W3" pitchFamily="1" charset="-128"/>
                <a:sym typeface="Hoefler Text" pitchFamily="1" charset="0"/>
              </a:defRPr>
            </a:lvl2pPr>
            <a:lvl3pPr eaLnBrk="0" hangingPunct="0">
              <a:defRPr sz="2900">
                <a:solidFill>
                  <a:srgbClr val="382F28"/>
                </a:solidFill>
                <a:latin typeface="Hoefler Text" pitchFamily="1" charset="0"/>
                <a:ea typeface="ヒラギノ明朝 ProN W3" pitchFamily="1" charset="-128"/>
                <a:sym typeface="Hoefler Text" pitchFamily="1" charset="0"/>
              </a:defRPr>
            </a:lvl3pPr>
            <a:lvl4pPr eaLnBrk="0" hangingPunct="0">
              <a:defRPr sz="2900">
                <a:solidFill>
                  <a:srgbClr val="382F28"/>
                </a:solidFill>
                <a:latin typeface="Hoefler Text" pitchFamily="1" charset="0"/>
                <a:ea typeface="ヒラギノ明朝 ProN W3" pitchFamily="1" charset="-128"/>
                <a:sym typeface="Hoefler Text" pitchFamily="1" charset="0"/>
              </a:defRPr>
            </a:lvl4pPr>
            <a:lvl5pPr eaLnBrk="0" hangingPunct="0">
              <a:defRPr sz="2900">
                <a:solidFill>
                  <a:srgbClr val="382F28"/>
                </a:solidFill>
                <a:latin typeface="Hoefler Text" pitchFamily="1" charset="0"/>
                <a:ea typeface="ヒラギノ明朝 ProN W3" pitchFamily="1" charset="-128"/>
                <a:sym typeface="Hoefler Text" pitchFamily="1" charset="0"/>
              </a:defRPr>
            </a:lvl5pPr>
            <a:lvl6pPr marL="46588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6pPr>
            <a:lvl7pPr marL="931774"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7pPr>
            <a:lvl8pPr marL="1397660"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8pPr>
            <a:lvl9pPr marL="186354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9pPr>
          </a:lstStyle>
          <a:p>
            <a:pPr eaLnBrk="1" hangingPunct="1"/>
            <a:fld id="{431C1A5F-A50B-4421-82FC-A207DAEDC8AA}" type="slidenum">
              <a:rPr lang="en-US" sz="1200"/>
              <a:pPr eaLnBrk="1" hangingPunct="1"/>
              <a:t>47</a:t>
            </a:fld>
            <a:endParaRPr lang="en-US" sz="1200"/>
          </a:p>
        </p:txBody>
      </p:sp>
      <p:sp>
        <p:nvSpPr>
          <p:cNvPr id="124931" name="Rectangle 2"/>
          <p:cNvSpPr>
            <a:spLocks noGrp="1" noRot="1" noChangeAspect="1" noChangeArrowheads="1" noTextEdit="1"/>
          </p:cNvSpPr>
          <p:nvPr>
            <p:ph type="sldImg"/>
          </p:nvPr>
        </p:nvSpPr>
        <p:spPr>
          <a:ln/>
        </p:spPr>
      </p:sp>
      <p:sp>
        <p:nvSpPr>
          <p:cNvPr id="124932"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pPr eaLnBrk="1" hangingPunct="1"/>
            <a:endParaRPr lang="en-US" smtClean="0">
              <a:latin typeface="Hoefler Text" pitchFamily="1"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pitchFamily="1" charset="0"/>
                <a:ea typeface="ヒラギノ明朝 ProN W3" pitchFamily="1" charset="-128"/>
                <a:sym typeface="Hoefler Text" pitchFamily="1" charset="0"/>
              </a:defRPr>
            </a:lvl1pPr>
            <a:lvl2pPr marL="38652428" indent="-38186541" eaLnBrk="0" hangingPunct="0">
              <a:defRPr sz="2900">
                <a:solidFill>
                  <a:srgbClr val="382F28"/>
                </a:solidFill>
                <a:latin typeface="Hoefler Text" pitchFamily="1" charset="0"/>
                <a:ea typeface="ヒラギノ明朝 ProN W3" pitchFamily="1" charset="-128"/>
                <a:sym typeface="Hoefler Text" pitchFamily="1" charset="0"/>
              </a:defRPr>
            </a:lvl2pPr>
            <a:lvl3pPr eaLnBrk="0" hangingPunct="0">
              <a:defRPr sz="2900">
                <a:solidFill>
                  <a:srgbClr val="382F28"/>
                </a:solidFill>
                <a:latin typeface="Hoefler Text" pitchFamily="1" charset="0"/>
                <a:ea typeface="ヒラギノ明朝 ProN W3" pitchFamily="1" charset="-128"/>
                <a:sym typeface="Hoefler Text" pitchFamily="1" charset="0"/>
              </a:defRPr>
            </a:lvl3pPr>
            <a:lvl4pPr eaLnBrk="0" hangingPunct="0">
              <a:defRPr sz="2900">
                <a:solidFill>
                  <a:srgbClr val="382F28"/>
                </a:solidFill>
                <a:latin typeface="Hoefler Text" pitchFamily="1" charset="0"/>
                <a:ea typeface="ヒラギノ明朝 ProN W3" pitchFamily="1" charset="-128"/>
                <a:sym typeface="Hoefler Text" pitchFamily="1" charset="0"/>
              </a:defRPr>
            </a:lvl4pPr>
            <a:lvl5pPr eaLnBrk="0" hangingPunct="0">
              <a:defRPr sz="2900">
                <a:solidFill>
                  <a:srgbClr val="382F28"/>
                </a:solidFill>
                <a:latin typeface="Hoefler Text" pitchFamily="1" charset="0"/>
                <a:ea typeface="ヒラギノ明朝 ProN W3" pitchFamily="1" charset="-128"/>
                <a:sym typeface="Hoefler Text" pitchFamily="1" charset="0"/>
              </a:defRPr>
            </a:lvl5pPr>
            <a:lvl6pPr marL="46588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6pPr>
            <a:lvl7pPr marL="931774"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7pPr>
            <a:lvl8pPr marL="1397660"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8pPr>
            <a:lvl9pPr marL="186354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9pPr>
          </a:lstStyle>
          <a:p>
            <a:pPr eaLnBrk="1" hangingPunct="1"/>
            <a:fld id="{1892569F-BDEE-4634-8067-FD66847D243A}" type="slidenum">
              <a:rPr lang="en-US" sz="1200"/>
              <a:pPr eaLnBrk="1" hangingPunct="1"/>
              <a:t>48</a:t>
            </a:fld>
            <a:endParaRPr lang="en-US" sz="1200"/>
          </a:p>
        </p:txBody>
      </p:sp>
      <p:sp>
        <p:nvSpPr>
          <p:cNvPr id="126979" name="Rectangle 2"/>
          <p:cNvSpPr>
            <a:spLocks noGrp="1" noRot="1" noChangeAspect="1" noChangeArrowheads="1" noTextEdit="1"/>
          </p:cNvSpPr>
          <p:nvPr>
            <p:ph type="sldImg"/>
          </p:nvPr>
        </p:nvSpPr>
        <p:spPr>
          <a:ln/>
        </p:spPr>
      </p:sp>
      <p:sp>
        <p:nvSpPr>
          <p:cNvPr id="126980"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pPr eaLnBrk="1" hangingPunct="1"/>
            <a:endParaRPr lang="en-US" smtClean="0">
              <a:latin typeface="Hoefler Text" pitchFamily="1"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pitchFamily="1" charset="0"/>
                <a:ea typeface="ヒラギノ明朝 ProN W3" pitchFamily="1" charset="-128"/>
                <a:sym typeface="Hoefler Text" pitchFamily="1" charset="0"/>
              </a:defRPr>
            </a:lvl1pPr>
            <a:lvl2pPr marL="38652428" indent="-38186541" eaLnBrk="0" hangingPunct="0">
              <a:defRPr sz="2900">
                <a:solidFill>
                  <a:srgbClr val="382F28"/>
                </a:solidFill>
                <a:latin typeface="Hoefler Text" pitchFamily="1" charset="0"/>
                <a:ea typeface="ヒラギノ明朝 ProN W3" pitchFamily="1" charset="-128"/>
                <a:sym typeface="Hoefler Text" pitchFamily="1" charset="0"/>
              </a:defRPr>
            </a:lvl2pPr>
            <a:lvl3pPr eaLnBrk="0" hangingPunct="0">
              <a:defRPr sz="2900">
                <a:solidFill>
                  <a:srgbClr val="382F28"/>
                </a:solidFill>
                <a:latin typeface="Hoefler Text" pitchFamily="1" charset="0"/>
                <a:ea typeface="ヒラギノ明朝 ProN W3" pitchFamily="1" charset="-128"/>
                <a:sym typeface="Hoefler Text" pitchFamily="1" charset="0"/>
              </a:defRPr>
            </a:lvl3pPr>
            <a:lvl4pPr eaLnBrk="0" hangingPunct="0">
              <a:defRPr sz="2900">
                <a:solidFill>
                  <a:srgbClr val="382F28"/>
                </a:solidFill>
                <a:latin typeface="Hoefler Text" pitchFamily="1" charset="0"/>
                <a:ea typeface="ヒラギノ明朝 ProN W3" pitchFamily="1" charset="-128"/>
                <a:sym typeface="Hoefler Text" pitchFamily="1" charset="0"/>
              </a:defRPr>
            </a:lvl4pPr>
            <a:lvl5pPr eaLnBrk="0" hangingPunct="0">
              <a:defRPr sz="2900">
                <a:solidFill>
                  <a:srgbClr val="382F28"/>
                </a:solidFill>
                <a:latin typeface="Hoefler Text" pitchFamily="1" charset="0"/>
                <a:ea typeface="ヒラギノ明朝 ProN W3" pitchFamily="1" charset="-128"/>
                <a:sym typeface="Hoefler Text" pitchFamily="1" charset="0"/>
              </a:defRPr>
            </a:lvl5pPr>
            <a:lvl6pPr marL="46588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6pPr>
            <a:lvl7pPr marL="931774"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7pPr>
            <a:lvl8pPr marL="1397660"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8pPr>
            <a:lvl9pPr marL="186354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9pPr>
          </a:lstStyle>
          <a:p>
            <a:pPr eaLnBrk="1" hangingPunct="1"/>
            <a:fld id="{0C801A22-04C0-4AFD-8E5D-F417465452B9}" type="slidenum">
              <a:rPr lang="en-US" sz="1200"/>
              <a:pPr eaLnBrk="1" hangingPunct="1"/>
              <a:t>49</a:t>
            </a:fld>
            <a:endParaRPr 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pPr eaLnBrk="1" hangingPunct="1"/>
            <a:endParaRPr lang="en-US" smtClean="0">
              <a:latin typeface="Hoefler Text" pitchFamily="1"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pitchFamily="1" charset="0"/>
                <a:ea typeface="ヒラギノ明朝 ProN W3" pitchFamily="1" charset="-128"/>
                <a:sym typeface="Hoefler Text" pitchFamily="1" charset="0"/>
              </a:defRPr>
            </a:lvl1pPr>
            <a:lvl2pPr marL="38652428" indent="-38186541" eaLnBrk="0" hangingPunct="0">
              <a:defRPr sz="2900">
                <a:solidFill>
                  <a:srgbClr val="382F28"/>
                </a:solidFill>
                <a:latin typeface="Hoefler Text" pitchFamily="1" charset="0"/>
                <a:ea typeface="ヒラギノ明朝 ProN W3" pitchFamily="1" charset="-128"/>
                <a:sym typeface="Hoefler Text" pitchFamily="1" charset="0"/>
              </a:defRPr>
            </a:lvl2pPr>
            <a:lvl3pPr eaLnBrk="0" hangingPunct="0">
              <a:defRPr sz="2900">
                <a:solidFill>
                  <a:srgbClr val="382F28"/>
                </a:solidFill>
                <a:latin typeface="Hoefler Text" pitchFamily="1" charset="0"/>
                <a:ea typeface="ヒラギノ明朝 ProN W3" pitchFamily="1" charset="-128"/>
                <a:sym typeface="Hoefler Text" pitchFamily="1" charset="0"/>
              </a:defRPr>
            </a:lvl3pPr>
            <a:lvl4pPr eaLnBrk="0" hangingPunct="0">
              <a:defRPr sz="2900">
                <a:solidFill>
                  <a:srgbClr val="382F28"/>
                </a:solidFill>
                <a:latin typeface="Hoefler Text" pitchFamily="1" charset="0"/>
                <a:ea typeface="ヒラギノ明朝 ProN W3" pitchFamily="1" charset="-128"/>
                <a:sym typeface="Hoefler Text" pitchFamily="1" charset="0"/>
              </a:defRPr>
            </a:lvl4pPr>
            <a:lvl5pPr eaLnBrk="0" hangingPunct="0">
              <a:defRPr sz="2900">
                <a:solidFill>
                  <a:srgbClr val="382F28"/>
                </a:solidFill>
                <a:latin typeface="Hoefler Text" pitchFamily="1" charset="0"/>
                <a:ea typeface="ヒラギノ明朝 ProN W3" pitchFamily="1" charset="-128"/>
                <a:sym typeface="Hoefler Text" pitchFamily="1" charset="0"/>
              </a:defRPr>
            </a:lvl5pPr>
            <a:lvl6pPr marL="46588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6pPr>
            <a:lvl7pPr marL="931774"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7pPr>
            <a:lvl8pPr marL="1397660"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8pPr>
            <a:lvl9pPr marL="186354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9pPr>
          </a:lstStyle>
          <a:p>
            <a:pPr eaLnBrk="1" hangingPunct="1"/>
            <a:fld id="{0EB39602-6C22-4EDD-919C-BC3D004D619B}" type="slidenum">
              <a:rPr lang="en-US" sz="1200"/>
              <a:pPr eaLnBrk="1" hangingPunct="1"/>
              <a:t>50</a:t>
            </a:fld>
            <a:endParaRPr lang="en-US" sz="1200"/>
          </a:p>
        </p:txBody>
      </p:sp>
      <p:sp>
        <p:nvSpPr>
          <p:cNvPr id="131075" name="Rectangle 2"/>
          <p:cNvSpPr>
            <a:spLocks noGrp="1" noRot="1" noChangeAspect="1" noChangeArrowheads="1" noTextEdit="1"/>
          </p:cNvSpPr>
          <p:nvPr>
            <p:ph type="sldImg"/>
          </p:nvPr>
        </p:nvSpPr>
        <p:spPr>
          <a:ln/>
        </p:spPr>
      </p:sp>
      <p:sp>
        <p:nvSpPr>
          <p:cNvPr id="131076"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pPr eaLnBrk="1" hangingPunct="1"/>
            <a:endParaRPr lang="en-US" smtClean="0">
              <a:latin typeface="Hoefler Text" pitchFamily="1"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900">
                <a:solidFill>
                  <a:srgbClr val="382F28"/>
                </a:solidFill>
                <a:latin typeface="Hoefler Text" pitchFamily="1" charset="0"/>
                <a:ea typeface="ヒラギノ明朝 ProN W3" pitchFamily="1" charset="-128"/>
                <a:sym typeface="Hoefler Text" pitchFamily="1" charset="0"/>
              </a:defRPr>
            </a:lvl1pPr>
            <a:lvl2pPr marL="38652428" indent="-38186541" eaLnBrk="0" hangingPunct="0">
              <a:defRPr sz="2900">
                <a:solidFill>
                  <a:srgbClr val="382F28"/>
                </a:solidFill>
                <a:latin typeface="Hoefler Text" pitchFamily="1" charset="0"/>
                <a:ea typeface="ヒラギノ明朝 ProN W3" pitchFamily="1" charset="-128"/>
                <a:sym typeface="Hoefler Text" pitchFamily="1" charset="0"/>
              </a:defRPr>
            </a:lvl2pPr>
            <a:lvl3pPr eaLnBrk="0" hangingPunct="0">
              <a:defRPr sz="2900">
                <a:solidFill>
                  <a:srgbClr val="382F28"/>
                </a:solidFill>
                <a:latin typeface="Hoefler Text" pitchFamily="1" charset="0"/>
                <a:ea typeface="ヒラギノ明朝 ProN W3" pitchFamily="1" charset="-128"/>
                <a:sym typeface="Hoefler Text" pitchFamily="1" charset="0"/>
              </a:defRPr>
            </a:lvl3pPr>
            <a:lvl4pPr eaLnBrk="0" hangingPunct="0">
              <a:defRPr sz="2900">
                <a:solidFill>
                  <a:srgbClr val="382F28"/>
                </a:solidFill>
                <a:latin typeface="Hoefler Text" pitchFamily="1" charset="0"/>
                <a:ea typeface="ヒラギノ明朝 ProN W3" pitchFamily="1" charset="-128"/>
                <a:sym typeface="Hoefler Text" pitchFamily="1" charset="0"/>
              </a:defRPr>
            </a:lvl4pPr>
            <a:lvl5pPr eaLnBrk="0" hangingPunct="0">
              <a:defRPr sz="2900">
                <a:solidFill>
                  <a:srgbClr val="382F28"/>
                </a:solidFill>
                <a:latin typeface="Hoefler Text" pitchFamily="1" charset="0"/>
                <a:ea typeface="ヒラギノ明朝 ProN W3" pitchFamily="1" charset="-128"/>
                <a:sym typeface="Hoefler Text" pitchFamily="1" charset="0"/>
              </a:defRPr>
            </a:lvl5pPr>
            <a:lvl6pPr marL="46588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6pPr>
            <a:lvl7pPr marL="931774"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7pPr>
            <a:lvl8pPr marL="1397660"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8pPr>
            <a:lvl9pPr marL="1863547" eaLnBrk="0" fontAlgn="base" hangingPunct="0">
              <a:spcBef>
                <a:spcPct val="0"/>
              </a:spcBef>
              <a:spcAft>
                <a:spcPct val="0"/>
              </a:spcAft>
              <a:defRPr sz="2900">
                <a:solidFill>
                  <a:srgbClr val="382F28"/>
                </a:solidFill>
                <a:latin typeface="Hoefler Text" pitchFamily="1" charset="0"/>
                <a:ea typeface="ヒラギノ明朝 ProN W3" pitchFamily="1" charset="-128"/>
                <a:sym typeface="Hoefler Text" pitchFamily="1" charset="0"/>
              </a:defRPr>
            </a:lvl9pPr>
          </a:lstStyle>
          <a:p>
            <a:pPr eaLnBrk="1" hangingPunct="1"/>
            <a:fld id="{61002E7F-580A-4118-AD6C-F707F520539D}" type="slidenum">
              <a:rPr lang="en-US" sz="1200"/>
              <a:pPr eaLnBrk="1" hangingPunct="1"/>
              <a:t>51</a:t>
            </a:fld>
            <a:endParaRPr lang="en-US" sz="1200"/>
          </a:p>
        </p:txBody>
      </p:sp>
      <p:sp>
        <p:nvSpPr>
          <p:cNvPr id="133123" name="Rectangle 2"/>
          <p:cNvSpPr>
            <a:spLocks noGrp="1" noRot="1" noChangeAspect="1" noChangeArrowheads="1" noTextEdit="1"/>
          </p:cNvSpPr>
          <p:nvPr>
            <p:ph type="sldImg"/>
          </p:nvPr>
        </p:nvSpPr>
        <p:spPr>
          <a:ln/>
        </p:spPr>
      </p:sp>
      <p:sp>
        <p:nvSpPr>
          <p:cNvPr id="133124"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pPr eaLnBrk="1" hangingPunct="1"/>
            <a:endParaRPr lang="en-US" smtClean="0">
              <a:latin typeface="Hoefler Text" pitchFamily="1"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FB8F2483-26FB-9E4D-98FF-92B90856B454}" type="slidenum">
              <a:rPr lang="en-US"/>
              <a:pPr/>
              <a:t>6</a:t>
            </a:fld>
            <a:endParaRPr lang="en-US"/>
          </a:p>
        </p:txBody>
      </p:sp>
      <p:sp>
        <p:nvSpPr>
          <p:cNvPr id="10035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0355" name="Rectangle 1027"/>
          <p:cNvSpPr>
            <a:spLocks noGrp="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5BF9945C-2A26-0B43-AC59-C5978D28EC33}" type="slidenum">
              <a:rPr lang="en-US"/>
              <a:pPr/>
              <a:t>7</a:t>
            </a:fld>
            <a:endParaRPr lang="en-US"/>
          </a:p>
        </p:txBody>
      </p:sp>
      <p:sp>
        <p:nvSpPr>
          <p:cNvPr id="111618"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1619" name="Rectangle 1027"/>
          <p:cNvSpPr>
            <a:spLocks noGrp="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66BA8ED-4ABB-7142-980C-C7CE9D59AA42}" type="slidenum">
              <a:rPr lang="en-US"/>
              <a:pPr/>
              <a:t>8</a:t>
            </a:fld>
            <a:endParaRPr lang="en-US"/>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AF0DEC42-4B20-A643-88D2-DC558621182F}" type="slidenum">
              <a:rPr lang="en-US"/>
              <a:pPr/>
              <a:t>9</a:t>
            </a:fld>
            <a:endParaRPr lang="en-US"/>
          </a:p>
        </p:txBody>
      </p:sp>
      <p:sp>
        <p:nvSpPr>
          <p:cNvPr id="113666"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3667" name="Rectangle 1027"/>
          <p:cNvSpPr>
            <a:spLocks noGrp="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DC8937BE-0857-CF47-B859-9591CDDDD69C}" type="slidenum">
              <a:rPr lang="en-US"/>
              <a:pPr/>
              <a:t>10</a:t>
            </a:fld>
            <a:endParaRPr lang="en-US"/>
          </a:p>
        </p:txBody>
      </p:sp>
      <p:sp>
        <p:nvSpPr>
          <p:cNvPr id="101378"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1379" name="Rectangle 1027"/>
          <p:cNvSpPr>
            <a:spLocks noGrp="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025D9-8231-9344-8FC5-A9CA73D28D25}" type="datetimeFigureOut">
              <a:rPr lang="en-US" smtClean="0"/>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AF055-EA38-5D44-BDA5-838F819A1741}" type="slidenum">
              <a:rPr lang="en-US" smtClean="0"/>
              <a:t>‹#›</a:t>
            </a:fld>
            <a:endParaRPr lang="en-US"/>
          </a:p>
        </p:txBody>
      </p:sp>
    </p:spTree>
    <p:extLst>
      <p:ext uri="{BB962C8B-B14F-4D97-AF65-F5344CB8AC3E}">
        <p14:creationId xmlns:p14="http://schemas.microsoft.com/office/powerpoint/2010/main" val="1759071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025D9-8231-9344-8FC5-A9CA73D28D25}" type="datetimeFigureOut">
              <a:rPr lang="en-US" smtClean="0"/>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AF055-EA38-5D44-BDA5-838F819A1741}" type="slidenum">
              <a:rPr lang="en-US" smtClean="0"/>
              <a:t>‹#›</a:t>
            </a:fld>
            <a:endParaRPr lang="en-US"/>
          </a:p>
        </p:txBody>
      </p:sp>
    </p:spTree>
    <p:extLst>
      <p:ext uri="{BB962C8B-B14F-4D97-AF65-F5344CB8AC3E}">
        <p14:creationId xmlns:p14="http://schemas.microsoft.com/office/powerpoint/2010/main" val="163017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025D9-8231-9344-8FC5-A9CA73D28D25}" type="datetimeFigureOut">
              <a:rPr lang="en-US" smtClean="0"/>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AF055-EA38-5D44-BDA5-838F819A1741}" type="slidenum">
              <a:rPr lang="en-US" smtClean="0"/>
              <a:t>‹#›</a:t>
            </a:fld>
            <a:endParaRPr lang="en-US"/>
          </a:p>
        </p:txBody>
      </p:sp>
    </p:spTree>
    <p:extLst>
      <p:ext uri="{BB962C8B-B14F-4D97-AF65-F5344CB8AC3E}">
        <p14:creationId xmlns:p14="http://schemas.microsoft.com/office/powerpoint/2010/main" val="655515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E438510-3793-9447-B821-EA9A633DE25F}" type="slidenum">
              <a:rPr lang="en-US"/>
              <a:pPr/>
              <a:t>‹#›</a:t>
            </a:fld>
            <a:endParaRPr lang="en-US"/>
          </a:p>
        </p:txBody>
      </p:sp>
    </p:spTree>
    <p:extLst>
      <p:ext uri="{BB962C8B-B14F-4D97-AF65-F5344CB8AC3E}">
        <p14:creationId xmlns:p14="http://schemas.microsoft.com/office/powerpoint/2010/main" val="400403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025D9-8231-9344-8FC5-A9CA73D28D25}" type="datetimeFigureOut">
              <a:rPr lang="en-US" smtClean="0"/>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AF055-EA38-5D44-BDA5-838F819A1741}" type="slidenum">
              <a:rPr lang="en-US" smtClean="0"/>
              <a:t>‹#›</a:t>
            </a:fld>
            <a:endParaRPr lang="en-US"/>
          </a:p>
        </p:txBody>
      </p:sp>
    </p:spTree>
    <p:extLst>
      <p:ext uri="{BB962C8B-B14F-4D97-AF65-F5344CB8AC3E}">
        <p14:creationId xmlns:p14="http://schemas.microsoft.com/office/powerpoint/2010/main" val="3972013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025D9-8231-9344-8FC5-A9CA73D28D25}" type="datetimeFigureOut">
              <a:rPr lang="en-US" smtClean="0"/>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AF055-EA38-5D44-BDA5-838F819A1741}" type="slidenum">
              <a:rPr lang="en-US" smtClean="0"/>
              <a:t>‹#›</a:t>
            </a:fld>
            <a:endParaRPr lang="en-US"/>
          </a:p>
        </p:txBody>
      </p:sp>
    </p:spTree>
    <p:extLst>
      <p:ext uri="{BB962C8B-B14F-4D97-AF65-F5344CB8AC3E}">
        <p14:creationId xmlns:p14="http://schemas.microsoft.com/office/powerpoint/2010/main" val="3991803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025D9-8231-9344-8FC5-A9CA73D28D25}" type="datetimeFigureOut">
              <a:rPr lang="en-US" smtClean="0"/>
              <a:t>9/21/2012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AF055-EA38-5D44-BDA5-838F819A1741}" type="slidenum">
              <a:rPr lang="en-US" smtClean="0"/>
              <a:t>‹#›</a:t>
            </a:fld>
            <a:endParaRPr lang="en-US"/>
          </a:p>
        </p:txBody>
      </p:sp>
    </p:spTree>
    <p:extLst>
      <p:ext uri="{BB962C8B-B14F-4D97-AF65-F5344CB8AC3E}">
        <p14:creationId xmlns:p14="http://schemas.microsoft.com/office/powerpoint/2010/main" val="2553309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025D9-8231-9344-8FC5-A9CA73D28D25}" type="datetimeFigureOut">
              <a:rPr lang="en-US" smtClean="0"/>
              <a:t>9/21/2012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7AF055-EA38-5D44-BDA5-838F819A1741}" type="slidenum">
              <a:rPr lang="en-US" smtClean="0"/>
              <a:t>‹#›</a:t>
            </a:fld>
            <a:endParaRPr lang="en-US"/>
          </a:p>
        </p:txBody>
      </p:sp>
    </p:spTree>
    <p:extLst>
      <p:ext uri="{BB962C8B-B14F-4D97-AF65-F5344CB8AC3E}">
        <p14:creationId xmlns:p14="http://schemas.microsoft.com/office/powerpoint/2010/main" val="3530850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025D9-8231-9344-8FC5-A9CA73D28D25}" type="datetimeFigureOut">
              <a:rPr lang="en-US" smtClean="0"/>
              <a:t>9/21/2012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7AF055-EA38-5D44-BDA5-838F819A1741}" type="slidenum">
              <a:rPr lang="en-US" smtClean="0"/>
              <a:t>‹#›</a:t>
            </a:fld>
            <a:endParaRPr lang="en-US"/>
          </a:p>
        </p:txBody>
      </p:sp>
    </p:spTree>
    <p:extLst>
      <p:ext uri="{BB962C8B-B14F-4D97-AF65-F5344CB8AC3E}">
        <p14:creationId xmlns:p14="http://schemas.microsoft.com/office/powerpoint/2010/main" val="395556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025D9-8231-9344-8FC5-A9CA73D28D25}" type="datetimeFigureOut">
              <a:rPr lang="en-US" smtClean="0"/>
              <a:t>9/21/2012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7AF055-EA38-5D44-BDA5-838F819A1741}" type="slidenum">
              <a:rPr lang="en-US" smtClean="0"/>
              <a:t>‹#›</a:t>
            </a:fld>
            <a:endParaRPr lang="en-US"/>
          </a:p>
        </p:txBody>
      </p:sp>
    </p:spTree>
    <p:extLst>
      <p:ext uri="{BB962C8B-B14F-4D97-AF65-F5344CB8AC3E}">
        <p14:creationId xmlns:p14="http://schemas.microsoft.com/office/powerpoint/2010/main" val="1169850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025D9-8231-9344-8FC5-A9CA73D28D25}" type="datetimeFigureOut">
              <a:rPr lang="en-US" smtClean="0"/>
              <a:t>9/21/2012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AF055-EA38-5D44-BDA5-838F819A1741}" type="slidenum">
              <a:rPr lang="en-US" smtClean="0"/>
              <a:t>‹#›</a:t>
            </a:fld>
            <a:endParaRPr lang="en-US"/>
          </a:p>
        </p:txBody>
      </p:sp>
    </p:spTree>
    <p:extLst>
      <p:ext uri="{BB962C8B-B14F-4D97-AF65-F5344CB8AC3E}">
        <p14:creationId xmlns:p14="http://schemas.microsoft.com/office/powerpoint/2010/main" val="332524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025D9-8231-9344-8FC5-A9CA73D28D25}" type="datetimeFigureOut">
              <a:rPr lang="en-US" smtClean="0"/>
              <a:t>9/21/2012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AF055-EA38-5D44-BDA5-838F819A1741}" type="slidenum">
              <a:rPr lang="en-US" smtClean="0"/>
              <a:t>‹#›</a:t>
            </a:fld>
            <a:endParaRPr lang="en-US"/>
          </a:p>
        </p:txBody>
      </p:sp>
    </p:spTree>
    <p:extLst>
      <p:ext uri="{BB962C8B-B14F-4D97-AF65-F5344CB8AC3E}">
        <p14:creationId xmlns:p14="http://schemas.microsoft.com/office/powerpoint/2010/main" val="569492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025D9-8231-9344-8FC5-A9CA73D28D25}" type="datetimeFigureOut">
              <a:rPr lang="en-US" smtClean="0"/>
              <a:t>9/21/2012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AF055-EA38-5D44-BDA5-838F819A1741}" type="slidenum">
              <a:rPr lang="en-US" smtClean="0"/>
              <a:t>‹#›</a:t>
            </a:fld>
            <a:endParaRPr lang="en-US"/>
          </a:p>
        </p:txBody>
      </p:sp>
    </p:spTree>
    <p:extLst>
      <p:ext uri="{BB962C8B-B14F-4D97-AF65-F5344CB8AC3E}">
        <p14:creationId xmlns:p14="http://schemas.microsoft.com/office/powerpoint/2010/main" val="3544246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38.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30.xm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103.jpeg"/><Relationship Id="rId4" Type="http://schemas.openxmlformats.org/officeDocument/2006/relationships/image" Target="../media/image102.jpeg"/></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114.jpeg"/></Relationships>
</file>

<file path=ppt/slides/_rels/slide4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4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4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ip_120329_00.ss_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291" y="0"/>
            <a:ext cx="11061290" cy="6858000"/>
          </a:xfrm>
          <a:prstGeom prst="rect">
            <a:avLst/>
          </a:prstGeom>
        </p:spPr>
      </p:pic>
      <p:sp>
        <p:nvSpPr>
          <p:cNvPr id="2" name="Title 1"/>
          <p:cNvSpPr>
            <a:spLocks noGrp="1"/>
          </p:cNvSpPr>
          <p:nvPr>
            <p:ph type="ctrTitle" idx="4294967295"/>
          </p:nvPr>
        </p:nvSpPr>
        <p:spPr>
          <a:xfrm>
            <a:off x="-966342" y="3165077"/>
            <a:ext cx="5549558" cy="1470025"/>
          </a:xfrm>
        </p:spPr>
        <p:txBody>
          <a:bodyPr>
            <a:normAutofit fontScale="90000"/>
          </a:bodyPr>
          <a:lstStyle/>
          <a:p>
            <a:r>
              <a:rPr lang="en-US" sz="5400" b="1" dirty="0" smtClean="0"/>
              <a:t>Topic 2: </a:t>
            </a:r>
            <a:br>
              <a:rPr lang="en-US" sz="5400" b="1" dirty="0" smtClean="0"/>
            </a:br>
            <a:r>
              <a:rPr lang="en-US" sz="5400" b="1" dirty="0" smtClean="0"/>
              <a:t>Ecosystems</a:t>
            </a:r>
            <a:endParaRPr lang="en-US" sz="5400" b="1" dirty="0"/>
          </a:p>
        </p:txBody>
      </p:sp>
      <p:sp>
        <p:nvSpPr>
          <p:cNvPr id="3" name="Subtitle 2"/>
          <p:cNvSpPr>
            <a:spLocks noGrp="1"/>
          </p:cNvSpPr>
          <p:nvPr>
            <p:ph type="subTitle" idx="4294967295"/>
          </p:nvPr>
        </p:nvSpPr>
        <p:spPr>
          <a:xfrm>
            <a:off x="0" y="5919938"/>
            <a:ext cx="6400800" cy="775844"/>
          </a:xfrm>
        </p:spPr>
        <p:txBody>
          <a:bodyPr>
            <a:normAutofit/>
          </a:bodyPr>
          <a:lstStyle/>
          <a:p>
            <a:r>
              <a:rPr lang="en-US" sz="4000" b="1" dirty="0" smtClean="0">
                <a:solidFill>
                  <a:srgbClr val="000000"/>
                </a:solidFill>
              </a:rPr>
              <a:t>2.1 Structure</a:t>
            </a:r>
            <a:endParaRPr lang="en-US" sz="4000" b="1" dirty="0">
              <a:solidFill>
                <a:srgbClr val="000000"/>
              </a:solidFill>
            </a:endParaRPr>
          </a:p>
        </p:txBody>
      </p:sp>
    </p:spTree>
    <p:extLst>
      <p:ext uri="{BB962C8B-B14F-4D97-AF65-F5344CB8AC3E}">
        <p14:creationId xmlns:p14="http://schemas.microsoft.com/office/powerpoint/2010/main" val="1606176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352" y="2777133"/>
            <a:ext cx="2232422" cy="3127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sp>
        <p:nvSpPr>
          <p:cNvPr id="16387" name="Rectangle 3"/>
          <p:cNvSpPr>
            <a:spLocks noGrp="1" noChangeArrowheads="1"/>
          </p:cNvSpPr>
          <p:nvPr>
            <p:ph type="title"/>
          </p:nvPr>
        </p:nvSpPr>
        <p:spPr>
          <a:xfrm>
            <a:off x="0" y="0"/>
            <a:ext cx="9188648"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sz="4100">
                <a:solidFill>
                  <a:schemeClr val="tx2"/>
                </a:solidFill>
              </a:rPr>
              <a:t>Organisation of Trophic Levels</a:t>
            </a:r>
          </a:p>
        </p:txBody>
      </p: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8" y="1673201"/>
            <a:ext cx="8751094" cy="30595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sp>
        <p:nvSpPr>
          <p:cNvPr id="16389" name="Rectangle 5"/>
          <p:cNvSpPr>
            <a:spLocks noGrp="1" noChangeArrowheads="1"/>
          </p:cNvSpPr>
          <p:nvPr>
            <p:ph type="body" idx="1"/>
          </p:nvPr>
        </p:nvSpPr>
        <p:spPr>
          <a:xfrm>
            <a:off x="428625" y="1080492"/>
            <a:ext cx="8483203" cy="464344"/>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70000" lnSpcReduction="20000"/>
          </a:bodyPr>
          <a:lstStyle/>
          <a:p>
            <a:pPr>
              <a:lnSpc>
                <a:spcPts val="2250"/>
              </a:lnSpc>
              <a:spcBef>
                <a:spcPct val="0"/>
              </a:spcBef>
              <a:spcAft>
                <a:spcPts val="1406"/>
              </a:spcAft>
              <a:buSzPct val="130000"/>
              <a:buBlip>
                <a:blip r:embed="rId5"/>
              </a:buBlip>
              <a:tabLst>
                <a:tab pos="375034" algn="l"/>
              </a:tabLst>
            </a:pPr>
            <a:r>
              <a:rPr lang="en-US">
                <a:solidFill>
                  <a:schemeClr val="tx2"/>
                </a:solidFill>
              </a:rPr>
              <a:t>Trophic structure can be described by </a:t>
            </a:r>
            <a:r>
              <a:rPr lang="en-US" b="1">
                <a:solidFill>
                  <a:schemeClr val="tx2"/>
                </a:solidFill>
              </a:rPr>
              <a:t>trophic level</a:t>
            </a:r>
            <a:r>
              <a:rPr lang="en-US">
                <a:solidFill>
                  <a:schemeClr val="tx2"/>
                </a:solidFill>
              </a:rPr>
              <a:t> or consumer level:</a:t>
            </a:r>
          </a:p>
        </p:txBody>
      </p:sp>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3056" y="4485597"/>
            <a:ext cx="3018234" cy="1607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pic>
        <p:nvPicPr>
          <p:cNvPr id="163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2775" y="4609951"/>
            <a:ext cx="2250281" cy="1294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pic>
        <p:nvPicPr>
          <p:cNvPr id="1639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00000">
            <a:off x="858842" y="3992128"/>
            <a:ext cx="1324942" cy="3392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spTree>
    <p:extLst>
      <p:ext uri="{BB962C8B-B14F-4D97-AF65-F5344CB8AC3E}">
        <p14:creationId xmlns:p14="http://schemas.microsoft.com/office/powerpoint/2010/main" val="239583038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63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9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3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bldLvl="5"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6789" y="-8930"/>
            <a:ext cx="9197578" cy="892969"/>
          </a:xfrm>
          <a:ln/>
        </p:spPr>
        <p:txBody>
          <a:bodyPr anchor="b"/>
          <a:lstStyle/>
          <a:p>
            <a:pPr>
              <a:tabLst>
                <a:tab pos="669703" algn="l"/>
              </a:tabLst>
            </a:pPr>
            <a:r>
              <a:rPr lang="en-US">
                <a:solidFill>
                  <a:schemeClr val="tx2"/>
                </a:solidFill>
              </a:rPr>
              <a:t>Major Trophic Levels</a:t>
            </a:r>
          </a:p>
        </p:txBody>
      </p:sp>
      <p:graphicFrame>
        <p:nvGraphicFramePr>
          <p:cNvPr id="17410" name="Group 2"/>
          <p:cNvGraphicFramePr>
            <a:graphicFrameLocks noGrp="1"/>
          </p:cNvGraphicFramePr>
          <p:nvPr/>
        </p:nvGraphicFramePr>
        <p:xfrm>
          <a:off x="517922" y="1026914"/>
          <a:ext cx="8098110" cy="5420320"/>
        </p:xfrm>
        <a:graphic>
          <a:graphicData uri="http://schemas.openxmlformats.org/drawingml/2006/table">
            <a:tbl>
              <a:tblPr/>
              <a:tblGrid>
                <a:gridCol w="2187773"/>
                <a:gridCol w="2616398"/>
                <a:gridCol w="3293939"/>
              </a:tblGrid>
              <a:tr h="773535">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2000" b="1" i="0" u="none" strike="noStrike" cap="none" normalizeH="0" baseline="0">
                          <a:ln>
                            <a:noFill/>
                          </a:ln>
                          <a:solidFill>
                            <a:srgbClr val="FFFFFF"/>
                          </a:solidFill>
                          <a:effectLst/>
                          <a:latin typeface="Arial" charset="0"/>
                          <a:ea typeface="ＭＳ Ｐゴシック" charset="0"/>
                          <a:cs typeface="Arial" charset="0"/>
                          <a:sym typeface="Arial" charset="0"/>
                        </a:rPr>
                        <a:t>Trophic Level</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rgbClr val="4C4C4C"/>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2000" b="1" i="0" u="none" strike="noStrike" cap="none" normalizeH="0" baseline="0">
                          <a:ln>
                            <a:noFill/>
                          </a:ln>
                          <a:solidFill>
                            <a:srgbClr val="FFFFFF"/>
                          </a:solidFill>
                          <a:effectLst/>
                          <a:latin typeface="Arial" charset="0"/>
                          <a:ea typeface="ＭＳ Ｐゴシック" charset="0"/>
                          <a:cs typeface="Arial" charset="0"/>
                          <a:sym typeface="Arial" charset="0"/>
                        </a:rPr>
                        <a:t>Source of Energy</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rgbClr val="4C4C4C"/>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2000" b="1" i="0" u="none" strike="noStrike" cap="none" normalizeH="0" baseline="0">
                          <a:ln>
                            <a:noFill/>
                          </a:ln>
                          <a:solidFill>
                            <a:srgbClr val="FFFFFF"/>
                          </a:solidFill>
                          <a:effectLst/>
                          <a:latin typeface="Arial" charset="0"/>
                          <a:ea typeface="ＭＳ Ｐゴシック" charset="0"/>
                          <a:cs typeface="Arial" charset="0"/>
                          <a:sym typeface="Arial" charset="0"/>
                        </a:rPr>
                        <a:t>Examples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rgbClr val="4C4C4C"/>
                    </a:solidFill>
                  </a:tcPr>
                </a:tc>
              </a:tr>
              <a:tr h="774650">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700" b="1" i="0" u="none" strike="noStrike" cap="none" normalizeH="0" baseline="0">
                          <a:ln>
                            <a:noFill/>
                          </a:ln>
                          <a:solidFill>
                            <a:srgbClr val="FFFFFF"/>
                          </a:solidFill>
                          <a:effectLst/>
                          <a:latin typeface="Arial" charset="0"/>
                          <a:ea typeface="ＭＳ Ｐゴシック" charset="0"/>
                          <a:cs typeface="Arial" charset="0"/>
                          <a:sym typeface="Arial" charset="0"/>
                        </a:rPr>
                        <a:t>Producers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rgbClr val="407F09"/>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Solar energy</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chemeClr val="accent1">
                        <a:alpha val="14902"/>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Green plants, photosynthetic</a:t>
                      </a:r>
                    </a:p>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protists and bacteria</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chemeClr val="accent1">
                        <a:alpha val="14902"/>
                      </a:schemeClr>
                    </a:solidFill>
                  </a:tcPr>
                </a:tc>
              </a:tr>
              <a:tr h="774650">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700" b="1" i="0" u="none" strike="noStrike" cap="none" normalizeH="0" baseline="0">
                          <a:ln>
                            <a:noFill/>
                          </a:ln>
                          <a:solidFill>
                            <a:srgbClr val="000000"/>
                          </a:solidFill>
                          <a:effectLst/>
                          <a:latin typeface="Arial" charset="0"/>
                          <a:ea typeface="ＭＳ Ｐゴシック" charset="0"/>
                          <a:cs typeface="Arial" charset="0"/>
                          <a:sym typeface="Arial" charset="0"/>
                        </a:rPr>
                        <a:t>Herbivores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rgbClr val="FCFE69"/>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Producers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chemeClr val="accent1">
                        <a:alpha val="14902"/>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Grasshoppers, water fleas,</a:t>
                      </a:r>
                    </a:p>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antelope, termites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chemeClr val="accent1">
                        <a:alpha val="14902"/>
                      </a:schemeClr>
                    </a:solidFill>
                  </a:tcPr>
                </a:tc>
              </a:tr>
              <a:tr h="773535">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700" b="1" i="0" u="none" strike="noStrike" cap="none" normalizeH="0" baseline="0">
                          <a:ln>
                            <a:noFill/>
                          </a:ln>
                          <a:solidFill>
                            <a:srgbClr val="FFFFFF"/>
                          </a:solidFill>
                          <a:effectLst/>
                          <a:latin typeface="Arial" charset="0"/>
                          <a:ea typeface="ＭＳ Ｐゴシック" charset="0"/>
                          <a:cs typeface="Arial" charset="0"/>
                          <a:sym typeface="Arial" charset="0"/>
                        </a:rPr>
                        <a:t>Primary</a:t>
                      </a:r>
                    </a:p>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700" b="1" i="0" u="none" strike="noStrike" cap="none" normalizeH="0" baseline="0">
                          <a:ln>
                            <a:noFill/>
                          </a:ln>
                          <a:solidFill>
                            <a:srgbClr val="FFFFFF"/>
                          </a:solidFill>
                          <a:effectLst/>
                          <a:latin typeface="Arial" charset="0"/>
                          <a:ea typeface="ＭＳ Ｐゴシック" charset="0"/>
                          <a:cs typeface="Arial" charset="0"/>
                          <a:sym typeface="Arial" charset="0"/>
                        </a:rPr>
                        <a:t>Carnivores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rgbClr val="FA100F"/>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Herbivores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chemeClr val="accent1">
                        <a:alpha val="14902"/>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Wolves, spiders,</a:t>
                      </a:r>
                    </a:p>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some snakes, warblers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chemeClr val="accent1">
                        <a:alpha val="14902"/>
                      </a:schemeClr>
                    </a:solidFill>
                  </a:tcPr>
                </a:tc>
              </a:tr>
              <a:tr h="774650">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700" b="1" i="0" u="none" strike="noStrike" cap="none" normalizeH="0" baseline="0">
                          <a:ln>
                            <a:noFill/>
                          </a:ln>
                          <a:solidFill>
                            <a:srgbClr val="FFFFFF"/>
                          </a:solidFill>
                          <a:effectLst/>
                          <a:latin typeface="Arial" charset="0"/>
                          <a:ea typeface="ＭＳ Ｐゴシック" charset="0"/>
                          <a:cs typeface="Arial" charset="0"/>
                          <a:sym typeface="Arial" charset="0"/>
                        </a:rPr>
                        <a:t>Secondary</a:t>
                      </a:r>
                    </a:p>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700" b="1" i="0" u="none" strike="noStrike" cap="none" normalizeH="0" baseline="0">
                          <a:ln>
                            <a:noFill/>
                          </a:ln>
                          <a:solidFill>
                            <a:srgbClr val="FFFFFF"/>
                          </a:solidFill>
                          <a:effectLst/>
                          <a:latin typeface="Arial" charset="0"/>
                          <a:ea typeface="ＭＳ Ｐゴシック" charset="0"/>
                          <a:cs typeface="Arial" charset="0"/>
                          <a:sym typeface="Arial" charset="0"/>
                        </a:rPr>
                        <a:t>Carnivores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rgbClr val="820AFD"/>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Primary carnivores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chemeClr val="accent1">
                        <a:alpha val="14902"/>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Killer whales, tuna, falcons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chemeClr val="accent1">
                        <a:alpha val="14902"/>
                      </a:schemeClr>
                    </a:solidFill>
                  </a:tcPr>
                </a:tc>
              </a:tr>
              <a:tr h="774650">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700" b="1" i="0" u="none" strike="noStrike" cap="none" normalizeH="0" baseline="0">
                          <a:ln>
                            <a:noFill/>
                          </a:ln>
                          <a:solidFill>
                            <a:srgbClr val="FFFFFF"/>
                          </a:solidFill>
                          <a:effectLst/>
                          <a:latin typeface="Arial" charset="0"/>
                          <a:ea typeface="ＭＳ Ｐゴシック" charset="0"/>
                          <a:cs typeface="Arial" charset="0"/>
                          <a:sym typeface="Arial" charset="0"/>
                        </a:rPr>
                        <a:t>Omnivores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rgbClr val="1E7FFD"/>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Several trophic levels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chemeClr val="accent1">
                        <a:alpha val="14902"/>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Humans, rats, opossums,</a:t>
                      </a:r>
                    </a:p>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bears, racoons, crabs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chemeClr val="accent1">
                        <a:alpha val="14902"/>
                      </a:schemeClr>
                    </a:solidFill>
                  </a:tcPr>
                </a:tc>
              </a:tr>
              <a:tr h="774650">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700" b="1" i="0" u="none" strike="noStrike" cap="none" normalizeH="0" baseline="0">
                          <a:ln>
                            <a:noFill/>
                          </a:ln>
                          <a:solidFill>
                            <a:srgbClr val="FFFFFF"/>
                          </a:solidFill>
                          <a:effectLst/>
                          <a:latin typeface="Arial" charset="0"/>
                          <a:ea typeface="ＭＳ Ｐゴシック" charset="0"/>
                          <a:cs typeface="Arial" charset="0"/>
                          <a:sym typeface="Arial" charset="0"/>
                        </a:rPr>
                        <a:t>Detritivores and Decomposers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rgbClr val="FB8111"/>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Wastes and dead bodies</a:t>
                      </a:r>
                    </a:p>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of other organisms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chemeClr val="accent1">
                        <a:alpha val="14902"/>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Fungi, many bacteria,</a:t>
                      </a:r>
                    </a:p>
                    <a:p>
                      <a:pPr marL="0" marR="0" lvl="0" indent="0" algn="ctr" defTabSz="914400" rtl="0" eaLnBrk="1" fontAlgn="base" latinLnBrk="0" hangingPunct="1">
                        <a:lnSpc>
                          <a:spcPct val="100000"/>
                        </a:lnSpc>
                        <a:spcBef>
                          <a:spcPct val="0"/>
                        </a:spcBef>
                        <a:spcAft>
                          <a:spcPct val="0"/>
                        </a:spcAft>
                        <a:buClrTx/>
                        <a:buSzPct val="181000"/>
                        <a:buFontTx/>
                        <a:buNone/>
                        <a:tabLst>
                          <a:tab pos="520700" algn="l"/>
                        </a:tabLst>
                      </a:pPr>
                      <a:r>
                        <a:rPr kumimoji="0" lang="en-US" sz="1500" b="0" i="0" u="none" strike="noStrike" cap="none" normalizeH="0" baseline="0">
                          <a:ln>
                            <a:noFill/>
                          </a:ln>
                          <a:solidFill>
                            <a:schemeClr val="tx2"/>
                          </a:solidFill>
                          <a:effectLst/>
                          <a:latin typeface="Arial" charset="0"/>
                          <a:ea typeface="ＭＳ Ｐゴシック" charset="0"/>
                          <a:cs typeface="Arial" charset="0"/>
                          <a:sym typeface="Arial" charset="0"/>
                        </a:rPr>
                        <a:t>earthworms, vultures</a:t>
                      </a:r>
                    </a:p>
                  </a:txBody>
                  <a:tcPr marL="26789" marR="26789" marT="26789" marB="26789" anchor="ctr" horzOverflow="overflow">
                    <a:lnL w="12700" cap="flat" cmpd="sng" algn="ctr">
                      <a:solidFill>
                        <a:srgbClr val="6C371F"/>
                      </a:solidFill>
                      <a:prstDash val="solid"/>
                      <a:round/>
                      <a:headEnd type="none" w="med" len="med"/>
                      <a:tailEnd type="none" w="med" len="med"/>
                    </a:lnL>
                    <a:lnR w="12700" cap="flat" cmpd="sng" algn="ctr">
                      <a:solidFill>
                        <a:srgbClr val="6C371F"/>
                      </a:solidFill>
                      <a:prstDash val="solid"/>
                      <a:round/>
                      <a:headEnd type="none" w="med" len="med"/>
                      <a:tailEnd type="none" w="med" len="med"/>
                    </a:lnR>
                    <a:lnT w="12700" cap="flat" cmpd="sng" algn="ctr">
                      <a:solidFill>
                        <a:srgbClr val="6C371F"/>
                      </a:solidFill>
                      <a:prstDash val="solid"/>
                      <a:round/>
                      <a:headEnd type="none" w="med" len="med"/>
                      <a:tailEnd type="none" w="med" len="med"/>
                    </a:lnT>
                    <a:lnB w="12700" cap="flat" cmpd="sng" algn="ctr">
                      <a:solidFill>
                        <a:srgbClr val="6C371F"/>
                      </a:solidFill>
                      <a:prstDash val="solid"/>
                      <a:round/>
                      <a:headEnd type="none" w="med" len="med"/>
                      <a:tailEnd type="none" w="med" len="med"/>
                    </a:lnB>
                    <a:lnTlToBr>
                      <a:noFill/>
                    </a:lnTlToBr>
                    <a:lnBlToTr>
                      <a:noFill/>
                    </a:lnBlToTr>
                    <a:solidFill>
                      <a:schemeClr val="accent1">
                        <a:alpha val="14902"/>
                      </a:schemeClr>
                    </a:solidFill>
                  </a:tcPr>
                </a:tc>
              </a:tr>
            </a:tbl>
          </a:graphicData>
        </a:graphic>
      </p:graphicFrame>
    </p:spTree>
    <p:extLst>
      <p:ext uri="{BB962C8B-B14F-4D97-AF65-F5344CB8AC3E}">
        <p14:creationId xmlns:p14="http://schemas.microsoft.com/office/powerpoint/2010/main" val="267736614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body" idx="4294967295"/>
          </p:nvPr>
        </p:nvSpPr>
        <p:spPr>
          <a:xfrm>
            <a:off x="616149" y="732631"/>
            <a:ext cx="8072437" cy="389255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pPr>
              <a:lnSpc>
                <a:spcPts val="2250"/>
              </a:lnSpc>
              <a:spcBef>
                <a:spcPct val="0"/>
              </a:spcBef>
              <a:spcAft>
                <a:spcPts val="1406"/>
              </a:spcAft>
              <a:buSzPct val="130000"/>
              <a:buBlip>
                <a:blip r:embed="rId3"/>
              </a:buBlip>
              <a:tabLst>
                <a:tab pos="375034" algn="l"/>
                <a:tab pos="375034" algn="l"/>
                <a:tab pos="375034" algn="l"/>
                <a:tab pos="375034" algn="l"/>
                <a:tab pos="375034" algn="l"/>
              </a:tabLst>
            </a:pPr>
            <a:r>
              <a:rPr lang="en-US" sz="6400" dirty="0">
                <a:solidFill>
                  <a:schemeClr val="tx2"/>
                </a:solidFill>
              </a:rPr>
              <a:t>The sequence of organisms, each of which is a source of food for the next, is called a </a:t>
            </a:r>
            <a:r>
              <a:rPr lang="en-US" sz="6400" b="1" dirty="0">
                <a:solidFill>
                  <a:schemeClr val="tx2"/>
                </a:solidFill>
              </a:rPr>
              <a:t>food chain</a:t>
            </a:r>
            <a:r>
              <a:rPr lang="en-US" sz="6400" dirty="0">
                <a:solidFill>
                  <a:schemeClr val="tx2"/>
                </a:solidFill>
              </a:rPr>
              <a:t>.</a:t>
            </a:r>
            <a:endParaRPr lang="en-US" dirty="0">
              <a:solidFill>
                <a:schemeClr val="tx2"/>
              </a:solidFill>
            </a:endParaRPr>
          </a:p>
          <a:p>
            <a:pPr lvl="1">
              <a:lnSpc>
                <a:spcPts val="1969"/>
              </a:lnSpc>
              <a:spcBef>
                <a:spcPct val="0"/>
              </a:spcBef>
              <a:spcAft>
                <a:spcPts val="1406"/>
              </a:spcAft>
              <a:buSzPct val="120000"/>
              <a:buBlip>
                <a:blip r:embed="rId4"/>
              </a:buBlip>
              <a:tabLst>
                <a:tab pos="375034" algn="l"/>
                <a:tab pos="375034" algn="l"/>
                <a:tab pos="375034" algn="l"/>
                <a:tab pos="375034" algn="l"/>
                <a:tab pos="375034" algn="l"/>
              </a:tabLst>
            </a:pPr>
            <a:r>
              <a:rPr lang="en-US" sz="6400" dirty="0">
                <a:solidFill>
                  <a:schemeClr val="tx2"/>
                </a:solidFill>
              </a:rPr>
              <a:t>Food chains commonly have four links but seldom more than six. </a:t>
            </a:r>
          </a:p>
          <a:p>
            <a:pPr lvl="1">
              <a:lnSpc>
                <a:spcPts val="1969"/>
              </a:lnSpc>
              <a:spcBef>
                <a:spcPct val="0"/>
              </a:spcBef>
              <a:spcAft>
                <a:spcPts val="1406"/>
              </a:spcAft>
              <a:buSzPct val="120000"/>
              <a:buBlip>
                <a:blip r:embed="rId4"/>
              </a:buBlip>
              <a:tabLst>
                <a:tab pos="375034" algn="l"/>
                <a:tab pos="375034" algn="l"/>
                <a:tab pos="375034" algn="l"/>
                <a:tab pos="375034" algn="l"/>
                <a:tab pos="375034" algn="l"/>
              </a:tabLst>
            </a:pPr>
            <a:r>
              <a:rPr lang="en-US" sz="6400" dirty="0">
                <a:solidFill>
                  <a:schemeClr val="tx2"/>
                </a:solidFill>
              </a:rPr>
              <a:t>In food chains the arrows go from food to feeder.</a:t>
            </a:r>
            <a:endParaRPr lang="en-US" sz="5600" dirty="0">
              <a:solidFill>
                <a:schemeClr val="tx2"/>
              </a:solidFill>
            </a:endParaRPr>
          </a:p>
          <a:p>
            <a:pPr>
              <a:lnSpc>
                <a:spcPts val="2250"/>
              </a:lnSpc>
              <a:spcBef>
                <a:spcPts val="10547"/>
              </a:spcBef>
              <a:spcAft>
                <a:spcPts val="1406"/>
              </a:spcAft>
              <a:buSzPct val="130000"/>
              <a:buBlip>
                <a:blip r:embed="rId3"/>
              </a:buBlip>
              <a:tabLst>
                <a:tab pos="375034" algn="l"/>
                <a:tab pos="375034" algn="l"/>
                <a:tab pos="375034" algn="l"/>
                <a:tab pos="375034" algn="l"/>
                <a:tab pos="375034" algn="l"/>
              </a:tabLst>
            </a:pPr>
            <a:r>
              <a:rPr lang="en-US" sz="6400" dirty="0" smtClean="0">
                <a:solidFill>
                  <a:schemeClr val="tx2"/>
                </a:solidFill>
              </a:rPr>
              <a:t>Organisms </a:t>
            </a:r>
            <a:r>
              <a:rPr lang="en-US" sz="6400" dirty="0">
                <a:solidFill>
                  <a:schemeClr val="tx2"/>
                </a:solidFill>
              </a:rPr>
              <a:t>whose food is obtained through the same number of links belong to the same trophic level.</a:t>
            </a:r>
          </a:p>
          <a:p>
            <a:pPr>
              <a:lnSpc>
                <a:spcPts val="2250"/>
              </a:lnSpc>
              <a:spcBef>
                <a:spcPct val="0"/>
              </a:spcBef>
              <a:spcAft>
                <a:spcPts val="1406"/>
              </a:spcAft>
              <a:buSzPct val="130000"/>
              <a:buBlip>
                <a:blip r:embed="rId3"/>
              </a:buBlip>
              <a:tabLst>
                <a:tab pos="375034" algn="l"/>
                <a:tab pos="375034" algn="l"/>
                <a:tab pos="375034" algn="l"/>
                <a:tab pos="375034" algn="l"/>
                <a:tab pos="375034" algn="l"/>
              </a:tabLst>
            </a:pPr>
            <a:r>
              <a:rPr lang="en-US" sz="6400" dirty="0">
                <a:solidFill>
                  <a:schemeClr val="tx2"/>
                </a:solidFill>
              </a:rPr>
              <a:t>Examples of food chains include:</a:t>
            </a:r>
            <a:endParaRPr lang="en-US" sz="3600" dirty="0">
              <a:solidFill>
                <a:schemeClr val="tx2"/>
              </a:solidFill>
            </a:endParaRPr>
          </a:p>
        </p:txBody>
      </p:sp>
      <p:sp>
        <p:nvSpPr>
          <p:cNvPr id="18434" name="Rectangle 2"/>
          <p:cNvSpPr>
            <a:spLocks noGrp="1" noChangeArrowheads="1"/>
          </p:cNvSpPr>
          <p:nvPr>
            <p:ph type="title" idx="4294967295"/>
          </p:nvPr>
        </p:nvSpPr>
        <p:spPr>
          <a:xfrm>
            <a:off x="0" y="-9525"/>
            <a:ext cx="9207500" cy="8937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Food Chains</a:t>
            </a:r>
          </a:p>
        </p:txBody>
      </p:sp>
      <p:grpSp>
        <p:nvGrpSpPr>
          <p:cNvPr id="18481" name="Group 49"/>
          <p:cNvGrpSpPr>
            <a:grpSpLocks/>
          </p:cNvGrpSpPr>
          <p:nvPr/>
        </p:nvGrpSpPr>
        <p:grpSpPr bwMode="auto">
          <a:xfrm>
            <a:off x="321469" y="2379761"/>
            <a:ext cx="8572500" cy="919758"/>
            <a:chOff x="304" y="2376"/>
            <a:chExt cx="7680" cy="824"/>
          </a:xfrm>
        </p:grpSpPr>
        <p:sp>
          <p:nvSpPr>
            <p:cNvPr id="18452" name="AutoShape 20"/>
            <p:cNvSpPr>
              <a:spLocks noChangeArrowheads="1"/>
            </p:cNvSpPr>
            <p:nvPr/>
          </p:nvSpPr>
          <p:spPr bwMode="auto">
            <a:xfrm>
              <a:off x="7184" y="2376"/>
              <a:ext cx="800" cy="800"/>
            </a:xfrm>
            <a:custGeom>
              <a:avLst/>
              <a:gdLst/>
              <a:ahLst/>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7F087F"/>
            </a:solidFill>
            <a:ln>
              <a:noFill/>
            </a:ln>
            <a:effectLst/>
            <a:extLst>
              <a:ext uri="{91240B29-F687-4F45-9708-019B960494DF}">
                <a14:hiddenLine xmlns:a14="http://schemas.microsoft.com/office/drawing/2010/main" w="25400">
                  <a:solidFill>
                    <a:srgbClr val="14FD10"/>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8453" name="Rectangle 21"/>
            <p:cNvSpPr>
              <a:spLocks noChangeArrowheads="1"/>
            </p:cNvSpPr>
            <p:nvPr/>
          </p:nvSpPr>
          <p:spPr bwMode="auto">
            <a:xfrm rot="5400000">
              <a:off x="6412" y="2124"/>
              <a:ext cx="800" cy="1304"/>
            </a:xfrm>
            <a:prstGeom prst="rect">
              <a:avLst/>
            </a:prstGeom>
            <a:solidFill>
              <a:srgbClr val="7F087F"/>
            </a:solidFill>
            <a:ln>
              <a:noFill/>
            </a:ln>
            <a:effectLst/>
            <a:extLst>
              <a:ext uri="{91240B29-F687-4F45-9708-019B960494DF}">
                <a14:hiddenLine xmlns:a14="http://schemas.microsoft.com/office/drawing/2010/main" w="25400">
                  <a:solidFill>
                    <a:srgbClr val="0B9409">
                      <a:alpha val="70000"/>
                    </a:srgbClr>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8454" name="Rectangle 22"/>
            <p:cNvSpPr>
              <a:spLocks noChangeArrowheads="1"/>
            </p:cNvSpPr>
            <p:nvPr/>
          </p:nvSpPr>
          <p:spPr bwMode="auto">
            <a:xfrm>
              <a:off x="6288" y="2520"/>
              <a:ext cx="1024" cy="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700" b="1">
                  <a:solidFill>
                    <a:srgbClr val="FCFE17"/>
                  </a:solidFill>
                  <a:latin typeface="Arial" charset="0"/>
                  <a:cs typeface="Arial" charset="0"/>
                  <a:sym typeface="Arial" charset="0"/>
                </a:rPr>
                <a:t>2° carnivore</a:t>
              </a:r>
            </a:p>
          </p:txBody>
        </p:sp>
        <p:sp>
          <p:nvSpPr>
            <p:cNvPr id="18455" name="AutoShape 23"/>
            <p:cNvSpPr>
              <a:spLocks noChangeArrowheads="1"/>
            </p:cNvSpPr>
            <p:nvPr/>
          </p:nvSpPr>
          <p:spPr bwMode="auto">
            <a:xfrm>
              <a:off x="5272" y="2400"/>
              <a:ext cx="800" cy="800"/>
            </a:xfrm>
            <a:custGeom>
              <a:avLst/>
              <a:gdLst/>
              <a:ahLst/>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7E0840"/>
            </a:solidFill>
            <a:ln>
              <a:noFill/>
            </a:ln>
            <a:effectLst/>
            <a:extLst>
              <a:ext uri="{91240B29-F687-4F45-9708-019B960494DF}">
                <a14:hiddenLine xmlns:a14="http://schemas.microsoft.com/office/drawing/2010/main" w="25400">
                  <a:solidFill>
                    <a:srgbClr val="14FD10"/>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8456" name="Rectangle 24"/>
            <p:cNvSpPr>
              <a:spLocks noChangeArrowheads="1"/>
            </p:cNvSpPr>
            <p:nvPr/>
          </p:nvSpPr>
          <p:spPr bwMode="auto">
            <a:xfrm rot="5400000">
              <a:off x="4468" y="2148"/>
              <a:ext cx="800" cy="1304"/>
            </a:xfrm>
            <a:prstGeom prst="rect">
              <a:avLst/>
            </a:prstGeom>
            <a:solidFill>
              <a:srgbClr val="7E0840"/>
            </a:solidFill>
            <a:ln>
              <a:noFill/>
            </a:ln>
            <a:effectLst/>
            <a:extLst>
              <a:ext uri="{91240B29-F687-4F45-9708-019B960494DF}">
                <a14:hiddenLine xmlns:a14="http://schemas.microsoft.com/office/drawing/2010/main" w="25400">
                  <a:solidFill>
                    <a:srgbClr val="0B9409">
                      <a:alpha val="70000"/>
                    </a:srgbClr>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8457" name="Rectangle 25"/>
            <p:cNvSpPr>
              <a:spLocks noChangeArrowheads="1"/>
            </p:cNvSpPr>
            <p:nvPr/>
          </p:nvSpPr>
          <p:spPr bwMode="auto">
            <a:xfrm>
              <a:off x="4336" y="2544"/>
              <a:ext cx="1040" cy="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700" b="1">
                  <a:solidFill>
                    <a:srgbClr val="FCFE17"/>
                  </a:solidFill>
                  <a:latin typeface="Arial" charset="0"/>
                  <a:cs typeface="Arial" charset="0"/>
                  <a:sym typeface="Arial" charset="0"/>
                </a:rPr>
                <a:t>1° carnivore</a:t>
              </a:r>
            </a:p>
          </p:txBody>
        </p:sp>
        <p:sp>
          <p:nvSpPr>
            <p:cNvPr id="18458" name="AutoShape 26"/>
            <p:cNvSpPr>
              <a:spLocks noChangeArrowheads="1"/>
            </p:cNvSpPr>
            <p:nvPr/>
          </p:nvSpPr>
          <p:spPr bwMode="auto">
            <a:xfrm>
              <a:off x="3328" y="2400"/>
              <a:ext cx="800" cy="800"/>
            </a:xfrm>
            <a:custGeom>
              <a:avLst/>
              <a:gdLst/>
              <a:ahLst/>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FCFE69"/>
            </a:solidFill>
            <a:ln>
              <a:noFill/>
            </a:ln>
            <a:effectLst/>
            <a:extLst>
              <a:ext uri="{91240B29-F687-4F45-9708-019B960494DF}">
                <a14:hiddenLine xmlns:a14="http://schemas.microsoft.com/office/drawing/2010/main" w="25400">
                  <a:solidFill>
                    <a:srgbClr val="14FD10"/>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8459" name="Rectangle 27"/>
            <p:cNvSpPr>
              <a:spLocks noChangeArrowheads="1"/>
            </p:cNvSpPr>
            <p:nvPr/>
          </p:nvSpPr>
          <p:spPr bwMode="auto">
            <a:xfrm rot="5400000">
              <a:off x="2472" y="2144"/>
              <a:ext cx="800" cy="1304"/>
            </a:xfrm>
            <a:prstGeom prst="rect">
              <a:avLst/>
            </a:prstGeom>
            <a:solidFill>
              <a:srgbClr val="FCFE69"/>
            </a:solidFill>
            <a:ln>
              <a:noFill/>
            </a:ln>
            <a:effectLst/>
            <a:extLst>
              <a:ext uri="{91240B29-F687-4F45-9708-019B960494DF}">
                <a14:hiddenLine xmlns:a14="http://schemas.microsoft.com/office/drawing/2010/main" w="25400">
                  <a:solidFill>
                    <a:srgbClr val="0B9409">
                      <a:alpha val="70000"/>
                    </a:srgbClr>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8460" name="Rectangle 28"/>
            <p:cNvSpPr>
              <a:spLocks noChangeArrowheads="1"/>
            </p:cNvSpPr>
            <p:nvPr/>
          </p:nvSpPr>
          <p:spPr bwMode="auto">
            <a:xfrm>
              <a:off x="2316" y="2676"/>
              <a:ext cx="1088"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700" b="1">
                  <a:solidFill>
                    <a:srgbClr val="000000"/>
                  </a:solidFill>
                  <a:latin typeface="Arial" charset="0"/>
                  <a:cs typeface="Arial" charset="0"/>
                  <a:sym typeface="Arial" charset="0"/>
                </a:rPr>
                <a:t>Herbivore</a:t>
              </a:r>
            </a:p>
          </p:txBody>
        </p:sp>
        <p:sp>
          <p:nvSpPr>
            <p:cNvPr id="18461" name="AutoShape 29"/>
            <p:cNvSpPr>
              <a:spLocks noChangeArrowheads="1"/>
            </p:cNvSpPr>
            <p:nvPr/>
          </p:nvSpPr>
          <p:spPr bwMode="auto">
            <a:xfrm>
              <a:off x="1336" y="2400"/>
              <a:ext cx="800" cy="800"/>
            </a:xfrm>
            <a:custGeom>
              <a:avLst/>
              <a:gdLst/>
              <a:ahLst/>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0C7F40"/>
            </a:solidFill>
            <a:ln>
              <a:noFill/>
            </a:ln>
            <a:effectLst/>
            <a:extLst>
              <a:ext uri="{91240B29-F687-4F45-9708-019B960494DF}">
                <a14:hiddenLine xmlns:a14="http://schemas.microsoft.com/office/drawing/2010/main" w="25400">
                  <a:solidFill>
                    <a:srgbClr val="14FD10"/>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8462" name="Rectangle 30"/>
            <p:cNvSpPr>
              <a:spLocks noChangeArrowheads="1"/>
            </p:cNvSpPr>
            <p:nvPr/>
          </p:nvSpPr>
          <p:spPr bwMode="auto">
            <a:xfrm rot="5400000">
              <a:off x="556" y="2148"/>
              <a:ext cx="800" cy="1304"/>
            </a:xfrm>
            <a:prstGeom prst="rect">
              <a:avLst/>
            </a:prstGeom>
            <a:solidFill>
              <a:srgbClr val="0C7F40"/>
            </a:solidFill>
            <a:ln>
              <a:noFill/>
            </a:ln>
            <a:effectLst/>
            <a:extLst>
              <a:ext uri="{91240B29-F687-4F45-9708-019B960494DF}">
                <a14:hiddenLine xmlns:a14="http://schemas.microsoft.com/office/drawing/2010/main" w="25400">
                  <a:solidFill>
                    <a:srgbClr val="0B9409">
                      <a:alpha val="70000"/>
                    </a:srgbClr>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8463" name="Rectangle 31"/>
            <p:cNvSpPr>
              <a:spLocks noChangeArrowheads="1"/>
            </p:cNvSpPr>
            <p:nvPr/>
          </p:nvSpPr>
          <p:spPr bwMode="auto">
            <a:xfrm>
              <a:off x="439" y="2584"/>
              <a:ext cx="1024" cy="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700" b="1">
                  <a:solidFill>
                    <a:srgbClr val="FCFE17"/>
                  </a:solidFill>
                  <a:latin typeface="Arial" charset="0"/>
                  <a:cs typeface="Arial" charset="0"/>
                  <a:sym typeface="Arial" charset="0"/>
                </a:rPr>
                <a:t>Producer</a:t>
              </a:r>
            </a:p>
            <a:p>
              <a:pPr marL="80364" algn="ctr">
                <a:tabLst>
                  <a:tab pos="366104" algn="l"/>
                </a:tabLst>
              </a:pPr>
              <a:r>
                <a:rPr lang="en-US" sz="1700" b="1">
                  <a:solidFill>
                    <a:srgbClr val="FCFE17"/>
                  </a:solidFill>
                  <a:latin typeface="Arial" charset="0"/>
                  <a:cs typeface="Arial" charset="0"/>
                  <a:sym typeface="Arial" charset="0"/>
                </a:rPr>
                <a:t>(P)</a:t>
              </a:r>
            </a:p>
          </p:txBody>
        </p:sp>
      </p:grpSp>
      <p:grpSp>
        <p:nvGrpSpPr>
          <p:cNvPr id="18482" name="Group 50"/>
          <p:cNvGrpSpPr>
            <a:grpSpLocks/>
          </p:cNvGrpSpPr>
          <p:nvPr/>
        </p:nvGrpSpPr>
        <p:grpSpPr bwMode="auto">
          <a:xfrm>
            <a:off x="589359" y="5116711"/>
            <a:ext cx="1669852" cy="1357313"/>
            <a:chOff x="528" y="4584"/>
            <a:chExt cx="1496" cy="1216"/>
          </a:xfrm>
        </p:grpSpPr>
        <p:grpSp>
          <p:nvGrpSpPr>
            <p:cNvPr id="18437" name="Group 5"/>
            <p:cNvGrpSpPr>
              <a:grpSpLocks/>
            </p:cNvGrpSpPr>
            <p:nvPr/>
          </p:nvGrpSpPr>
          <p:grpSpPr bwMode="auto">
            <a:xfrm>
              <a:off x="832" y="4584"/>
              <a:ext cx="1192" cy="392"/>
              <a:chOff x="832" y="4584"/>
              <a:chExt cx="1192" cy="392"/>
            </a:xfrm>
          </p:grpSpPr>
          <p:sp>
            <p:nvSpPr>
              <p:cNvPr id="18438" name="Rectangle 6"/>
              <p:cNvSpPr>
                <a:spLocks noChangeArrowheads="1"/>
              </p:cNvSpPr>
              <p:nvPr/>
            </p:nvSpPr>
            <p:spPr bwMode="auto">
              <a:xfrm>
                <a:off x="832" y="4584"/>
                <a:ext cx="1192" cy="392"/>
              </a:xfrm>
              <a:prstGeom prst="rect">
                <a:avLst/>
              </a:prstGeom>
              <a:solidFill>
                <a:srgbClr val="7E4008">
                  <a:alpha val="24706"/>
                </a:srgbClr>
              </a:solidFill>
              <a:ln w="25400">
                <a:solidFill>
                  <a:srgbClr val="6C371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439" name="Rectangle 7"/>
              <p:cNvSpPr>
                <a:spLocks noChangeArrowheads="1"/>
              </p:cNvSpPr>
              <p:nvPr/>
            </p:nvSpPr>
            <p:spPr bwMode="auto">
              <a:xfrm>
                <a:off x="880" y="4624"/>
                <a:ext cx="862" cy="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C7F4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marL="80364">
                  <a:lnSpc>
                    <a:spcPct val="136000"/>
                  </a:lnSpc>
                  <a:tabLst>
                    <a:tab pos="366104" algn="l"/>
                  </a:tabLst>
                </a:pPr>
                <a:r>
                  <a:rPr lang="en-US" b="1">
                    <a:solidFill>
                      <a:srgbClr val="0C7F40"/>
                    </a:solidFill>
                    <a:latin typeface="Arial" charset="0"/>
                    <a:cs typeface="Arial" charset="0"/>
                    <a:sym typeface="Arial" charset="0"/>
                  </a:rPr>
                  <a:t>seaweed</a:t>
                </a:r>
              </a:p>
            </p:txBody>
          </p:sp>
        </p:grpSp>
        <p:grpSp>
          <p:nvGrpSpPr>
            <p:cNvPr id="18466" name="Group 34"/>
            <p:cNvGrpSpPr>
              <a:grpSpLocks/>
            </p:cNvGrpSpPr>
            <p:nvPr/>
          </p:nvGrpSpPr>
          <p:grpSpPr bwMode="auto">
            <a:xfrm>
              <a:off x="528" y="5152"/>
              <a:ext cx="1488" cy="648"/>
              <a:chOff x="536" y="5152"/>
              <a:chExt cx="1488" cy="648"/>
            </a:xfrm>
          </p:grpSpPr>
          <p:sp>
            <p:nvSpPr>
              <p:cNvPr id="18467" name="Rectangle 35"/>
              <p:cNvSpPr>
                <a:spLocks noChangeArrowheads="1"/>
              </p:cNvSpPr>
              <p:nvPr/>
            </p:nvSpPr>
            <p:spPr bwMode="auto">
              <a:xfrm>
                <a:off x="536" y="5160"/>
                <a:ext cx="1488" cy="640"/>
              </a:xfrm>
              <a:prstGeom prst="rect">
                <a:avLst/>
              </a:prstGeom>
              <a:solidFill>
                <a:srgbClr val="7E4008">
                  <a:alpha val="24706"/>
                </a:srgbClr>
              </a:solidFill>
              <a:ln w="25400">
                <a:solidFill>
                  <a:srgbClr val="6C371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468" name="Rectangle 36"/>
              <p:cNvSpPr>
                <a:spLocks noChangeArrowheads="1"/>
              </p:cNvSpPr>
              <p:nvPr/>
            </p:nvSpPr>
            <p:spPr bwMode="auto">
              <a:xfrm>
                <a:off x="576" y="5152"/>
                <a:ext cx="1416" cy="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C7F4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lnSpc>
                    <a:spcPct val="118000"/>
                  </a:lnSpc>
                  <a:tabLst>
                    <a:tab pos="366104" algn="l"/>
                  </a:tabLst>
                </a:pPr>
                <a:r>
                  <a:rPr lang="en-US" b="1">
                    <a:solidFill>
                      <a:srgbClr val="0C7F40"/>
                    </a:solidFill>
                    <a:latin typeface="Arial" charset="0"/>
                    <a:cs typeface="Arial" charset="0"/>
                    <a:sym typeface="Arial" charset="0"/>
                  </a:rPr>
                  <a:t>aquatic macrophyte</a:t>
                </a:r>
              </a:p>
            </p:txBody>
          </p:sp>
        </p:grpSp>
      </p:grpSp>
      <p:grpSp>
        <p:nvGrpSpPr>
          <p:cNvPr id="18483" name="Group 51"/>
          <p:cNvGrpSpPr>
            <a:grpSpLocks/>
          </p:cNvGrpSpPr>
          <p:nvPr/>
        </p:nvGrpSpPr>
        <p:grpSpPr bwMode="auto">
          <a:xfrm>
            <a:off x="2375297" y="5089922"/>
            <a:ext cx="2062758" cy="1437680"/>
            <a:chOff x="2128" y="4560"/>
            <a:chExt cx="1848" cy="1288"/>
          </a:xfrm>
        </p:grpSpPr>
        <p:sp>
          <p:nvSpPr>
            <p:cNvPr id="18436" name="Line 4"/>
            <p:cNvSpPr>
              <a:spLocks noChangeShapeType="1"/>
            </p:cNvSpPr>
            <p:nvPr/>
          </p:nvSpPr>
          <p:spPr bwMode="auto">
            <a:xfrm>
              <a:off x="2128" y="4752"/>
              <a:ext cx="448" cy="8"/>
            </a:xfrm>
            <a:prstGeom prst="line">
              <a:avLst/>
            </a:prstGeom>
            <a:noFill/>
            <a:ln w="38100">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2699" dir="5400000" algn="ctr" rotWithShape="0">
                      <a:schemeClr val="bg2">
                        <a:alpha val="20000"/>
                      </a:schemeClr>
                    </a:outerShdw>
                  </a:effectLst>
                </a14:hiddenEffects>
              </a:ext>
            </a:extLst>
          </p:spPr>
          <p:txBody>
            <a:bodyPr/>
            <a:lstStyle/>
            <a:p>
              <a:endParaRPr lang="en-US"/>
            </a:p>
          </p:txBody>
        </p:sp>
        <p:grpSp>
          <p:nvGrpSpPr>
            <p:cNvPr id="18440" name="Group 8"/>
            <p:cNvGrpSpPr>
              <a:grpSpLocks/>
            </p:cNvGrpSpPr>
            <p:nvPr/>
          </p:nvGrpSpPr>
          <p:grpSpPr bwMode="auto">
            <a:xfrm>
              <a:off x="2680" y="4560"/>
              <a:ext cx="1296" cy="392"/>
              <a:chOff x="2680" y="4560"/>
              <a:chExt cx="1296" cy="392"/>
            </a:xfrm>
          </p:grpSpPr>
          <p:sp>
            <p:nvSpPr>
              <p:cNvPr id="18441" name="Rectangle 9"/>
              <p:cNvSpPr>
                <a:spLocks noChangeArrowheads="1"/>
              </p:cNvSpPr>
              <p:nvPr/>
            </p:nvSpPr>
            <p:spPr bwMode="auto">
              <a:xfrm>
                <a:off x="2680" y="4560"/>
                <a:ext cx="1296" cy="392"/>
              </a:xfrm>
              <a:prstGeom prst="rect">
                <a:avLst/>
              </a:prstGeom>
              <a:solidFill>
                <a:srgbClr val="7E4008">
                  <a:alpha val="24706"/>
                </a:srgbClr>
              </a:solidFill>
              <a:ln w="25400">
                <a:solidFill>
                  <a:srgbClr val="6C371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442" name="Rectangle 10"/>
              <p:cNvSpPr>
                <a:spLocks noChangeArrowheads="1"/>
              </p:cNvSpPr>
              <p:nvPr/>
            </p:nvSpPr>
            <p:spPr bwMode="auto">
              <a:xfrm>
                <a:off x="2784" y="4600"/>
                <a:ext cx="920" cy="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marL="80364">
                  <a:lnSpc>
                    <a:spcPct val="136000"/>
                  </a:lnSpc>
                  <a:tabLst>
                    <a:tab pos="366104" algn="l"/>
                  </a:tabLst>
                </a:pPr>
                <a:r>
                  <a:rPr lang="en-US" b="1">
                    <a:solidFill>
                      <a:srgbClr val="FCFE69"/>
                    </a:solidFill>
                    <a:latin typeface="Arial" charset="0"/>
                    <a:cs typeface="Arial" charset="0"/>
                    <a:sym typeface="Arial" charset="0"/>
                  </a:rPr>
                  <a:t>cat</a:t>
                </a:r>
                <a:r>
                  <a:rPr lang="ja-JP" altLang="en-US" b="1">
                    <a:solidFill>
                      <a:srgbClr val="FCFE69"/>
                    </a:solidFill>
                    <a:latin typeface="Arial"/>
                    <a:cs typeface="Arial" charset="0"/>
                    <a:sym typeface="Arial" charset="0"/>
                  </a:rPr>
                  <a:t>’</a:t>
                </a:r>
                <a:r>
                  <a:rPr lang="en-US" b="1">
                    <a:solidFill>
                      <a:srgbClr val="FCFE69"/>
                    </a:solidFill>
                    <a:latin typeface="Arial" charset="0"/>
                    <a:cs typeface="Arial" charset="0"/>
                    <a:sym typeface="Arial" charset="0"/>
                  </a:rPr>
                  <a:t>s eye</a:t>
                </a:r>
              </a:p>
            </p:txBody>
          </p:sp>
        </p:grpSp>
        <p:sp>
          <p:nvSpPr>
            <p:cNvPr id="18465" name="Line 33"/>
            <p:cNvSpPr>
              <a:spLocks noChangeShapeType="1"/>
            </p:cNvSpPr>
            <p:nvPr/>
          </p:nvSpPr>
          <p:spPr bwMode="auto">
            <a:xfrm>
              <a:off x="2128" y="5448"/>
              <a:ext cx="448" cy="8"/>
            </a:xfrm>
            <a:prstGeom prst="line">
              <a:avLst/>
            </a:prstGeom>
            <a:noFill/>
            <a:ln w="38100">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2699" dir="5400000" algn="ctr" rotWithShape="0">
                      <a:schemeClr val="bg2">
                        <a:alpha val="20000"/>
                      </a:schemeClr>
                    </a:outerShdw>
                  </a:effectLst>
                </a14:hiddenEffects>
              </a:ext>
            </a:extLst>
          </p:spPr>
          <p:txBody>
            <a:bodyPr/>
            <a:lstStyle/>
            <a:p>
              <a:endParaRPr lang="en-US"/>
            </a:p>
          </p:txBody>
        </p:sp>
        <p:grpSp>
          <p:nvGrpSpPr>
            <p:cNvPr id="18469" name="Group 37"/>
            <p:cNvGrpSpPr>
              <a:grpSpLocks/>
            </p:cNvGrpSpPr>
            <p:nvPr/>
          </p:nvGrpSpPr>
          <p:grpSpPr bwMode="auto">
            <a:xfrm>
              <a:off x="2680" y="5136"/>
              <a:ext cx="1296" cy="712"/>
              <a:chOff x="2680" y="5136"/>
              <a:chExt cx="1296" cy="712"/>
            </a:xfrm>
          </p:grpSpPr>
          <p:sp>
            <p:nvSpPr>
              <p:cNvPr id="18470" name="Rectangle 38"/>
              <p:cNvSpPr>
                <a:spLocks noChangeArrowheads="1"/>
              </p:cNvSpPr>
              <p:nvPr/>
            </p:nvSpPr>
            <p:spPr bwMode="auto">
              <a:xfrm>
                <a:off x="2680" y="5136"/>
                <a:ext cx="1296" cy="712"/>
              </a:xfrm>
              <a:prstGeom prst="rect">
                <a:avLst/>
              </a:prstGeom>
              <a:solidFill>
                <a:srgbClr val="7E4008">
                  <a:alpha val="24706"/>
                </a:srgbClr>
              </a:solidFill>
              <a:ln w="25400">
                <a:solidFill>
                  <a:srgbClr val="6C371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471" name="Rectangle 39"/>
              <p:cNvSpPr>
                <a:spLocks noChangeArrowheads="1"/>
              </p:cNvSpPr>
              <p:nvPr/>
            </p:nvSpPr>
            <p:spPr bwMode="auto">
              <a:xfrm>
                <a:off x="2688" y="5176"/>
                <a:ext cx="1280" cy="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lnSpc>
                    <a:spcPct val="118000"/>
                  </a:lnSpc>
                  <a:tabLst>
                    <a:tab pos="366104" algn="l"/>
                  </a:tabLst>
                </a:pPr>
                <a:r>
                  <a:rPr lang="en-US" b="1">
                    <a:solidFill>
                      <a:srgbClr val="FCFE69"/>
                    </a:solidFill>
                    <a:latin typeface="Arial" charset="0"/>
                    <a:cs typeface="Arial" charset="0"/>
                    <a:sym typeface="Arial" charset="0"/>
                  </a:rPr>
                  <a:t>freshwater crayfish</a:t>
                </a:r>
              </a:p>
            </p:txBody>
          </p:sp>
        </p:grpSp>
      </p:grpSp>
      <p:grpSp>
        <p:nvGrpSpPr>
          <p:cNvPr id="18484" name="Group 52"/>
          <p:cNvGrpSpPr>
            <a:grpSpLocks/>
          </p:cNvGrpSpPr>
          <p:nvPr/>
        </p:nvGrpSpPr>
        <p:grpSpPr bwMode="auto">
          <a:xfrm>
            <a:off x="4572000" y="5089922"/>
            <a:ext cx="1812727" cy="1446609"/>
            <a:chOff x="4096" y="4560"/>
            <a:chExt cx="1624" cy="1296"/>
          </a:xfrm>
        </p:grpSpPr>
        <p:grpSp>
          <p:nvGrpSpPr>
            <p:cNvPr id="18443" name="Group 11"/>
            <p:cNvGrpSpPr>
              <a:grpSpLocks/>
            </p:cNvGrpSpPr>
            <p:nvPr/>
          </p:nvGrpSpPr>
          <p:grpSpPr bwMode="auto">
            <a:xfrm>
              <a:off x="4640" y="4560"/>
              <a:ext cx="1080" cy="392"/>
              <a:chOff x="4640" y="4560"/>
              <a:chExt cx="1080" cy="392"/>
            </a:xfrm>
          </p:grpSpPr>
          <p:sp>
            <p:nvSpPr>
              <p:cNvPr id="18444" name="Rectangle 12"/>
              <p:cNvSpPr>
                <a:spLocks noChangeArrowheads="1"/>
              </p:cNvSpPr>
              <p:nvPr/>
            </p:nvSpPr>
            <p:spPr bwMode="auto">
              <a:xfrm>
                <a:off x="4640" y="4560"/>
                <a:ext cx="1080" cy="392"/>
              </a:xfrm>
              <a:prstGeom prst="rect">
                <a:avLst/>
              </a:prstGeom>
              <a:solidFill>
                <a:srgbClr val="7E4008">
                  <a:alpha val="24706"/>
                </a:srgbClr>
              </a:solidFill>
              <a:ln w="25400">
                <a:solidFill>
                  <a:srgbClr val="6C371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445" name="Rectangle 13"/>
              <p:cNvSpPr>
                <a:spLocks noChangeArrowheads="1"/>
              </p:cNvSpPr>
              <p:nvPr/>
            </p:nvSpPr>
            <p:spPr bwMode="auto">
              <a:xfrm>
                <a:off x="4776" y="4592"/>
                <a:ext cx="816" cy="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nSpc>
                    <a:spcPct val="136000"/>
                  </a:lnSpc>
                  <a:tabLst>
                    <a:tab pos="366104" algn="l"/>
                    <a:tab pos="852755" algn="l"/>
                  </a:tabLst>
                </a:pPr>
                <a:r>
                  <a:rPr lang="en-US" b="1">
                    <a:solidFill>
                      <a:srgbClr val="7E0840"/>
                    </a:solidFill>
                    <a:latin typeface="Arial" charset="0"/>
                    <a:cs typeface="Arial" charset="0"/>
                    <a:sym typeface="Arial" charset="0"/>
                  </a:rPr>
                  <a:t>whelk</a:t>
                </a:r>
              </a:p>
            </p:txBody>
          </p:sp>
        </p:grpSp>
        <p:sp>
          <p:nvSpPr>
            <p:cNvPr id="18449" name="Line 17"/>
            <p:cNvSpPr>
              <a:spLocks noChangeShapeType="1"/>
            </p:cNvSpPr>
            <p:nvPr/>
          </p:nvSpPr>
          <p:spPr bwMode="auto">
            <a:xfrm>
              <a:off x="4096" y="4752"/>
              <a:ext cx="448" cy="8"/>
            </a:xfrm>
            <a:prstGeom prst="line">
              <a:avLst/>
            </a:prstGeom>
            <a:noFill/>
            <a:ln w="38100">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2699" dir="5400000" algn="ctr" rotWithShape="0">
                      <a:schemeClr val="bg2">
                        <a:alpha val="20000"/>
                      </a:schemeClr>
                    </a:outerShdw>
                  </a:effectLst>
                </a14:hiddenEffects>
              </a:ext>
            </a:extLst>
          </p:spPr>
          <p:txBody>
            <a:bodyPr/>
            <a:lstStyle/>
            <a:p>
              <a:endParaRPr lang="en-US"/>
            </a:p>
          </p:txBody>
        </p:sp>
        <p:grpSp>
          <p:nvGrpSpPr>
            <p:cNvPr id="18472" name="Group 40"/>
            <p:cNvGrpSpPr>
              <a:grpSpLocks/>
            </p:cNvGrpSpPr>
            <p:nvPr/>
          </p:nvGrpSpPr>
          <p:grpSpPr bwMode="auto">
            <a:xfrm>
              <a:off x="4640" y="5136"/>
              <a:ext cx="1080" cy="720"/>
              <a:chOff x="4640" y="5136"/>
              <a:chExt cx="1080" cy="720"/>
            </a:xfrm>
          </p:grpSpPr>
          <p:sp>
            <p:nvSpPr>
              <p:cNvPr id="18473" name="Rectangle 41"/>
              <p:cNvSpPr>
                <a:spLocks noChangeArrowheads="1"/>
              </p:cNvSpPr>
              <p:nvPr/>
            </p:nvSpPr>
            <p:spPr bwMode="auto">
              <a:xfrm>
                <a:off x="4640" y="5136"/>
                <a:ext cx="1080" cy="720"/>
              </a:xfrm>
              <a:prstGeom prst="rect">
                <a:avLst/>
              </a:prstGeom>
              <a:solidFill>
                <a:srgbClr val="7E4008">
                  <a:alpha val="24706"/>
                </a:srgbClr>
              </a:solidFill>
              <a:ln w="25400">
                <a:solidFill>
                  <a:srgbClr val="6C371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474" name="Rectangle 42"/>
              <p:cNvSpPr>
                <a:spLocks noChangeArrowheads="1"/>
              </p:cNvSpPr>
              <p:nvPr/>
            </p:nvSpPr>
            <p:spPr bwMode="auto">
              <a:xfrm>
                <a:off x="4776" y="5168"/>
                <a:ext cx="816" cy="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lnSpc>
                    <a:spcPct val="118000"/>
                  </a:lnSpc>
                  <a:tabLst>
                    <a:tab pos="366104" algn="l"/>
                    <a:tab pos="852755" algn="l"/>
                  </a:tabLst>
                </a:pPr>
                <a:r>
                  <a:rPr lang="en-US" b="1">
                    <a:solidFill>
                      <a:srgbClr val="7E0840"/>
                    </a:solidFill>
                    <a:latin typeface="Arial" charset="0"/>
                    <a:cs typeface="Arial" charset="0"/>
                    <a:sym typeface="Arial" charset="0"/>
                  </a:rPr>
                  <a:t>brown trout</a:t>
                </a:r>
              </a:p>
            </p:txBody>
          </p:sp>
        </p:grpSp>
        <p:sp>
          <p:nvSpPr>
            <p:cNvPr id="18478" name="Line 46"/>
            <p:cNvSpPr>
              <a:spLocks noChangeShapeType="1"/>
            </p:cNvSpPr>
            <p:nvPr/>
          </p:nvSpPr>
          <p:spPr bwMode="auto">
            <a:xfrm>
              <a:off x="4096" y="5448"/>
              <a:ext cx="448" cy="8"/>
            </a:xfrm>
            <a:prstGeom prst="line">
              <a:avLst/>
            </a:prstGeom>
            <a:noFill/>
            <a:ln w="38100">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2699" dir="5400000" algn="ctr" rotWithShape="0">
                      <a:schemeClr val="bg2">
                        <a:alpha val="20000"/>
                      </a:schemeClr>
                    </a:outerShdw>
                  </a:effectLst>
                </a14:hiddenEffects>
              </a:ext>
            </a:extLst>
          </p:spPr>
          <p:txBody>
            <a:bodyPr/>
            <a:lstStyle/>
            <a:p>
              <a:endParaRPr lang="en-US"/>
            </a:p>
          </p:txBody>
        </p:sp>
      </p:grpSp>
      <p:grpSp>
        <p:nvGrpSpPr>
          <p:cNvPr id="18485" name="Group 53"/>
          <p:cNvGrpSpPr>
            <a:grpSpLocks/>
          </p:cNvGrpSpPr>
          <p:nvPr/>
        </p:nvGrpSpPr>
        <p:grpSpPr bwMode="auto">
          <a:xfrm>
            <a:off x="6474023" y="5074295"/>
            <a:ext cx="2214563" cy="1453307"/>
            <a:chOff x="5800" y="4546"/>
            <a:chExt cx="1984" cy="1302"/>
          </a:xfrm>
        </p:grpSpPr>
        <p:grpSp>
          <p:nvGrpSpPr>
            <p:cNvPr id="18446" name="Group 14"/>
            <p:cNvGrpSpPr>
              <a:grpSpLocks/>
            </p:cNvGrpSpPr>
            <p:nvPr/>
          </p:nvGrpSpPr>
          <p:grpSpPr bwMode="auto">
            <a:xfrm>
              <a:off x="6360" y="4546"/>
              <a:ext cx="1064" cy="392"/>
              <a:chOff x="6360" y="4560"/>
              <a:chExt cx="1064" cy="392"/>
            </a:xfrm>
          </p:grpSpPr>
          <p:sp>
            <p:nvSpPr>
              <p:cNvPr id="18447" name="Rectangle 15"/>
              <p:cNvSpPr>
                <a:spLocks noChangeArrowheads="1"/>
              </p:cNvSpPr>
              <p:nvPr/>
            </p:nvSpPr>
            <p:spPr bwMode="auto">
              <a:xfrm>
                <a:off x="6360" y="4560"/>
                <a:ext cx="1064" cy="392"/>
              </a:xfrm>
              <a:prstGeom prst="rect">
                <a:avLst/>
              </a:prstGeom>
              <a:solidFill>
                <a:srgbClr val="7E4008">
                  <a:alpha val="24706"/>
                </a:srgbClr>
              </a:solidFill>
              <a:ln w="25400">
                <a:solidFill>
                  <a:srgbClr val="6C371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448" name="Rectangle 16"/>
              <p:cNvSpPr>
                <a:spLocks noChangeArrowheads="1"/>
              </p:cNvSpPr>
              <p:nvPr/>
            </p:nvSpPr>
            <p:spPr bwMode="auto">
              <a:xfrm>
                <a:off x="6440" y="4592"/>
                <a:ext cx="713" cy="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marL="80364">
                  <a:lnSpc>
                    <a:spcPct val="136000"/>
                  </a:lnSpc>
                  <a:tabLst>
                    <a:tab pos="366104" algn="l"/>
                  </a:tabLst>
                </a:pPr>
                <a:r>
                  <a:rPr lang="en-US" b="1">
                    <a:solidFill>
                      <a:srgbClr val="7E087F"/>
                    </a:solidFill>
                    <a:latin typeface="Arial" charset="0"/>
                    <a:cs typeface="Arial" charset="0"/>
                    <a:sym typeface="Arial" charset="0"/>
                  </a:rPr>
                  <a:t>seagull</a:t>
                </a:r>
              </a:p>
            </p:txBody>
          </p:sp>
        </p:grpSp>
        <p:sp>
          <p:nvSpPr>
            <p:cNvPr id="18450" name="Line 18"/>
            <p:cNvSpPr>
              <a:spLocks noChangeShapeType="1"/>
            </p:cNvSpPr>
            <p:nvPr/>
          </p:nvSpPr>
          <p:spPr bwMode="auto">
            <a:xfrm>
              <a:off x="5800" y="4752"/>
              <a:ext cx="448" cy="8"/>
            </a:xfrm>
            <a:prstGeom prst="line">
              <a:avLst/>
            </a:prstGeom>
            <a:noFill/>
            <a:ln w="38100">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2699" dir="5400000" algn="ctr" rotWithShape="0">
                      <a:schemeClr val="bg2">
                        <a:alpha val="20000"/>
                      </a:schemeClr>
                    </a:outerShdw>
                  </a:effectLst>
                </a14:hiddenEffects>
              </a:ext>
            </a:extLst>
          </p:spPr>
          <p:txBody>
            <a:bodyPr/>
            <a:lstStyle/>
            <a:p>
              <a:endParaRPr lang="en-US"/>
            </a:p>
          </p:txBody>
        </p:sp>
        <p:grpSp>
          <p:nvGrpSpPr>
            <p:cNvPr id="18475" name="Group 43"/>
            <p:cNvGrpSpPr>
              <a:grpSpLocks/>
            </p:cNvGrpSpPr>
            <p:nvPr/>
          </p:nvGrpSpPr>
          <p:grpSpPr bwMode="auto">
            <a:xfrm>
              <a:off x="6360" y="5136"/>
              <a:ext cx="1424" cy="712"/>
              <a:chOff x="6360" y="5136"/>
              <a:chExt cx="1424" cy="712"/>
            </a:xfrm>
          </p:grpSpPr>
          <p:sp>
            <p:nvSpPr>
              <p:cNvPr id="18476" name="Rectangle 44"/>
              <p:cNvSpPr>
                <a:spLocks noChangeArrowheads="1"/>
              </p:cNvSpPr>
              <p:nvPr/>
            </p:nvSpPr>
            <p:spPr bwMode="auto">
              <a:xfrm>
                <a:off x="6360" y="5136"/>
                <a:ext cx="1424" cy="712"/>
              </a:xfrm>
              <a:prstGeom prst="rect">
                <a:avLst/>
              </a:prstGeom>
              <a:solidFill>
                <a:srgbClr val="7E4008">
                  <a:alpha val="24706"/>
                </a:srgbClr>
              </a:solidFill>
              <a:ln w="25400">
                <a:solidFill>
                  <a:srgbClr val="6C371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477" name="Rectangle 45"/>
              <p:cNvSpPr>
                <a:spLocks noChangeArrowheads="1"/>
              </p:cNvSpPr>
              <p:nvPr/>
            </p:nvSpPr>
            <p:spPr bwMode="auto">
              <a:xfrm>
                <a:off x="6464" y="5320"/>
                <a:ext cx="988" cy="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marL="80364">
                  <a:lnSpc>
                    <a:spcPct val="136000"/>
                  </a:lnSpc>
                  <a:tabLst>
                    <a:tab pos="366104" algn="l"/>
                  </a:tabLst>
                </a:pPr>
                <a:r>
                  <a:rPr lang="en-US" b="1">
                    <a:solidFill>
                      <a:srgbClr val="7E087F"/>
                    </a:solidFill>
                    <a:latin typeface="Arial" charset="0"/>
                    <a:cs typeface="Arial" charset="0"/>
                    <a:sym typeface="Arial" charset="0"/>
                  </a:rPr>
                  <a:t>kingfisher</a:t>
                </a:r>
              </a:p>
            </p:txBody>
          </p:sp>
        </p:grpSp>
        <p:sp>
          <p:nvSpPr>
            <p:cNvPr id="18479" name="Line 47"/>
            <p:cNvSpPr>
              <a:spLocks noChangeShapeType="1"/>
            </p:cNvSpPr>
            <p:nvPr/>
          </p:nvSpPr>
          <p:spPr bwMode="auto">
            <a:xfrm>
              <a:off x="5800" y="5448"/>
              <a:ext cx="448" cy="8"/>
            </a:xfrm>
            <a:prstGeom prst="line">
              <a:avLst/>
            </a:prstGeom>
            <a:noFill/>
            <a:ln w="38100">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2699" dir="5400000" algn="ctr" rotWithShape="0">
                      <a:schemeClr val="bg2">
                        <a:alpha val="20000"/>
                      </a:schemeClr>
                    </a:outerShdw>
                  </a:effectLst>
                </a14:hiddenEffects>
              </a:ext>
            </a:extLst>
          </p:spPr>
          <p:txBody>
            <a:bodyPr/>
            <a:lstStyle/>
            <a:p>
              <a:endParaRPr lang="en-US"/>
            </a:p>
          </p:txBody>
        </p:sp>
      </p:grpSp>
    </p:spTree>
    <p:extLst>
      <p:ext uri="{BB962C8B-B14F-4D97-AF65-F5344CB8AC3E}">
        <p14:creationId xmlns:p14="http://schemas.microsoft.com/office/powerpoint/2010/main" val="393134529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3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43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43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4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848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848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8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build="p" bldLvl="5"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16" y="2625328"/>
            <a:ext cx="7947422" cy="3987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58" name="Rectangle 2"/>
          <p:cNvSpPr>
            <a:spLocks noGrp="1" noChangeArrowheads="1"/>
          </p:cNvSpPr>
          <p:nvPr>
            <p:ph type="title"/>
          </p:nvPr>
        </p:nvSpPr>
        <p:spPr>
          <a:xfrm>
            <a:off x="-8930" y="-8930"/>
            <a:ext cx="9179719"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Food Chain Energy Flow</a:t>
            </a:r>
          </a:p>
        </p:txBody>
      </p:sp>
      <p:sp>
        <p:nvSpPr>
          <p:cNvPr id="19459" name="Rectangle 3"/>
          <p:cNvSpPr>
            <a:spLocks noGrp="1" noChangeArrowheads="1"/>
          </p:cNvSpPr>
          <p:nvPr>
            <p:ph type="body" idx="1"/>
          </p:nvPr>
        </p:nvSpPr>
        <p:spPr>
          <a:xfrm>
            <a:off x="625078" y="1071563"/>
            <a:ext cx="8188523" cy="142875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62500" lnSpcReduction="20000"/>
          </a:bodyPr>
          <a:lstStyle/>
          <a:p>
            <a:pPr>
              <a:lnSpc>
                <a:spcPts val="2250"/>
              </a:lnSpc>
              <a:spcBef>
                <a:spcPct val="0"/>
              </a:spcBef>
              <a:spcAft>
                <a:spcPts val="1406"/>
              </a:spcAft>
              <a:buSzPct val="130000"/>
              <a:buBlip>
                <a:blip r:embed="rId4"/>
              </a:buBlip>
              <a:tabLst>
                <a:tab pos="375034" algn="l"/>
                <a:tab pos="375034" algn="l"/>
                <a:tab pos="375034" algn="l"/>
              </a:tabLst>
            </a:pPr>
            <a:r>
              <a:rPr lang="en-US">
                <a:solidFill>
                  <a:schemeClr val="tx2"/>
                </a:solidFill>
              </a:rPr>
              <a:t>Energy is lost as heat from each </a:t>
            </a:r>
            <a:r>
              <a:rPr lang="en-US" b="1">
                <a:solidFill>
                  <a:schemeClr val="tx2"/>
                </a:solidFill>
              </a:rPr>
              <a:t>trophic level</a:t>
            </a:r>
            <a:r>
              <a:rPr lang="en-US">
                <a:solidFill>
                  <a:schemeClr val="tx2"/>
                </a:solidFill>
              </a:rPr>
              <a:t> via respiration.</a:t>
            </a:r>
          </a:p>
          <a:p>
            <a:pPr>
              <a:lnSpc>
                <a:spcPts val="2250"/>
              </a:lnSpc>
              <a:spcBef>
                <a:spcPct val="0"/>
              </a:spcBef>
              <a:spcAft>
                <a:spcPts val="1406"/>
              </a:spcAft>
              <a:buSzPct val="130000"/>
              <a:buBlip>
                <a:blip r:embed="rId4"/>
              </a:buBlip>
              <a:tabLst>
                <a:tab pos="375034" algn="l"/>
                <a:tab pos="375034" algn="l"/>
                <a:tab pos="375034" algn="l"/>
              </a:tabLst>
            </a:pPr>
            <a:r>
              <a:rPr lang="en-US">
                <a:solidFill>
                  <a:schemeClr val="tx2"/>
                </a:solidFill>
              </a:rPr>
              <a:t>Dead organisms at each level are decomposed.</a:t>
            </a:r>
          </a:p>
          <a:p>
            <a:pPr>
              <a:lnSpc>
                <a:spcPts val="2250"/>
              </a:lnSpc>
              <a:spcBef>
                <a:spcPct val="0"/>
              </a:spcBef>
              <a:spcAft>
                <a:spcPts val="1406"/>
              </a:spcAft>
              <a:buSzPct val="130000"/>
              <a:buBlip>
                <a:blip r:embed="rId4"/>
              </a:buBlip>
              <a:tabLst>
                <a:tab pos="375034" algn="l"/>
                <a:tab pos="375034" algn="l"/>
                <a:tab pos="375034" algn="l"/>
              </a:tabLst>
            </a:pPr>
            <a:r>
              <a:rPr lang="en-US">
                <a:solidFill>
                  <a:schemeClr val="tx2"/>
                </a:solidFill>
              </a:rPr>
              <a:t>Some secondary consumers feed directly off decomposer organisms.</a:t>
            </a:r>
          </a:p>
        </p:txBody>
      </p:sp>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7539" y="3232547"/>
            <a:ext cx="1395264" cy="19556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pic>
        <p:nvPicPr>
          <p:cNvPr id="194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00000">
            <a:off x="7500938" y="4143375"/>
            <a:ext cx="1446609" cy="955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grpSp>
        <p:nvGrpSpPr>
          <p:cNvPr id="19462" name="Group 6"/>
          <p:cNvGrpSpPr>
            <a:grpSpLocks/>
          </p:cNvGrpSpPr>
          <p:nvPr/>
        </p:nvGrpSpPr>
        <p:grpSpPr bwMode="auto">
          <a:xfrm>
            <a:off x="1125141" y="3161109"/>
            <a:ext cx="7054453" cy="196453"/>
            <a:chOff x="1008" y="2832"/>
            <a:chExt cx="6320" cy="176"/>
          </a:xfrm>
        </p:grpSpPr>
        <p:sp>
          <p:nvSpPr>
            <p:cNvPr id="19463" name="Rectangle 7"/>
            <p:cNvSpPr>
              <a:spLocks noChangeArrowheads="1"/>
            </p:cNvSpPr>
            <p:nvPr/>
          </p:nvSpPr>
          <p:spPr bwMode="auto">
            <a:xfrm>
              <a:off x="1008" y="2832"/>
              <a:ext cx="512"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Lst>
              </a:pPr>
              <a:r>
                <a:rPr lang="en-US" sz="1400" b="1">
                  <a:solidFill>
                    <a:srgbClr val="7F087F"/>
                  </a:solidFill>
                  <a:latin typeface="Arial" charset="0"/>
                  <a:cs typeface="Arial" charset="0"/>
                  <a:sym typeface="Arial" charset="0"/>
                </a:rPr>
                <a:t>Heat</a:t>
              </a:r>
            </a:p>
          </p:txBody>
        </p:sp>
        <p:sp>
          <p:nvSpPr>
            <p:cNvPr id="19464" name="Rectangle 8"/>
            <p:cNvSpPr>
              <a:spLocks noChangeArrowheads="1"/>
            </p:cNvSpPr>
            <p:nvPr/>
          </p:nvSpPr>
          <p:spPr bwMode="auto">
            <a:xfrm>
              <a:off x="2448" y="2832"/>
              <a:ext cx="512"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Lst>
              </a:pPr>
              <a:r>
                <a:rPr lang="en-US" sz="1400" b="1">
                  <a:solidFill>
                    <a:srgbClr val="7F087F"/>
                  </a:solidFill>
                  <a:latin typeface="Arial" charset="0"/>
                  <a:cs typeface="Arial" charset="0"/>
                  <a:sym typeface="Arial" charset="0"/>
                </a:rPr>
                <a:t>Heat</a:t>
              </a:r>
            </a:p>
          </p:txBody>
        </p:sp>
        <p:sp>
          <p:nvSpPr>
            <p:cNvPr id="19465" name="Rectangle 9"/>
            <p:cNvSpPr>
              <a:spLocks noChangeArrowheads="1"/>
            </p:cNvSpPr>
            <p:nvPr/>
          </p:nvSpPr>
          <p:spPr bwMode="auto">
            <a:xfrm>
              <a:off x="3928" y="2832"/>
              <a:ext cx="512"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Lst>
              </a:pPr>
              <a:r>
                <a:rPr lang="en-US" sz="1400" b="1">
                  <a:solidFill>
                    <a:srgbClr val="7F087F"/>
                  </a:solidFill>
                  <a:latin typeface="Arial" charset="0"/>
                  <a:cs typeface="Arial" charset="0"/>
                  <a:sym typeface="Arial" charset="0"/>
                </a:rPr>
                <a:t>Heat</a:t>
              </a:r>
            </a:p>
          </p:txBody>
        </p:sp>
        <p:sp>
          <p:nvSpPr>
            <p:cNvPr id="19466" name="Rectangle 10"/>
            <p:cNvSpPr>
              <a:spLocks noChangeArrowheads="1"/>
            </p:cNvSpPr>
            <p:nvPr/>
          </p:nvSpPr>
          <p:spPr bwMode="auto">
            <a:xfrm>
              <a:off x="5352" y="2832"/>
              <a:ext cx="512"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Lst>
              </a:pPr>
              <a:r>
                <a:rPr lang="en-US" sz="1400" b="1">
                  <a:solidFill>
                    <a:srgbClr val="7F087F"/>
                  </a:solidFill>
                  <a:latin typeface="Arial" charset="0"/>
                  <a:cs typeface="Arial" charset="0"/>
                  <a:sym typeface="Arial" charset="0"/>
                </a:rPr>
                <a:t>Heat</a:t>
              </a:r>
            </a:p>
          </p:txBody>
        </p:sp>
        <p:sp>
          <p:nvSpPr>
            <p:cNvPr id="19467" name="Rectangle 11"/>
            <p:cNvSpPr>
              <a:spLocks noChangeArrowheads="1"/>
            </p:cNvSpPr>
            <p:nvPr/>
          </p:nvSpPr>
          <p:spPr bwMode="auto">
            <a:xfrm>
              <a:off x="6816" y="2832"/>
              <a:ext cx="512"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Lst>
              </a:pPr>
              <a:r>
                <a:rPr lang="en-US" sz="1400" b="1">
                  <a:solidFill>
                    <a:srgbClr val="7F087F"/>
                  </a:solidFill>
                  <a:latin typeface="Arial" charset="0"/>
                  <a:cs typeface="Arial" charset="0"/>
                  <a:sym typeface="Arial" charset="0"/>
                </a:rPr>
                <a:t>Heat</a:t>
              </a:r>
            </a:p>
          </p:txBody>
        </p:sp>
      </p:grpSp>
      <p:pic>
        <p:nvPicPr>
          <p:cNvPr id="1946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2273" y="3991570"/>
            <a:ext cx="1977926" cy="1053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pic>
        <p:nvPicPr>
          <p:cNvPr id="1946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8109" y="4134445"/>
            <a:ext cx="1687711" cy="971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pic>
        <p:nvPicPr>
          <p:cNvPr id="19470"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300000">
            <a:off x="769070" y="3005956"/>
            <a:ext cx="1039192" cy="2659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Tree>
    <p:extLst>
      <p:ext uri="{BB962C8B-B14F-4D97-AF65-F5344CB8AC3E}">
        <p14:creationId xmlns:p14="http://schemas.microsoft.com/office/powerpoint/2010/main" val="414633472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945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9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bldLvl="5"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13" name="Group 21"/>
          <p:cNvGrpSpPr>
            <a:grpSpLocks/>
          </p:cNvGrpSpPr>
          <p:nvPr/>
        </p:nvGrpSpPr>
        <p:grpSpPr bwMode="auto">
          <a:xfrm>
            <a:off x="4482703" y="2143126"/>
            <a:ext cx="3714750" cy="3743771"/>
            <a:chOff x="4016" y="1920"/>
            <a:chExt cx="3328" cy="3354"/>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 y="1920"/>
              <a:ext cx="3328" cy="3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33795" name="Rectangle 3"/>
            <p:cNvSpPr>
              <a:spLocks noChangeArrowheads="1"/>
            </p:cNvSpPr>
            <p:nvPr/>
          </p:nvSpPr>
          <p:spPr bwMode="auto">
            <a:xfrm>
              <a:off x="4416" y="2264"/>
              <a:ext cx="2296" cy="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700" b="1">
                  <a:solidFill>
                    <a:srgbClr val="000000"/>
                  </a:solidFill>
                  <a:latin typeface="Arial" charset="0"/>
                  <a:cs typeface="Arial" charset="0"/>
                  <a:sym typeface="Arial" charset="0"/>
                </a:rPr>
                <a:t>Plant material consumed by caterpillar</a:t>
              </a:r>
            </a:p>
          </p:txBody>
        </p:sp>
        <p:sp>
          <p:nvSpPr>
            <p:cNvPr id="33796" name="Rectangle 4"/>
            <p:cNvSpPr>
              <a:spLocks noChangeArrowheads="1"/>
            </p:cNvSpPr>
            <p:nvPr/>
          </p:nvSpPr>
          <p:spPr bwMode="auto">
            <a:xfrm>
              <a:off x="5496" y="3096"/>
              <a:ext cx="568" cy="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300" b="1">
                  <a:solidFill>
                    <a:srgbClr val="000000"/>
                  </a:solidFill>
                  <a:latin typeface="Arial" charset="0"/>
                  <a:cs typeface="Arial" charset="0"/>
                  <a:sym typeface="Arial" charset="0"/>
                </a:rPr>
                <a:t>200 J</a:t>
              </a:r>
            </a:p>
          </p:txBody>
        </p:sp>
      </p:grpSp>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656" y="759023"/>
            <a:ext cx="4018359" cy="1831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33798" name="Rectangle 6"/>
          <p:cNvSpPr>
            <a:spLocks noGrp="1" noChangeArrowheads="1"/>
          </p:cNvSpPr>
          <p:nvPr>
            <p:ph type="body" idx="1"/>
          </p:nvPr>
        </p:nvSpPr>
        <p:spPr>
          <a:xfrm>
            <a:off x="235528" y="1223367"/>
            <a:ext cx="3756044" cy="5399106"/>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a:bodyPr>
          <a:lstStyle/>
          <a:p>
            <a:pPr>
              <a:lnSpc>
                <a:spcPts val="2250"/>
              </a:lnSpc>
              <a:spcBef>
                <a:spcPct val="0"/>
              </a:spcBef>
              <a:spcAft>
                <a:spcPts val="1406"/>
              </a:spcAft>
              <a:buSzPct val="130000"/>
              <a:buBlip>
                <a:blip r:embed="rId5"/>
              </a:buBlip>
              <a:tabLst>
                <a:tab pos="375034" algn="l"/>
                <a:tab pos="375034" algn="l"/>
              </a:tabLst>
            </a:pPr>
            <a:r>
              <a:rPr lang="en-US" dirty="0">
                <a:solidFill>
                  <a:schemeClr val="tx2"/>
                </a:solidFill>
              </a:rPr>
              <a:t>The percentage of energy transferred from one trophic level to the next varies between 5% and 20% and is called the </a:t>
            </a:r>
            <a:r>
              <a:rPr lang="en-US" b="1" dirty="0">
                <a:solidFill>
                  <a:schemeClr val="tx2"/>
                </a:solidFill>
              </a:rPr>
              <a:t>ecological efficiency</a:t>
            </a:r>
            <a:r>
              <a:rPr lang="en-US" dirty="0">
                <a:solidFill>
                  <a:schemeClr val="tx2"/>
                </a:solidFill>
              </a:rPr>
              <a:t>.</a:t>
            </a:r>
            <a:r>
              <a:rPr lang="en-US" sz="2200" dirty="0">
                <a:solidFill>
                  <a:schemeClr val="tx2"/>
                </a:solidFill>
              </a:rPr>
              <a:t> </a:t>
            </a:r>
          </a:p>
          <a:p>
            <a:pPr lvl="1">
              <a:lnSpc>
                <a:spcPts val="1969"/>
              </a:lnSpc>
              <a:spcBef>
                <a:spcPct val="0"/>
              </a:spcBef>
              <a:spcAft>
                <a:spcPts val="1406"/>
              </a:spcAft>
              <a:buSzPct val="120000"/>
              <a:buBlip>
                <a:blip r:embed="rId6"/>
              </a:buBlip>
              <a:tabLst>
                <a:tab pos="375034" algn="l"/>
                <a:tab pos="375034" algn="l"/>
              </a:tabLst>
            </a:pPr>
            <a:r>
              <a:rPr lang="en-US" sz="2100" dirty="0">
                <a:solidFill>
                  <a:schemeClr val="tx2"/>
                </a:solidFill>
              </a:rPr>
              <a:t>An average figure of 10% is often used. This </a:t>
            </a:r>
            <a:r>
              <a:rPr lang="en-US" sz="2100" b="1" dirty="0">
                <a:solidFill>
                  <a:schemeClr val="tx2"/>
                </a:solidFill>
              </a:rPr>
              <a:t>ten percent law</a:t>
            </a:r>
            <a:r>
              <a:rPr lang="en-US" sz="2100" dirty="0">
                <a:solidFill>
                  <a:schemeClr val="tx2"/>
                </a:solidFill>
              </a:rPr>
              <a:t> states that the total energy content of a trophic level in an ecosystem is only about one-tenth that of the preceding level.</a:t>
            </a:r>
          </a:p>
        </p:txBody>
      </p:sp>
      <p:sp>
        <p:nvSpPr>
          <p:cNvPr id="33799" name="Rectangle 7"/>
          <p:cNvSpPr>
            <a:spLocks noGrp="1" noChangeArrowheads="1"/>
          </p:cNvSpPr>
          <p:nvPr>
            <p:ph type="title"/>
          </p:nvPr>
        </p:nvSpPr>
        <p:spPr>
          <a:xfrm>
            <a:off x="-8930" y="-8930"/>
            <a:ext cx="9179719"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Ecological Efficiency</a:t>
            </a:r>
          </a:p>
        </p:txBody>
      </p:sp>
      <p:grpSp>
        <p:nvGrpSpPr>
          <p:cNvPr id="33800" name="Group 8"/>
          <p:cNvGrpSpPr>
            <a:grpSpLocks/>
          </p:cNvGrpSpPr>
          <p:nvPr/>
        </p:nvGrpSpPr>
        <p:grpSpPr bwMode="auto">
          <a:xfrm>
            <a:off x="4268391" y="4866680"/>
            <a:ext cx="1401961" cy="1419820"/>
            <a:chOff x="3824" y="4360"/>
            <a:chExt cx="1256" cy="1272"/>
          </a:xfrm>
        </p:grpSpPr>
        <p:sp>
          <p:nvSpPr>
            <p:cNvPr id="33801" name="Rectangle 9"/>
            <p:cNvSpPr>
              <a:spLocks noChangeArrowheads="1"/>
            </p:cNvSpPr>
            <p:nvPr/>
          </p:nvSpPr>
          <p:spPr bwMode="auto">
            <a:xfrm>
              <a:off x="4512" y="4360"/>
              <a:ext cx="568" cy="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300" b="1">
                  <a:solidFill>
                    <a:srgbClr val="000000"/>
                  </a:solidFill>
                  <a:latin typeface="Arial" charset="0"/>
                  <a:cs typeface="Arial" charset="0"/>
                  <a:sym typeface="Arial" charset="0"/>
                </a:rPr>
                <a:t>100 J</a:t>
              </a:r>
            </a:p>
          </p:txBody>
        </p:sp>
        <p:sp>
          <p:nvSpPr>
            <p:cNvPr id="33802" name="Rectangle 10"/>
            <p:cNvSpPr>
              <a:spLocks noChangeArrowheads="1"/>
            </p:cNvSpPr>
            <p:nvPr/>
          </p:nvSpPr>
          <p:spPr bwMode="auto">
            <a:xfrm>
              <a:off x="3824" y="5312"/>
              <a:ext cx="768" cy="320"/>
            </a:xfrm>
            <a:prstGeom prst="rect">
              <a:avLst/>
            </a:prstGeom>
            <a:solidFill>
              <a:srgbClr val="7E4008">
                <a:alpha val="49803"/>
              </a:srgbClr>
            </a:solidFill>
            <a:ln w="25400">
              <a:solidFill>
                <a:srgbClr val="6C371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803" name="Rectangle 11"/>
            <p:cNvSpPr>
              <a:spLocks noChangeArrowheads="1"/>
            </p:cNvSpPr>
            <p:nvPr/>
          </p:nvSpPr>
          <p:spPr bwMode="auto">
            <a:xfrm>
              <a:off x="3920" y="5384"/>
              <a:ext cx="568"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400" b="1">
                  <a:solidFill>
                    <a:srgbClr val="000000"/>
                  </a:solidFill>
                  <a:latin typeface="Arial" charset="0"/>
                  <a:cs typeface="Arial" charset="0"/>
                  <a:sym typeface="Arial" charset="0"/>
                </a:rPr>
                <a:t>Feces</a:t>
              </a:r>
            </a:p>
          </p:txBody>
        </p:sp>
      </p:grpSp>
      <p:grpSp>
        <p:nvGrpSpPr>
          <p:cNvPr id="33804" name="Group 12"/>
          <p:cNvGrpSpPr>
            <a:grpSpLocks/>
          </p:cNvGrpSpPr>
          <p:nvPr/>
        </p:nvGrpSpPr>
        <p:grpSpPr bwMode="auto">
          <a:xfrm>
            <a:off x="6027539" y="4866680"/>
            <a:ext cx="857250" cy="1419820"/>
            <a:chOff x="5400" y="4360"/>
            <a:chExt cx="768" cy="1272"/>
          </a:xfrm>
        </p:grpSpPr>
        <p:sp>
          <p:nvSpPr>
            <p:cNvPr id="33805" name="Rectangle 13"/>
            <p:cNvSpPr>
              <a:spLocks noChangeArrowheads="1"/>
            </p:cNvSpPr>
            <p:nvPr/>
          </p:nvSpPr>
          <p:spPr bwMode="auto">
            <a:xfrm>
              <a:off x="5640" y="4360"/>
              <a:ext cx="392" cy="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300" b="1">
                  <a:solidFill>
                    <a:srgbClr val="000000"/>
                  </a:solidFill>
                  <a:latin typeface="Arial" charset="0"/>
                  <a:cs typeface="Arial" charset="0"/>
                  <a:sym typeface="Arial" charset="0"/>
                </a:rPr>
                <a:t>33 J</a:t>
              </a:r>
            </a:p>
          </p:txBody>
        </p:sp>
        <p:sp>
          <p:nvSpPr>
            <p:cNvPr id="33806" name="Rectangle 14"/>
            <p:cNvSpPr>
              <a:spLocks noChangeArrowheads="1"/>
            </p:cNvSpPr>
            <p:nvPr/>
          </p:nvSpPr>
          <p:spPr bwMode="auto">
            <a:xfrm>
              <a:off x="5400" y="5312"/>
              <a:ext cx="768" cy="320"/>
            </a:xfrm>
            <a:prstGeom prst="rect">
              <a:avLst/>
            </a:prstGeom>
            <a:solidFill>
              <a:srgbClr val="FCFE69"/>
            </a:solidFill>
            <a:ln w="25400">
              <a:solidFill>
                <a:srgbClr val="6C371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807" name="Rectangle 15"/>
            <p:cNvSpPr>
              <a:spLocks noChangeArrowheads="1"/>
            </p:cNvSpPr>
            <p:nvPr/>
          </p:nvSpPr>
          <p:spPr bwMode="auto">
            <a:xfrm>
              <a:off x="5456" y="5384"/>
              <a:ext cx="640"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400" b="1">
                  <a:solidFill>
                    <a:srgbClr val="000000"/>
                  </a:solidFill>
                  <a:latin typeface="Arial" charset="0"/>
                  <a:cs typeface="Arial" charset="0"/>
                  <a:sym typeface="Arial" charset="0"/>
                </a:rPr>
                <a:t>Growth</a:t>
              </a:r>
            </a:p>
          </p:txBody>
        </p:sp>
      </p:grpSp>
      <p:grpSp>
        <p:nvGrpSpPr>
          <p:cNvPr id="33808" name="Group 16"/>
          <p:cNvGrpSpPr>
            <a:grpSpLocks/>
          </p:cNvGrpSpPr>
          <p:nvPr/>
        </p:nvGrpSpPr>
        <p:grpSpPr bwMode="auto">
          <a:xfrm>
            <a:off x="7250906" y="4866680"/>
            <a:ext cx="1464469" cy="1535906"/>
            <a:chOff x="6496" y="4360"/>
            <a:chExt cx="1312" cy="1376"/>
          </a:xfrm>
        </p:grpSpPr>
        <p:sp>
          <p:nvSpPr>
            <p:cNvPr id="33809" name="Rectangle 17"/>
            <p:cNvSpPr>
              <a:spLocks noChangeArrowheads="1"/>
            </p:cNvSpPr>
            <p:nvPr/>
          </p:nvSpPr>
          <p:spPr bwMode="auto">
            <a:xfrm>
              <a:off x="6496" y="4360"/>
              <a:ext cx="392" cy="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300" b="1">
                  <a:solidFill>
                    <a:srgbClr val="000000"/>
                  </a:solidFill>
                  <a:latin typeface="Arial" charset="0"/>
                  <a:cs typeface="Arial" charset="0"/>
                  <a:sym typeface="Arial" charset="0"/>
                </a:rPr>
                <a:t>67 J</a:t>
              </a:r>
            </a:p>
          </p:txBody>
        </p:sp>
        <p:sp>
          <p:nvSpPr>
            <p:cNvPr id="33810" name="Rectangle 18"/>
            <p:cNvSpPr>
              <a:spLocks noChangeArrowheads="1"/>
            </p:cNvSpPr>
            <p:nvPr/>
          </p:nvSpPr>
          <p:spPr bwMode="auto">
            <a:xfrm>
              <a:off x="6736" y="5200"/>
              <a:ext cx="1072" cy="536"/>
            </a:xfrm>
            <a:prstGeom prst="rect">
              <a:avLst/>
            </a:prstGeom>
            <a:solidFill>
              <a:srgbClr val="FA100F">
                <a:alpha val="49803"/>
              </a:srgbClr>
            </a:solidFill>
            <a:ln w="25400">
              <a:solidFill>
                <a:srgbClr val="6C371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811" name="Rectangle 19"/>
            <p:cNvSpPr>
              <a:spLocks noChangeArrowheads="1"/>
            </p:cNvSpPr>
            <p:nvPr/>
          </p:nvSpPr>
          <p:spPr bwMode="auto">
            <a:xfrm>
              <a:off x="6784" y="5288"/>
              <a:ext cx="960"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400" b="1">
                  <a:solidFill>
                    <a:srgbClr val="000000"/>
                  </a:solidFill>
                  <a:latin typeface="Arial" charset="0"/>
                  <a:cs typeface="Arial" charset="0"/>
                  <a:sym typeface="Arial" charset="0"/>
                </a:rPr>
                <a:t>Cellular respiration</a:t>
              </a:r>
            </a:p>
          </p:txBody>
        </p:sp>
      </p:grpSp>
    </p:spTree>
    <p:extLst>
      <p:ext uri="{BB962C8B-B14F-4D97-AF65-F5344CB8AC3E}">
        <p14:creationId xmlns:p14="http://schemas.microsoft.com/office/powerpoint/2010/main" val="134503596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38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38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3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build="p" bldLvl="5"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body" idx="1"/>
          </p:nvPr>
        </p:nvSpPr>
        <p:spPr>
          <a:xfrm>
            <a:off x="625078" y="1071562"/>
            <a:ext cx="8259961" cy="200918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62500" lnSpcReduction="20000"/>
          </a:bodyPr>
          <a:lstStyle/>
          <a:p>
            <a:pPr>
              <a:lnSpc>
                <a:spcPts val="2250"/>
              </a:lnSpc>
              <a:spcBef>
                <a:spcPct val="0"/>
              </a:spcBef>
              <a:spcAft>
                <a:spcPts val="1406"/>
              </a:spcAft>
              <a:buSzPct val="130000"/>
              <a:buBlip>
                <a:blip r:embed="rId3"/>
              </a:buBlip>
              <a:tabLst>
                <a:tab pos="375034" algn="l"/>
                <a:tab pos="375034" algn="l"/>
              </a:tabLst>
            </a:pPr>
            <a:r>
              <a:rPr lang="en-US" b="1">
                <a:solidFill>
                  <a:schemeClr val="tx2"/>
                </a:solidFill>
              </a:rPr>
              <a:t>Energy flow</a:t>
            </a:r>
            <a:r>
              <a:rPr lang="en-US">
                <a:solidFill>
                  <a:schemeClr val="tx2"/>
                </a:solidFill>
              </a:rPr>
              <a:t> into and out of each </a:t>
            </a:r>
            <a:r>
              <a:rPr lang="en-US" b="1">
                <a:solidFill>
                  <a:schemeClr val="tx2"/>
                </a:solidFill>
              </a:rPr>
              <a:t>trophic level</a:t>
            </a:r>
            <a:r>
              <a:rPr lang="en-US">
                <a:solidFill>
                  <a:schemeClr val="tx2"/>
                </a:solidFill>
              </a:rPr>
              <a:t> in a food chain can be represented on a diagram using arrows of different sizes to represent the different amounts of energy lost from particular levels.</a:t>
            </a:r>
          </a:p>
          <a:p>
            <a:pPr>
              <a:lnSpc>
                <a:spcPts val="2250"/>
              </a:lnSpc>
              <a:spcBef>
                <a:spcPct val="0"/>
              </a:spcBef>
              <a:spcAft>
                <a:spcPts val="1406"/>
              </a:spcAft>
              <a:buSzPct val="130000"/>
              <a:buBlip>
                <a:blip r:embed="rId3"/>
              </a:buBlip>
              <a:tabLst>
                <a:tab pos="375034" algn="l"/>
                <a:tab pos="375034" algn="l"/>
              </a:tabLst>
            </a:pPr>
            <a:r>
              <a:rPr lang="en-US">
                <a:solidFill>
                  <a:schemeClr val="tx2"/>
                </a:solidFill>
              </a:rPr>
              <a:t>The energy available to each trophic level will always equal the amount entering that trophic level, minus total losses to that level. </a:t>
            </a:r>
          </a:p>
        </p:txBody>
      </p:sp>
      <p:sp>
        <p:nvSpPr>
          <p:cNvPr id="34818" name="Rectangle 2"/>
          <p:cNvSpPr>
            <a:spLocks noGrp="1" noChangeArrowheads="1"/>
          </p:cNvSpPr>
          <p:nvPr>
            <p:ph type="title"/>
          </p:nvPr>
        </p:nvSpPr>
        <p:spPr>
          <a:xfrm>
            <a:off x="-26789" y="-8930"/>
            <a:ext cx="9197578"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Energy Flow in Ecosystems</a:t>
            </a:r>
          </a:p>
        </p:txBody>
      </p:sp>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891" y="3045024"/>
            <a:ext cx="4464844" cy="3196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pic>
        <p:nvPicPr>
          <p:cNvPr id="348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0805" y="3500438"/>
            <a:ext cx="5310932" cy="3027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Tree>
    <p:extLst>
      <p:ext uri="{BB962C8B-B14F-4D97-AF65-F5344CB8AC3E}">
        <p14:creationId xmlns:p14="http://schemas.microsoft.com/office/powerpoint/2010/main" val="206496317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48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4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 grpId="0" build="p" bldLvl="5"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3031"/>
            <a:ext cx="3339703" cy="5464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4102"/>
            <a:ext cx="8867180" cy="542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sp>
        <p:nvSpPr>
          <p:cNvPr id="35843" name="Rectangle 3"/>
          <p:cNvSpPr>
            <a:spLocks noGrp="1" noChangeArrowheads="1"/>
          </p:cNvSpPr>
          <p:nvPr>
            <p:ph type="title"/>
          </p:nvPr>
        </p:nvSpPr>
        <p:spPr>
          <a:xfrm>
            <a:off x="-8929" y="-8930"/>
            <a:ext cx="9188648"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Energy Flow Diagrams </a:t>
            </a:r>
          </a:p>
        </p:txBody>
      </p:sp>
      <p:sp>
        <p:nvSpPr>
          <p:cNvPr id="35844" name="Rectangle 4"/>
          <p:cNvSpPr>
            <a:spLocks noGrp="1" noChangeArrowheads="1"/>
          </p:cNvSpPr>
          <p:nvPr>
            <p:ph type="body" idx="1"/>
          </p:nvPr>
        </p:nvSpPr>
        <p:spPr>
          <a:xfrm>
            <a:off x="625078" y="982266"/>
            <a:ext cx="8304609" cy="41969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62500" lnSpcReduction="20000"/>
          </a:bodyPr>
          <a:lstStyle/>
          <a:p>
            <a:pPr>
              <a:lnSpc>
                <a:spcPts val="2250"/>
              </a:lnSpc>
              <a:spcBef>
                <a:spcPct val="0"/>
              </a:spcBef>
              <a:spcAft>
                <a:spcPts val="1406"/>
              </a:spcAft>
              <a:buSzPct val="130000"/>
              <a:buBlip>
                <a:blip r:embed="rId5"/>
              </a:buBlip>
              <a:tabLst>
                <a:tab pos="375034" algn="l"/>
              </a:tabLst>
            </a:pPr>
            <a:r>
              <a:rPr lang="en-US">
                <a:solidFill>
                  <a:schemeClr val="tx2"/>
                </a:solidFill>
              </a:rPr>
              <a:t>The diagram illustrates energy flow through a hypothetical ecosystem.</a:t>
            </a:r>
            <a:endParaRPr lang="en-US" sz="1400">
              <a:solidFill>
                <a:schemeClr val="tx2"/>
              </a:solidFill>
            </a:endParaRPr>
          </a:p>
        </p:txBody>
      </p:sp>
    </p:spTree>
    <p:extLst>
      <p:ext uri="{BB962C8B-B14F-4D97-AF65-F5344CB8AC3E}">
        <p14:creationId xmlns:p14="http://schemas.microsoft.com/office/powerpoint/2010/main" val="393295078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p" bldLvl="5"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664" y="3741539"/>
            <a:ext cx="4018359" cy="2652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453" y="535781"/>
            <a:ext cx="4018359" cy="2884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20483" name="Rectangle 3"/>
          <p:cNvSpPr>
            <a:spLocks noGrp="1" noChangeArrowheads="1"/>
          </p:cNvSpPr>
          <p:nvPr>
            <p:ph type="body" idx="1"/>
          </p:nvPr>
        </p:nvSpPr>
        <p:spPr>
          <a:xfrm>
            <a:off x="428625" y="1232297"/>
            <a:ext cx="4018359" cy="486668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77500" lnSpcReduction="20000"/>
          </a:bodyPr>
          <a:lstStyle/>
          <a:p>
            <a:pPr>
              <a:lnSpc>
                <a:spcPts val="2250"/>
              </a:lnSpc>
              <a:spcBef>
                <a:spcPct val="0"/>
              </a:spcBef>
              <a:spcAft>
                <a:spcPts val="1406"/>
              </a:spcAft>
              <a:buSzPct val="130000"/>
              <a:buBlip>
                <a:blip r:embed="rId5"/>
              </a:buBlip>
              <a:tabLst>
                <a:tab pos="375034" algn="l"/>
                <a:tab pos="375034" algn="l"/>
                <a:tab pos="375034" algn="l"/>
              </a:tabLst>
            </a:pPr>
            <a:r>
              <a:rPr lang="en-US">
                <a:solidFill>
                  <a:schemeClr val="tx2"/>
                </a:solidFill>
              </a:rPr>
              <a:t>Some consumers (particularly </a:t>
            </a:r>
            <a:r>
              <a:rPr lang="ja-JP" altLang="en-US">
                <a:solidFill>
                  <a:schemeClr val="tx2"/>
                </a:solidFill>
                <a:latin typeface="Arial"/>
              </a:rPr>
              <a:t>‘</a:t>
            </a:r>
            <a:r>
              <a:rPr lang="en-US">
                <a:solidFill>
                  <a:schemeClr val="tx2"/>
                </a:solidFill>
              </a:rPr>
              <a:t>top</a:t>
            </a:r>
            <a:r>
              <a:rPr lang="ja-JP" altLang="en-US">
                <a:solidFill>
                  <a:schemeClr val="tx2"/>
                </a:solidFill>
                <a:latin typeface="Arial"/>
              </a:rPr>
              <a:t>’</a:t>
            </a:r>
            <a:r>
              <a:rPr lang="en-US">
                <a:solidFill>
                  <a:schemeClr val="tx2"/>
                </a:solidFill>
              </a:rPr>
              <a:t> carnivores and omnivores) may feed at several different trophic levels, and many herbivores eat many plant species.</a:t>
            </a:r>
          </a:p>
          <a:p>
            <a:pPr lvl="1">
              <a:lnSpc>
                <a:spcPts val="1969"/>
              </a:lnSpc>
              <a:spcBef>
                <a:spcPct val="0"/>
              </a:spcBef>
              <a:spcAft>
                <a:spcPts val="1406"/>
              </a:spcAft>
              <a:buSzPct val="120000"/>
              <a:buBlip>
                <a:blip r:embed="rId6"/>
              </a:buBlip>
              <a:tabLst>
                <a:tab pos="375034" algn="l"/>
                <a:tab pos="375034" algn="l"/>
                <a:tab pos="375034" algn="l"/>
              </a:tabLst>
            </a:pPr>
            <a:r>
              <a:rPr lang="en-US" sz="1700">
                <a:solidFill>
                  <a:schemeClr val="tx2"/>
                </a:solidFill>
              </a:rPr>
              <a:t>For example, moose feed on grasses, birch, aspen, firs, and aquatic plants.</a:t>
            </a:r>
            <a:endParaRPr lang="en-US" sz="1400">
              <a:solidFill>
                <a:schemeClr val="tx2"/>
              </a:solidFill>
            </a:endParaRPr>
          </a:p>
          <a:p>
            <a:pPr>
              <a:lnSpc>
                <a:spcPts val="2250"/>
              </a:lnSpc>
              <a:spcBef>
                <a:spcPct val="0"/>
              </a:spcBef>
              <a:spcAft>
                <a:spcPts val="1406"/>
              </a:spcAft>
              <a:buSzPct val="130000"/>
              <a:buBlip>
                <a:blip r:embed="rId5"/>
              </a:buBlip>
              <a:tabLst>
                <a:tab pos="375034" algn="l"/>
                <a:tab pos="375034" algn="l"/>
                <a:tab pos="375034" algn="l"/>
              </a:tabLst>
            </a:pPr>
            <a:r>
              <a:rPr lang="en-US">
                <a:solidFill>
                  <a:schemeClr val="tx2"/>
                </a:solidFill>
              </a:rPr>
              <a:t>The different food chains in an ecosystem therefore tend to form complex webs of feeding interactions called a </a:t>
            </a:r>
            <a:r>
              <a:rPr lang="en-US" b="1">
                <a:solidFill>
                  <a:schemeClr val="tx2"/>
                </a:solidFill>
              </a:rPr>
              <a:t>food web</a:t>
            </a:r>
            <a:r>
              <a:rPr lang="en-US">
                <a:solidFill>
                  <a:schemeClr val="tx2"/>
                </a:solidFill>
              </a:rPr>
              <a:t>.</a:t>
            </a:r>
            <a:endParaRPr lang="en-US" sz="1700">
              <a:solidFill>
                <a:schemeClr val="tx2"/>
              </a:solidFill>
            </a:endParaRPr>
          </a:p>
        </p:txBody>
      </p:sp>
      <p:sp>
        <p:nvSpPr>
          <p:cNvPr id="20484" name="Rectangle 4"/>
          <p:cNvSpPr>
            <a:spLocks noGrp="1" noChangeArrowheads="1"/>
          </p:cNvSpPr>
          <p:nvPr>
            <p:ph type="title"/>
          </p:nvPr>
        </p:nvSpPr>
        <p:spPr>
          <a:xfrm>
            <a:off x="-8930" y="-8930"/>
            <a:ext cx="4750594"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Food Webs</a:t>
            </a:r>
          </a:p>
        </p:txBody>
      </p:sp>
    </p:spTree>
    <p:extLst>
      <p:ext uri="{BB962C8B-B14F-4D97-AF65-F5344CB8AC3E}">
        <p14:creationId xmlns:p14="http://schemas.microsoft.com/office/powerpoint/2010/main" val="51768241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5"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859" y="1910953"/>
            <a:ext cx="714375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859" y="1910953"/>
            <a:ext cx="714375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pic>
        <p:nvPicPr>
          <p:cNvPr id="2150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859" y="1910953"/>
            <a:ext cx="714375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21507" name="Rectangle 3"/>
          <p:cNvSpPr>
            <a:spLocks noGrp="1" noChangeArrowheads="1"/>
          </p:cNvSpPr>
          <p:nvPr>
            <p:ph type="title"/>
          </p:nvPr>
        </p:nvSpPr>
        <p:spPr>
          <a:xfrm>
            <a:off x="-8930" y="-8930"/>
            <a:ext cx="9179719" cy="839391"/>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A Simple Lake Food Web</a:t>
            </a:r>
          </a:p>
        </p:txBody>
      </p:sp>
      <p:sp>
        <p:nvSpPr>
          <p:cNvPr id="21508" name="Rectangle 4"/>
          <p:cNvSpPr>
            <a:spLocks noGrp="1" noChangeArrowheads="1"/>
          </p:cNvSpPr>
          <p:nvPr>
            <p:ph type="body" idx="1"/>
          </p:nvPr>
        </p:nvSpPr>
        <p:spPr>
          <a:xfrm>
            <a:off x="625078" y="1071562"/>
            <a:ext cx="8161734" cy="830461"/>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62500" lnSpcReduction="20000"/>
          </a:bodyPr>
          <a:lstStyle/>
          <a:p>
            <a:pPr>
              <a:lnSpc>
                <a:spcPts val="2250"/>
              </a:lnSpc>
              <a:spcBef>
                <a:spcPct val="0"/>
              </a:spcBef>
              <a:spcAft>
                <a:spcPts val="1406"/>
              </a:spcAft>
              <a:buSzPct val="130000"/>
              <a:buBlip>
                <a:blip r:embed="rId6"/>
              </a:buBlip>
              <a:tabLst>
                <a:tab pos="375034" algn="l"/>
              </a:tabLst>
            </a:pPr>
            <a:r>
              <a:rPr lang="en-US">
                <a:solidFill>
                  <a:schemeClr val="tx2"/>
                </a:solidFill>
              </a:rPr>
              <a:t>This lake food web includes only a limited number of organisms, and only two producers. Even with these restrictions, the web is complex.</a:t>
            </a:r>
          </a:p>
        </p:txBody>
      </p:sp>
    </p:spTree>
    <p:extLst>
      <p:ext uri="{BB962C8B-B14F-4D97-AF65-F5344CB8AC3E}">
        <p14:creationId xmlns:p14="http://schemas.microsoft.com/office/powerpoint/2010/main" val="111110336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5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5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1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625078" y="964406"/>
            <a:ext cx="8384977" cy="21431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62500" lnSpcReduction="20000"/>
          </a:bodyPr>
          <a:lstStyle/>
          <a:p>
            <a:pPr>
              <a:lnSpc>
                <a:spcPts val="2250"/>
              </a:lnSpc>
              <a:spcBef>
                <a:spcPct val="0"/>
              </a:spcBef>
              <a:spcAft>
                <a:spcPts val="1406"/>
              </a:spcAft>
              <a:buSzPct val="130000"/>
              <a:buBlip>
                <a:blip r:embed="rId3"/>
              </a:buBlip>
              <a:tabLst>
                <a:tab pos="375034" algn="l"/>
                <a:tab pos="375034" algn="l"/>
                <a:tab pos="375034" algn="l"/>
              </a:tabLst>
            </a:pPr>
            <a:r>
              <a:rPr lang="en-US">
                <a:solidFill>
                  <a:schemeClr val="tx2"/>
                </a:solidFill>
              </a:rPr>
              <a:t>Trophic levels can be compared by determining the number, biomass, or energy content of individuals at each level.</a:t>
            </a:r>
          </a:p>
          <a:p>
            <a:pPr>
              <a:lnSpc>
                <a:spcPts val="2250"/>
              </a:lnSpc>
              <a:spcBef>
                <a:spcPct val="0"/>
              </a:spcBef>
              <a:spcAft>
                <a:spcPts val="1406"/>
              </a:spcAft>
              <a:buSzPct val="130000"/>
              <a:buBlip>
                <a:blip r:embed="rId3"/>
              </a:buBlip>
              <a:tabLst>
                <a:tab pos="375034" algn="l"/>
                <a:tab pos="375034" algn="l"/>
                <a:tab pos="375034" algn="l"/>
              </a:tabLst>
            </a:pPr>
            <a:r>
              <a:rPr lang="en-US">
                <a:solidFill>
                  <a:schemeClr val="tx2"/>
                </a:solidFill>
              </a:rPr>
              <a:t>This information can be presented as an ecological pyramid.</a:t>
            </a:r>
          </a:p>
          <a:p>
            <a:pPr>
              <a:lnSpc>
                <a:spcPts val="2250"/>
              </a:lnSpc>
              <a:spcBef>
                <a:spcPct val="0"/>
              </a:spcBef>
              <a:spcAft>
                <a:spcPts val="1406"/>
              </a:spcAft>
              <a:buSzPct val="130000"/>
              <a:buBlip>
                <a:blip r:embed="rId3"/>
              </a:buBlip>
              <a:tabLst>
                <a:tab pos="375034" algn="l"/>
                <a:tab pos="375034" algn="l"/>
                <a:tab pos="375034" algn="l"/>
              </a:tabLst>
            </a:pPr>
            <a:r>
              <a:rPr lang="en-US">
                <a:solidFill>
                  <a:schemeClr val="tx2"/>
                </a:solidFill>
              </a:rPr>
              <a:t>The base of each pyramid represents the producers and the subsequent trophic levels are added on top in their </a:t>
            </a:r>
            <a:r>
              <a:rPr lang="ja-JP" altLang="en-US">
                <a:solidFill>
                  <a:schemeClr val="tx2"/>
                </a:solidFill>
                <a:latin typeface="Arial"/>
              </a:rPr>
              <a:t>‘</a:t>
            </a:r>
            <a:r>
              <a:rPr lang="en-US">
                <a:solidFill>
                  <a:schemeClr val="tx2"/>
                </a:solidFill>
              </a:rPr>
              <a:t>feeding sequence</a:t>
            </a:r>
            <a:r>
              <a:rPr lang="ja-JP" altLang="en-US">
                <a:solidFill>
                  <a:schemeClr val="tx2"/>
                </a:solidFill>
                <a:latin typeface="Arial"/>
              </a:rPr>
              <a:t>’</a:t>
            </a:r>
            <a:r>
              <a:rPr lang="en-US">
                <a:solidFill>
                  <a:schemeClr val="tx2"/>
                </a:solidFill>
              </a:rPr>
              <a:t>.</a:t>
            </a:r>
          </a:p>
        </p:txBody>
      </p:sp>
      <p:sp>
        <p:nvSpPr>
          <p:cNvPr id="36868" name="Rectangle 4"/>
          <p:cNvSpPr>
            <a:spLocks noGrp="1" noChangeArrowheads="1"/>
          </p:cNvSpPr>
          <p:nvPr>
            <p:ph type="title"/>
          </p:nvPr>
        </p:nvSpPr>
        <p:spPr>
          <a:xfrm>
            <a:off x="-8930" y="-8930"/>
            <a:ext cx="9179719"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Ecological Pyramids 1</a:t>
            </a:r>
          </a:p>
        </p:txBody>
      </p:sp>
      <p:grpSp>
        <p:nvGrpSpPr>
          <p:cNvPr id="36875" name="Group 11"/>
          <p:cNvGrpSpPr>
            <a:grpSpLocks/>
          </p:cNvGrpSpPr>
          <p:nvPr/>
        </p:nvGrpSpPr>
        <p:grpSpPr bwMode="auto">
          <a:xfrm>
            <a:off x="696515" y="3000375"/>
            <a:ext cx="8237637" cy="3679031"/>
            <a:chOff x="713" y="2688"/>
            <a:chExt cx="7380" cy="3296"/>
          </a:xfrm>
        </p:grpSpPr>
        <p:pic>
          <p:nvPicPr>
            <p:cNvPr id="3686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 y="2688"/>
              <a:ext cx="864" cy="1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pic>
          <p:nvPicPr>
            <p:cNvPr id="368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 y="4680"/>
              <a:ext cx="1040" cy="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pic>
          <p:nvPicPr>
            <p:cNvPr id="368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400000">
              <a:off x="1183" y="4675"/>
              <a:ext cx="603" cy="1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pic>
          <p:nvPicPr>
            <p:cNvPr id="368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6" y="3088"/>
              <a:ext cx="5917" cy="28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pic>
          <p:nvPicPr>
            <p:cNvPr id="3687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4" y="3992"/>
              <a:ext cx="1216" cy="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pic>
          <p:nvPicPr>
            <p:cNvPr id="3686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6" y="3896"/>
              <a:ext cx="1088" cy="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grpSp>
    </p:spTree>
    <p:extLst>
      <p:ext uri="{BB962C8B-B14F-4D97-AF65-F5344CB8AC3E}">
        <p14:creationId xmlns:p14="http://schemas.microsoft.com/office/powerpoint/2010/main" val="74760444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5"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539" y="1768078"/>
            <a:ext cx="3536156" cy="442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8675" name="Rectangle 2"/>
          <p:cNvSpPr>
            <a:spLocks noGrp="1" noChangeArrowheads="1"/>
          </p:cNvSpPr>
          <p:nvPr>
            <p:ph type="title"/>
          </p:nvPr>
        </p:nvSpPr>
        <p:spPr>
          <a:xfrm>
            <a:off x="457200" y="274638"/>
            <a:ext cx="8229600" cy="636541"/>
          </a:xfrm>
        </p:spPr>
        <p:txBody>
          <a:bodyPr anchor="b">
            <a:normAutofit fontScale="90000"/>
          </a:bodyPr>
          <a:lstStyle/>
          <a:p>
            <a:pPr>
              <a:tabLst>
                <a:tab pos="669703" algn="l"/>
              </a:tabLst>
            </a:pPr>
            <a:r>
              <a:rPr lang="en-US" dirty="0">
                <a:latin typeface="Arial Black" charset="0"/>
                <a:ea typeface="ヒラギノ角ゴ ProN W6" charset="0"/>
                <a:cs typeface="ヒラギノ角ゴ ProN W6" charset="0"/>
              </a:rPr>
              <a:t>Ecology</a:t>
            </a:r>
          </a:p>
        </p:txBody>
      </p:sp>
      <p:sp>
        <p:nvSpPr>
          <p:cNvPr id="5123" name="Rectangle 3"/>
          <p:cNvSpPr>
            <a:spLocks noGrp="1" noChangeArrowheads="1"/>
          </p:cNvSpPr>
          <p:nvPr>
            <p:ph type="body" idx="1"/>
          </p:nvPr>
        </p:nvSpPr>
        <p:spPr>
          <a:xfrm>
            <a:off x="446484" y="1875235"/>
            <a:ext cx="3750469" cy="3161109"/>
          </a:xfrm>
        </p:spPr>
        <p:txBody>
          <a:bodyPr>
            <a:normAutofit fontScale="55000" lnSpcReduction="20000"/>
          </a:bodyPr>
          <a:lstStyle/>
          <a:p>
            <a:pPr>
              <a:lnSpc>
                <a:spcPts val="2250"/>
              </a:lnSpc>
              <a:spcBef>
                <a:spcPct val="0"/>
              </a:spcBef>
              <a:spcAft>
                <a:spcPts val="703"/>
              </a:spcAft>
              <a:buFont typeface="Gill Sans" charset="0"/>
              <a:buChar char="‣"/>
              <a:tabLst>
                <a:tab pos="721047" algn="l"/>
                <a:tab pos="977766" algn="l"/>
              </a:tabLst>
            </a:pPr>
            <a:r>
              <a:rPr lang="en-US" b="1">
                <a:latin typeface="Arial" charset="0"/>
                <a:ea typeface="ヒラギノ角ゴ ProN W3" charset="0"/>
                <a:cs typeface="ヒラギノ角ゴ ProN W3" charset="0"/>
              </a:rPr>
              <a:t>Ecology</a:t>
            </a:r>
            <a:r>
              <a:rPr lang="en-US">
                <a:latin typeface="Arial" charset="0"/>
                <a:ea typeface="ヒラギノ角ゴ ProN W3" charset="0"/>
                <a:cs typeface="ヒラギノ角ゴ ProN W3" charset="0"/>
              </a:rPr>
              <a:t> is the study of the relationships between </a:t>
            </a:r>
            <a:r>
              <a:rPr lang="en-US" b="1">
                <a:latin typeface="Arial" charset="0"/>
                <a:ea typeface="ヒラギノ角ゴ ProN W3" charset="0"/>
                <a:cs typeface="ヒラギノ角ゴ ProN W3" charset="0"/>
              </a:rPr>
              <a:t>organisms</a:t>
            </a:r>
            <a:r>
              <a:rPr lang="en-US">
                <a:latin typeface="Arial" charset="0"/>
                <a:ea typeface="ヒラギノ角ゴ ProN W3" charset="0"/>
                <a:cs typeface="ヒラギノ角ゴ ProN W3" charset="0"/>
              </a:rPr>
              <a:t> and their </a:t>
            </a:r>
            <a:r>
              <a:rPr lang="en-US" b="1">
                <a:latin typeface="Arial" charset="0"/>
                <a:ea typeface="ヒラギノ角ゴ ProN W3" charset="0"/>
                <a:cs typeface="ヒラギノ角ゴ ProN W3" charset="0"/>
              </a:rPr>
              <a:t>physical</a:t>
            </a:r>
            <a:r>
              <a:rPr lang="en-US">
                <a:latin typeface="Arial" charset="0"/>
                <a:ea typeface="ヒラギノ角ゴ ProN W3" charset="0"/>
                <a:cs typeface="ヒラギノ角ゴ ProN W3" charset="0"/>
              </a:rPr>
              <a:t> and </a:t>
            </a:r>
            <a:r>
              <a:rPr lang="en-US" b="1">
                <a:latin typeface="Arial" charset="0"/>
                <a:ea typeface="ヒラギノ角ゴ ProN W3" charset="0"/>
                <a:cs typeface="ヒラギノ角ゴ ProN W3" charset="0"/>
              </a:rPr>
              <a:t>biotic</a:t>
            </a:r>
            <a:r>
              <a:rPr lang="en-US">
                <a:latin typeface="Arial" charset="0"/>
                <a:ea typeface="ヒラギノ角ゴ ProN W3" charset="0"/>
                <a:cs typeface="ヒラギノ角ゴ ProN W3" charset="0"/>
              </a:rPr>
              <a:t> environment:</a:t>
            </a:r>
          </a:p>
          <a:p>
            <a:pPr marL="758996" lvl="1" indent="-366104">
              <a:lnSpc>
                <a:spcPts val="1969"/>
              </a:lnSpc>
              <a:spcBef>
                <a:spcPct val="0"/>
              </a:spcBef>
              <a:spcAft>
                <a:spcPts val="1406"/>
              </a:spcAft>
              <a:buSzPct val="120000"/>
              <a:buBlip>
                <a:blip r:embed="rId4"/>
              </a:buBlip>
              <a:tabLst>
                <a:tab pos="721047" algn="l"/>
                <a:tab pos="977766" algn="l"/>
              </a:tabLst>
            </a:pPr>
            <a:r>
              <a:rPr lang="en-US">
                <a:latin typeface="Arial" charset="0"/>
                <a:ea typeface="ヒラギノ角ゴ ProN W3" charset="0"/>
                <a:cs typeface="ヒラギノ角ゴ ProN W3" charset="0"/>
              </a:rPr>
              <a:t>Relationships involve interactions with the physical world as well as interrelationships with other species and individuals of the same species.</a:t>
            </a:r>
          </a:p>
        </p:txBody>
      </p:sp>
      <p:grpSp>
        <p:nvGrpSpPr>
          <p:cNvPr id="2" name="Group 4"/>
          <p:cNvGrpSpPr>
            <a:grpSpLocks/>
          </p:cNvGrpSpPr>
          <p:nvPr/>
        </p:nvGrpSpPr>
        <p:grpSpPr bwMode="auto">
          <a:xfrm>
            <a:off x="5116725" y="911179"/>
            <a:ext cx="2946783" cy="5451575"/>
            <a:chOff x="38" y="0"/>
            <a:chExt cx="2639" cy="4884"/>
          </a:xfrm>
        </p:grpSpPr>
        <p:grpSp>
          <p:nvGrpSpPr>
            <p:cNvPr id="28678" name="Group 5"/>
            <p:cNvGrpSpPr>
              <a:grpSpLocks/>
            </p:cNvGrpSpPr>
            <p:nvPr/>
          </p:nvGrpSpPr>
          <p:grpSpPr bwMode="auto">
            <a:xfrm>
              <a:off x="38" y="0"/>
              <a:ext cx="2548" cy="4884"/>
              <a:chOff x="38" y="0"/>
              <a:chExt cx="2548" cy="4884"/>
            </a:xfrm>
          </p:grpSpPr>
          <p:sp>
            <p:nvSpPr>
              <p:cNvPr id="28681" name="Rectangle 6"/>
              <p:cNvSpPr>
                <a:spLocks/>
              </p:cNvSpPr>
              <p:nvPr/>
            </p:nvSpPr>
            <p:spPr bwMode="auto">
              <a:xfrm>
                <a:off x="2328" y="24"/>
                <a:ext cx="258"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80364" algn="ctr">
                  <a:lnSpc>
                    <a:spcPct val="117000"/>
                  </a:lnSpc>
                  <a:tabLst>
                    <a:tab pos="366104" algn="l"/>
                  </a:tabLst>
                </a:pPr>
                <a:r>
                  <a:rPr lang="en-US" sz="1700" b="1">
                    <a:solidFill>
                      <a:srgbClr val="0000FF"/>
                    </a:solidFill>
                    <a:latin typeface="Arial" charset="0"/>
                    <a:cs typeface="Arial" charset="0"/>
                    <a:sym typeface="Arial" charset="0"/>
                  </a:rPr>
                  <a:t>O</a:t>
                </a:r>
                <a:r>
                  <a:rPr lang="en-US" sz="2500" b="1" baseline="-35000">
                    <a:solidFill>
                      <a:srgbClr val="0000FF"/>
                    </a:solidFill>
                    <a:latin typeface="Arial" charset="0"/>
                    <a:cs typeface="Arial" charset="0"/>
                    <a:sym typeface="Arial" charset="0"/>
                  </a:rPr>
                  <a:t>2</a:t>
                </a:r>
              </a:p>
            </p:txBody>
          </p:sp>
          <p:sp>
            <p:nvSpPr>
              <p:cNvPr id="28682" name="Rectangle 7"/>
              <p:cNvSpPr>
                <a:spLocks/>
              </p:cNvSpPr>
              <p:nvPr/>
            </p:nvSpPr>
            <p:spPr bwMode="auto">
              <a:xfrm>
                <a:off x="1158" y="4616"/>
                <a:ext cx="857"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80364" algn="ctr">
                  <a:lnSpc>
                    <a:spcPct val="117000"/>
                  </a:lnSpc>
                  <a:tabLst>
                    <a:tab pos="366104" algn="l"/>
                  </a:tabLst>
                </a:pPr>
                <a:r>
                  <a:rPr lang="en-US" sz="1700" b="1">
                    <a:solidFill>
                      <a:srgbClr val="008000"/>
                    </a:solidFill>
                    <a:latin typeface="Arial" charset="0"/>
                    <a:cs typeface="Arial" charset="0"/>
                    <a:sym typeface="Arial" charset="0"/>
                  </a:rPr>
                  <a:t>Nutrients</a:t>
                </a:r>
              </a:p>
            </p:txBody>
          </p:sp>
          <p:sp>
            <p:nvSpPr>
              <p:cNvPr id="28683" name="Rectangle 8"/>
              <p:cNvSpPr>
                <a:spLocks/>
              </p:cNvSpPr>
              <p:nvPr/>
            </p:nvSpPr>
            <p:spPr bwMode="auto">
              <a:xfrm>
                <a:off x="38" y="0"/>
                <a:ext cx="399"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80364" algn="ctr">
                  <a:lnSpc>
                    <a:spcPct val="117000"/>
                  </a:lnSpc>
                  <a:tabLst>
                    <a:tab pos="366104" algn="l"/>
                  </a:tabLst>
                </a:pPr>
                <a:r>
                  <a:rPr lang="en-US" sz="1700" b="1">
                    <a:solidFill>
                      <a:srgbClr val="FF0000"/>
                    </a:solidFill>
                    <a:latin typeface="Arial" charset="0"/>
                    <a:cs typeface="Arial" charset="0"/>
                    <a:sym typeface="Arial" charset="0"/>
                  </a:rPr>
                  <a:t>CO</a:t>
                </a:r>
                <a:r>
                  <a:rPr lang="en-US" sz="2500" b="1" baseline="-35000">
                    <a:solidFill>
                      <a:srgbClr val="FF0000"/>
                    </a:solidFill>
                    <a:latin typeface="Arial" charset="0"/>
                    <a:cs typeface="Arial" charset="0"/>
                    <a:sym typeface="Arial" charset="0"/>
                  </a:rPr>
                  <a:t>2</a:t>
                </a:r>
              </a:p>
            </p:txBody>
          </p:sp>
          <p:pic>
            <p:nvPicPr>
              <p:cNvPr id="2868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 y="86"/>
                <a:ext cx="808"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sp>
          <p:nvSpPr>
            <p:cNvPr id="28679" name="Freeform 10"/>
            <p:cNvSpPr>
              <a:spLocks/>
            </p:cNvSpPr>
            <p:nvPr/>
          </p:nvSpPr>
          <p:spPr bwMode="auto">
            <a:xfrm>
              <a:off x="1556" y="185"/>
              <a:ext cx="713" cy="495"/>
            </a:xfrm>
            <a:custGeom>
              <a:avLst/>
              <a:gdLst>
                <a:gd name="T0" fmla="*/ 0 w 20922"/>
                <a:gd name="T1" fmla="*/ 0 h 19942"/>
                <a:gd name="T2" fmla="*/ 1 w 20922"/>
                <a:gd name="T3" fmla="*/ 0 h 19942"/>
                <a:gd name="T4" fmla="*/ 0 60000 65536"/>
                <a:gd name="T5" fmla="*/ 0 60000 65536"/>
                <a:gd name="T6" fmla="*/ 0 w 20922"/>
                <a:gd name="T7" fmla="*/ 0 h 19942"/>
                <a:gd name="T8" fmla="*/ 20922 w 20922"/>
                <a:gd name="T9" fmla="*/ 19942 h 19942"/>
              </a:gdLst>
              <a:ahLst/>
              <a:cxnLst>
                <a:cxn ang="T4">
                  <a:pos x="T0" y="T1"/>
                </a:cxn>
                <a:cxn ang="T5">
                  <a:pos x="T2" y="T3"/>
                </a:cxn>
              </a:cxnLst>
              <a:rect l="T6" t="T7" r="T8" b="T9"/>
              <a:pathLst>
                <a:path w="20922" h="19942">
                  <a:moveTo>
                    <a:pt x="26" y="19942"/>
                  </a:moveTo>
                  <a:cubicBezTo>
                    <a:pt x="-678" y="-1658"/>
                    <a:pt x="12939" y="-368"/>
                    <a:pt x="20922" y="276"/>
                  </a:cubicBezTo>
                </a:path>
              </a:pathLst>
            </a:custGeom>
            <a:noFill/>
            <a:ln w="50800">
              <a:solidFill>
                <a:srgbClr val="0000FF"/>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80" name="Freeform 11"/>
            <p:cNvSpPr>
              <a:spLocks/>
            </p:cNvSpPr>
            <p:nvPr/>
          </p:nvSpPr>
          <p:spPr bwMode="auto">
            <a:xfrm>
              <a:off x="2093" y="3504"/>
              <a:ext cx="584" cy="1176"/>
            </a:xfrm>
            <a:custGeom>
              <a:avLst/>
              <a:gdLst>
                <a:gd name="T0" fmla="*/ 0 w 16429"/>
                <a:gd name="T1" fmla="*/ 0 h 21600"/>
                <a:gd name="T2" fmla="*/ 0 w 16429"/>
                <a:gd name="T3" fmla="*/ 3 h 21600"/>
                <a:gd name="T4" fmla="*/ 0 60000 65536"/>
                <a:gd name="T5" fmla="*/ 0 60000 65536"/>
                <a:gd name="T6" fmla="*/ 0 w 16429"/>
                <a:gd name="T7" fmla="*/ 0 h 21600"/>
                <a:gd name="T8" fmla="*/ 16429 w 16429"/>
                <a:gd name="T9" fmla="*/ 21600 h 21600"/>
              </a:gdLst>
              <a:ahLst/>
              <a:cxnLst>
                <a:cxn ang="T4">
                  <a:pos x="T0" y="T1"/>
                </a:cxn>
                <a:cxn ang="T5">
                  <a:pos x="T2" y="T3"/>
                </a:cxn>
              </a:cxnLst>
              <a:rect l="T6" t="T7" r="T8" b="T9"/>
              <a:pathLst>
                <a:path w="16429" h="21600">
                  <a:moveTo>
                    <a:pt x="4050" y="0"/>
                  </a:moveTo>
                  <a:cubicBezTo>
                    <a:pt x="21600" y="6759"/>
                    <a:pt x="20700" y="15282"/>
                    <a:pt x="0" y="21600"/>
                  </a:cubicBezTo>
                </a:path>
              </a:pathLst>
            </a:custGeom>
            <a:noFill/>
            <a:ln w="50800">
              <a:solidFill>
                <a:srgbClr val="008000"/>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Tree>
    <p:extLst>
      <p:ext uri="{BB962C8B-B14F-4D97-AF65-F5344CB8AC3E}">
        <p14:creationId xmlns:p14="http://schemas.microsoft.com/office/powerpoint/2010/main" val="312339093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bldLvl="5"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02" name="Group 14"/>
          <p:cNvGrpSpPr>
            <a:grpSpLocks/>
          </p:cNvGrpSpPr>
          <p:nvPr/>
        </p:nvGrpSpPr>
        <p:grpSpPr bwMode="auto">
          <a:xfrm>
            <a:off x="5045273" y="973336"/>
            <a:ext cx="3750469" cy="1544836"/>
            <a:chOff x="4520" y="872"/>
            <a:chExt cx="3360" cy="1384"/>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 y="872"/>
              <a:ext cx="3360" cy="1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37891" name="Rectangle 3"/>
            <p:cNvSpPr>
              <a:spLocks noChangeArrowheads="1"/>
            </p:cNvSpPr>
            <p:nvPr/>
          </p:nvSpPr>
          <p:spPr bwMode="auto">
            <a:xfrm>
              <a:off x="5408" y="2080"/>
              <a:ext cx="1624"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Lst>
              </a:pPr>
              <a:r>
                <a:rPr lang="en-US" sz="1400" b="1">
                  <a:solidFill>
                    <a:srgbClr val="000000"/>
                  </a:solidFill>
                  <a:latin typeface="Arial" charset="0"/>
                  <a:cs typeface="Arial" charset="0"/>
                  <a:sym typeface="Arial" charset="0"/>
                </a:rPr>
                <a:t>Pyramid of numbers</a:t>
              </a:r>
            </a:p>
          </p:txBody>
        </p:sp>
      </p:grpSp>
      <p:sp>
        <p:nvSpPr>
          <p:cNvPr id="37892" name="Rectangle 4"/>
          <p:cNvSpPr>
            <a:spLocks noGrp="1" noChangeArrowheads="1"/>
          </p:cNvSpPr>
          <p:nvPr>
            <p:ph type="body" idx="1"/>
          </p:nvPr>
        </p:nvSpPr>
        <p:spPr>
          <a:xfrm>
            <a:off x="428625" y="1303734"/>
            <a:ext cx="4348758" cy="4661297"/>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85000" lnSpcReduction="10000"/>
          </a:bodyPr>
          <a:lstStyle/>
          <a:p>
            <a:pPr>
              <a:lnSpc>
                <a:spcPts val="2250"/>
              </a:lnSpc>
              <a:spcBef>
                <a:spcPct val="0"/>
              </a:spcBef>
              <a:spcAft>
                <a:spcPts val="1406"/>
              </a:spcAft>
              <a:buSzPct val="130000"/>
              <a:buBlip>
                <a:blip r:embed="rId4"/>
              </a:buBlip>
              <a:tabLst>
                <a:tab pos="375034" algn="l"/>
                <a:tab pos="375034" algn="l"/>
                <a:tab pos="375034" algn="l"/>
                <a:tab pos="375034" algn="l"/>
              </a:tabLst>
            </a:pPr>
            <a:r>
              <a:rPr lang="en-US">
                <a:solidFill>
                  <a:schemeClr val="tx2"/>
                </a:solidFill>
              </a:rPr>
              <a:t>Various types of pyramid are used to describe different aspects of an ecosystem</a:t>
            </a:r>
            <a:r>
              <a:rPr lang="ja-JP" altLang="en-US">
                <a:solidFill>
                  <a:schemeClr val="tx2"/>
                </a:solidFill>
                <a:latin typeface="Arial"/>
              </a:rPr>
              <a:t>’</a:t>
            </a:r>
            <a:r>
              <a:rPr lang="en-US">
                <a:solidFill>
                  <a:schemeClr val="tx2"/>
                </a:solidFill>
              </a:rPr>
              <a:t>s trophic structure:</a:t>
            </a:r>
          </a:p>
          <a:p>
            <a:pPr lvl="1">
              <a:lnSpc>
                <a:spcPts val="1969"/>
              </a:lnSpc>
              <a:spcBef>
                <a:spcPct val="0"/>
              </a:spcBef>
              <a:spcAft>
                <a:spcPts val="1406"/>
              </a:spcAft>
              <a:buSzPct val="120000"/>
              <a:buBlip>
                <a:blip r:embed="rId5"/>
              </a:buBlip>
              <a:tabLst>
                <a:tab pos="375034" algn="l"/>
                <a:tab pos="375034" algn="l"/>
                <a:tab pos="375034" algn="l"/>
                <a:tab pos="375034" algn="l"/>
              </a:tabLst>
            </a:pPr>
            <a:r>
              <a:rPr lang="en-US" sz="1700" b="1">
                <a:solidFill>
                  <a:schemeClr val="tx2"/>
                </a:solidFill>
              </a:rPr>
              <a:t>Pyramids of numbers</a:t>
            </a:r>
            <a:r>
              <a:rPr lang="en-US" sz="1700">
                <a:solidFill>
                  <a:schemeClr val="tx2"/>
                </a:solidFill>
              </a:rPr>
              <a:t>: In which the size of each tier is proportional to the number of individuals present at each trophic level. </a:t>
            </a:r>
          </a:p>
          <a:p>
            <a:pPr lvl="1">
              <a:lnSpc>
                <a:spcPts val="1969"/>
              </a:lnSpc>
              <a:spcBef>
                <a:spcPct val="0"/>
              </a:spcBef>
              <a:spcAft>
                <a:spcPts val="1406"/>
              </a:spcAft>
              <a:buSzPct val="120000"/>
              <a:buBlip>
                <a:blip r:embed="rId5"/>
              </a:buBlip>
              <a:tabLst>
                <a:tab pos="375034" algn="l"/>
                <a:tab pos="375034" algn="l"/>
                <a:tab pos="375034" algn="l"/>
                <a:tab pos="375034" algn="l"/>
              </a:tabLst>
            </a:pPr>
            <a:r>
              <a:rPr lang="en-US" sz="1700" b="1">
                <a:solidFill>
                  <a:schemeClr val="tx2"/>
                </a:solidFill>
              </a:rPr>
              <a:t>Pyramids of biomass</a:t>
            </a:r>
            <a:r>
              <a:rPr lang="en-US" sz="1700">
                <a:solidFill>
                  <a:schemeClr val="tx2"/>
                </a:solidFill>
              </a:rPr>
              <a:t>: Each tier represents the total dry weight of organisms at each trophic level.</a:t>
            </a:r>
          </a:p>
          <a:p>
            <a:pPr lvl="1">
              <a:lnSpc>
                <a:spcPts val="1969"/>
              </a:lnSpc>
              <a:spcBef>
                <a:spcPct val="0"/>
              </a:spcBef>
              <a:spcAft>
                <a:spcPts val="1406"/>
              </a:spcAft>
              <a:buSzPct val="120000"/>
              <a:buBlip>
                <a:blip r:embed="rId5"/>
              </a:buBlip>
              <a:tabLst>
                <a:tab pos="375034" algn="l"/>
                <a:tab pos="375034" algn="l"/>
                <a:tab pos="375034" algn="l"/>
                <a:tab pos="375034" algn="l"/>
              </a:tabLst>
            </a:pPr>
            <a:r>
              <a:rPr lang="en-US" sz="1700" b="1">
                <a:solidFill>
                  <a:schemeClr val="tx2"/>
                </a:solidFill>
              </a:rPr>
              <a:t>Pyramids of energy (production)</a:t>
            </a:r>
            <a:r>
              <a:rPr lang="en-US" sz="1700">
                <a:solidFill>
                  <a:schemeClr val="tx2"/>
                </a:solidFill>
              </a:rPr>
              <a:t>: The size of each tier is proportional to the production (e.g. in kJ) of each trophic level.</a:t>
            </a:r>
          </a:p>
        </p:txBody>
      </p:sp>
      <p:sp>
        <p:nvSpPr>
          <p:cNvPr id="37893" name="Rectangle 5"/>
          <p:cNvSpPr>
            <a:spLocks noGrp="1" noChangeArrowheads="1"/>
          </p:cNvSpPr>
          <p:nvPr>
            <p:ph type="title"/>
          </p:nvPr>
        </p:nvSpPr>
        <p:spPr>
          <a:xfrm>
            <a:off x="-8929" y="-8930"/>
            <a:ext cx="9188648"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Ecological Pyramids 2</a:t>
            </a:r>
          </a:p>
        </p:txBody>
      </p:sp>
      <p:grpSp>
        <p:nvGrpSpPr>
          <p:cNvPr id="37903" name="Group 15"/>
          <p:cNvGrpSpPr>
            <a:grpSpLocks/>
          </p:cNvGrpSpPr>
          <p:nvPr/>
        </p:nvGrpSpPr>
        <p:grpSpPr bwMode="auto">
          <a:xfrm>
            <a:off x="4964907" y="4857750"/>
            <a:ext cx="3917900" cy="1857375"/>
            <a:chOff x="4448" y="4352"/>
            <a:chExt cx="3510" cy="1664"/>
          </a:xfrm>
        </p:grpSpPr>
        <p:pic>
          <p:nvPicPr>
            <p:cNvPr id="378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8" y="4352"/>
              <a:ext cx="3510" cy="1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37896" name="Rectangle 8"/>
            <p:cNvSpPr>
              <a:spLocks noChangeArrowheads="1"/>
            </p:cNvSpPr>
            <p:nvPr/>
          </p:nvSpPr>
          <p:spPr bwMode="auto">
            <a:xfrm>
              <a:off x="5480" y="5840"/>
              <a:ext cx="1520"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Lst>
              </a:pPr>
              <a:r>
                <a:rPr lang="en-US" sz="1400" b="1">
                  <a:solidFill>
                    <a:srgbClr val="000000"/>
                  </a:solidFill>
                  <a:latin typeface="Arial" charset="0"/>
                  <a:cs typeface="Arial" charset="0"/>
                  <a:sym typeface="Arial" charset="0"/>
                </a:rPr>
                <a:t>Pyramid of energy</a:t>
              </a:r>
            </a:p>
          </p:txBody>
        </p:sp>
      </p:grpSp>
      <p:grpSp>
        <p:nvGrpSpPr>
          <p:cNvPr id="37901" name="Group 13"/>
          <p:cNvGrpSpPr>
            <a:grpSpLocks/>
          </p:cNvGrpSpPr>
          <p:nvPr/>
        </p:nvGrpSpPr>
        <p:grpSpPr bwMode="auto">
          <a:xfrm>
            <a:off x="5089922" y="2714625"/>
            <a:ext cx="3750469" cy="1857375"/>
            <a:chOff x="4560" y="2432"/>
            <a:chExt cx="3360" cy="1664"/>
          </a:xfrm>
        </p:grpSpPr>
        <p:pic>
          <p:nvPicPr>
            <p:cNvPr id="3789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0" y="2432"/>
              <a:ext cx="3360" cy="1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37899" name="Rectangle 11"/>
            <p:cNvSpPr>
              <a:spLocks noChangeArrowheads="1"/>
            </p:cNvSpPr>
            <p:nvPr/>
          </p:nvSpPr>
          <p:spPr bwMode="auto">
            <a:xfrm>
              <a:off x="5448" y="3920"/>
              <a:ext cx="1616"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Lst>
              </a:pPr>
              <a:r>
                <a:rPr lang="en-US" sz="1400" b="1">
                  <a:solidFill>
                    <a:srgbClr val="000000"/>
                  </a:solidFill>
                  <a:latin typeface="Arial" charset="0"/>
                  <a:cs typeface="Arial" charset="0"/>
                  <a:sym typeface="Arial" charset="0"/>
                </a:rPr>
                <a:t>Pyramid of biomass</a:t>
              </a:r>
            </a:p>
          </p:txBody>
        </p:sp>
      </p:grpSp>
    </p:spTree>
    <p:extLst>
      <p:ext uri="{BB962C8B-B14F-4D97-AF65-F5344CB8AC3E}">
        <p14:creationId xmlns:p14="http://schemas.microsoft.com/office/powerpoint/2010/main" val="16931634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8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89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789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78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bldLvl="5"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836" y="946547"/>
            <a:ext cx="2589609" cy="3277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12699" dir="5400000" algn="ctr" rotWithShape="0">
                    <a:schemeClr val="bg2">
                      <a:alpha val="50000"/>
                    </a:schemeClr>
                  </a:outerShdw>
                </a:effectLst>
              </a14:hiddenEffects>
            </a:ext>
          </a:extLst>
        </p:spPr>
      </p:pic>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836" y="946547"/>
            <a:ext cx="2589609" cy="3277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38915" name="Rectangle 3"/>
          <p:cNvSpPr>
            <a:spLocks noGrp="1" noChangeArrowheads="1"/>
          </p:cNvSpPr>
          <p:nvPr>
            <p:ph type="body" idx="1"/>
          </p:nvPr>
        </p:nvSpPr>
        <p:spPr>
          <a:xfrm>
            <a:off x="330398" y="1089422"/>
            <a:ext cx="5598914" cy="3250406"/>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nSpc>
                <a:spcPts val="1969"/>
              </a:lnSpc>
              <a:spcBef>
                <a:spcPct val="0"/>
              </a:spcBef>
              <a:spcAft>
                <a:spcPts val="1406"/>
              </a:spcAft>
              <a:buSzPct val="120000"/>
              <a:buBlip>
                <a:blip r:embed="rId4"/>
              </a:buBlip>
              <a:tabLst>
                <a:tab pos="375034" algn="l"/>
                <a:tab pos="375034" algn="l"/>
                <a:tab pos="375034" algn="l"/>
              </a:tabLst>
            </a:pPr>
            <a:r>
              <a:rPr lang="en-US" sz="1700">
                <a:solidFill>
                  <a:schemeClr val="tx2"/>
                </a:solidFill>
              </a:rPr>
              <a:t>In a typical </a:t>
            </a:r>
            <a:r>
              <a:rPr lang="en-US" sz="1700" b="1">
                <a:solidFill>
                  <a:schemeClr val="tx2"/>
                </a:solidFill>
              </a:rPr>
              <a:t>pyramid of numbers</a:t>
            </a:r>
            <a:r>
              <a:rPr lang="en-US" sz="1700">
                <a:solidFill>
                  <a:schemeClr val="tx2"/>
                </a:solidFill>
              </a:rPr>
              <a:t>, the number of individuals supported by the ecosystem at successive trophic levels declines progressively.</a:t>
            </a:r>
          </a:p>
          <a:p>
            <a:pPr>
              <a:lnSpc>
                <a:spcPts val="1969"/>
              </a:lnSpc>
              <a:spcBef>
                <a:spcPct val="0"/>
              </a:spcBef>
              <a:spcAft>
                <a:spcPts val="1406"/>
              </a:spcAft>
              <a:buSzPct val="120000"/>
              <a:buBlip>
                <a:blip r:embed="rId4"/>
              </a:buBlip>
              <a:tabLst>
                <a:tab pos="375034" algn="l"/>
                <a:tab pos="375034" algn="l"/>
                <a:tab pos="375034" algn="l"/>
              </a:tabLst>
            </a:pPr>
            <a:r>
              <a:rPr lang="en-US" sz="1700">
                <a:solidFill>
                  <a:schemeClr val="tx2"/>
                </a:solidFill>
              </a:rPr>
              <a:t>This reflects the fact that the smaller biomass of top level consumers tends to be concentrated in a relatively small number of large animals.</a:t>
            </a:r>
          </a:p>
          <a:p>
            <a:pPr>
              <a:lnSpc>
                <a:spcPts val="1969"/>
              </a:lnSpc>
              <a:spcBef>
                <a:spcPct val="0"/>
              </a:spcBef>
              <a:spcAft>
                <a:spcPts val="1406"/>
              </a:spcAft>
              <a:buSzPct val="120000"/>
              <a:buBlip>
                <a:blip r:embed="rId4"/>
              </a:buBlip>
              <a:tabLst>
                <a:tab pos="375034" algn="l"/>
                <a:tab pos="375034" algn="l"/>
                <a:tab pos="375034" algn="l"/>
              </a:tabLst>
            </a:pPr>
            <a:r>
              <a:rPr lang="en-US" sz="1700">
                <a:solidFill>
                  <a:schemeClr val="tx2"/>
                </a:solidFill>
              </a:rPr>
              <a:t>There are some exceptions. In some </a:t>
            </a:r>
            <a:r>
              <a:rPr lang="en-US" sz="1700" b="1">
                <a:solidFill>
                  <a:schemeClr val="tx2"/>
                </a:solidFill>
              </a:rPr>
              <a:t>forests</a:t>
            </a:r>
            <a:r>
              <a:rPr lang="en-US" sz="1700">
                <a:solidFill>
                  <a:schemeClr val="tx2"/>
                </a:solidFill>
              </a:rPr>
              <a:t> a few producers (of a very large size) may support a larger number of consumers, and the pyramid is inverted. This also occurs in plant/parasite food webs.</a:t>
            </a:r>
          </a:p>
        </p:txBody>
      </p:sp>
      <p:sp>
        <p:nvSpPr>
          <p:cNvPr id="38916" name="Rectangle 4"/>
          <p:cNvSpPr>
            <a:spLocks noGrp="1" noChangeArrowheads="1"/>
          </p:cNvSpPr>
          <p:nvPr>
            <p:ph type="title"/>
          </p:nvPr>
        </p:nvSpPr>
        <p:spPr>
          <a:xfrm>
            <a:off x="8930" y="-8930"/>
            <a:ext cx="9179719"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Pyramids of Numbers</a:t>
            </a:r>
          </a:p>
        </p:txBody>
      </p:sp>
      <p:grpSp>
        <p:nvGrpSpPr>
          <p:cNvPr id="38922" name="Group 10"/>
          <p:cNvGrpSpPr>
            <a:grpSpLocks/>
          </p:cNvGrpSpPr>
          <p:nvPr/>
        </p:nvGrpSpPr>
        <p:grpSpPr bwMode="auto">
          <a:xfrm>
            <a:off x="294680" y="4438055"/>
            <a:ext cx="8545711" cy="2018109"/>
            <a:chOff x="264" y="3976"/>
            <a:chExt cx="7656" cy="1808"/>
          </a:xfrm>
        </p:grpSpPr>
        <p:sp>
          <p:nvSpPr>
            <p:cNvPr id="38918" name="Rectangle 6"/>
            <p:cNvSpPr>
              <a:spLocks noChangeArrowheads="1"/>
            </p:cNvSpPr>
            <p:nvPr/>
          </p:nvSpPr>
          <p:spPr bwMode="auto">
            <a:xfrm>
              <a:off x="5296" y="5504"/>
              <a:ext cx="1080" cy="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 pos="1442093" algn="l"/>
                </a:tabLst>
              </a:pPr>
              <a:r>
                <a:rPr lang="en-US" sz="1700" b="1">
                  <a:latin typeface="Arial" charset="0"/>
                  <a:cs typeface="Arial" charset="0"/>
                  <a:sym typeface="Arial" charset="0"/>
                </a:rPr>
                <a:t>Grassland        </a:t>
              </a:r>
            </a:p>
          </p:txBody>
        </p:sp>
        <p:pic>
          <p:nvPicPr>
            <p:cNvPr id="389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 y="3976"/>
              <a:ext cx="7656" cy="1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38920" name="Rectangle 8"/>
            <p:cNvSpPr>
              <a:spLocks noChangeArrowheads="1"/>
            </p:cNvSpPr>
            <p:nvPr/>
          </p:nvSpPr>
          <p:spPr bwMode="auto">
            <a:xfrm>
              <a:off x="1448" y="5504"/>
              <a:ext cx="752" cy="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Lst>
              </a:pPr>
              <a:r>
                <a:rPr lang="en-US" sz="1700" b="1">
                  <a:latin typeface="Arial" charset="0"/>
                  <a:cs typeface="Arial" charset="0"/>
                  <a:sym typeface="Arial" charset="0"/>
                </a:rPr>
                <a:t>Forest</a:t>
              </a:r>
            </a:p>
          </p:txBody>
        </p:sp>
      </p:grpSp>
    </p:spTree>
    <p:extLst>
      <p:ext uri="{BB962C8B-B14F-4D97-AF65-F5344CB8AC3E}">
        <p14:creationId xmlns:p14="http://schemas.microsoft.com/office/powerpoint/2010/main" val="147039774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bldLvl="5"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7906" y="1009055"/>
            <a:ext cx="2607469" cy="365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39938" name="Rectangle 2"/>
          <p:cNvSpPr>
            <a:spLocks noGrp="1" noChangeArrowheads="1"/>
          </p:cNvSpPr>
          <p:nvPr>
            <p:ph type="body" idx="1"/>
          </p:nvPr>
        </p:nvSpPr>
        <p:spPr>
          <a:xfrm>
            <a:off x="419695" y="1009055"/>
            <a:ext cx="5438180" cy="327719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nSpc>
                <a:spcPts val="1969"/>
              </a:lnSpc>
              <a:spcBef>
                <a:spcPct val="0"/>
              </a:spcBef>
              <a:spcAft>
                <a:spcPts val="1406"/>
              </a:spcAft>
              <a:buSzPct val="120000"/>
              <a:buBlip>
                <a:blip r:embed="rId4"/>
              </a:buBlip>
              <a:tabLst>
                <a:tab pos="375034" algn="l"/>
                <a:tab pos="375034" algn="l"/>
                <a:tab pos="375034" algn="l"/>
              </a:tabLst>
            </a:pPr>
            <a:r>
              <a:rPr lang="en-US" sz="1700">
                <a:solidFill>
                  <a:schemeClr val="tx2"/>
                </a:solidFill>
              </a:rPr>
              <a:t>In </a:t>
            </a:r>
            <a:r>
              <a:rPr lang="en-US" sz="1700" b="1">
                <a:solidFill>
                  <a:schemeClr val="tx2"/>
                </a:solidFill>
              </a:rPr>
              <a:t>pyramids of biomass</a:t>
            </a:r>
            <a:r>
              <a:rPr lang="en-US" sz="1700">
                <a:solidFill>
                  <a:schemeClr val="tx2"/>
                </a:solidFill>
              </a:rPr>
              <a:t>, dry weight is usually</a:t>
            </a:r>
            <a:br>
              <a:rPr lang="en-US" sz="1700">
                <a:solidFill>
                  <a:schemeClr val="tx2"/>
                </a:solidFill>
              </a:rPr>
            </a:br>
            <a:r>
              <a:rPr lang="en-US" sz="1700">
                <a:solidFill>
                  <a:schemeClr val="tx2"/>
                </a:solidFill>
              </a:rPr>
              <a:t>used as the measure of mass because the water content of organisms varies.</a:t>
            </a:r>
          </a:p>
          <a:p>
            <a:pPr>
              <a:lnSpc>
                <a:spcPts val="1969"/>
              </a:lnSpc>
              <a:spcBef>
                <a:spcPct val="0"/>
              </a:spcBef>
              <a:spcAft>
                <a:spcPts val="1406"/>
              </a:spcAft>
              <a:buSzPct val="120000"/>
              <a:buBlip>
                <a:blip r:embed="rId4"/>
              </a:buBlip>
              <a:tabLst>
                <a:tab pos="375034" algn="l"/>
                <a:tab pos="375034" algn="l"/>
                <a:tab pos="375034" algn="l"/>
              </a:tabLst>
            </a:pPr>
            <a:r>
              <a:rPr lang="en-US" sz="1700">
                <a:solidFill>
                  <a:schemeClr val="tx2"/>
                </a:solidFill>
              </a:rPr>
              <a:t>Organism size is taken into account so meaningful comparisons of different trophic levels are possible.</a:t>
            </a:r>
          </a:p>
          <a:p>
            <a:pPr>
              <a:lnSpc>
                <a:spcPts val="1969"/>
              </a:lnSpc>
              <a:spcBef>
                <a:spcPct val="0"/>
              </a:spcBef>
              <a:spcAft>
                <a:spcPts val="1406"/>
              </a:spcAft>
              <a:buSzPct val="120000"/>
              <a:buBlip>
                <a:blip r:embed="rId4"/>
              </a:buBlip>
              <a:tabLst>
                <a:tab pos="375034" algn="l"/>
                <a:tab pos="375034" algn="l"/>
                <a:tab pos="375034" algn="l"/>
              </a:tabLst>
            </a:pPr>
            <a:r>
              <a:rPr lang="en-US" sz="1700">
                <a:solidFill>
                  <a:schemeClr val="tx2"/>
                </a:solidFill>
              </a:rPr>
              <a:t>Biomass pyramids may be inverted in some systems (e.g. in some plankton communities) because the algal (producer) biomass at any one time is low, but the algae are reproducing rapidly and have a high productivity.</a:t>
            </a:r>
          </a:p>
        </p:txBody>
      </p:sp>
      <p:sp>
        <p:nvSpPr>
          <p:cNvPr id="39939" name="Rectangle 3"/>
          <p:cNvSpPr>
            <a:spLocks noGrp="1" noChangeArrowheads="1"/>
          </p:cNvSpPr>
          <p:nvPr>
            <p:ph type="title"/>
          </p:nvPr>
        </p:nvSpPr>
        <p:spPr>
          <a:xfrm>
            <a:off x="-8930" y="-8930"/>
            <a:ext cx="9179719"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Pyramids of Biomass</a:t>
            </a:r>
          </a:p>
        </p:txBody>
      </p:sp>
      <p:grpSp>
        <p:nvGrpSpPr>
          <p:cNvPr id="39947" name="Group 11"/>
          <p:cNvGrpSpPr>
            <a:grpSpLocks/>
          </p:cNvGrpSpPr>
          <p:nvPr/>
        </p:nvGrpSpPr>
        <p:grpSpPr bwMode="auto">
          <a:xfrm>
            <a:off x="651867" y="4268391"/>
            <a:ext cx="8018859" cy="2366367"/>
            <a:chOff x="584" y="3824"/>
            <a:chExt cx="7184" cy="2120"/>
          </a:xfrm>
        </p:grpSpPr>
        <p:sp>
          <p:nvSpPr>
            <p:cNvPr id="39941" name="Rectangle 5"/>
            <p:cNvSpPr>
              <a:spLocks noChangeArrowheads="1"/>
            </p:cNvSpPr>
            <p:nvPr/>
          </p:nvSpPr>
          <p:spPr bwMode="auto">
            <a:xfrm>
              <a:off x="5368" y="5664"/>
              <a:ext cx="2088" cy="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 pos="1442093" algn="l"/>
                </a:tabLst>
              </a:pPr>
              <a:r>
                <a:rPr lang="en-US" sz="1700" b="1">
                  <a:latin typeface="Arial" charset="0"/>
                  <a:cs typeface="Arial" charset="0"/>
                  <a:sym typeface="Arial" charset="0"/>
                </a:rPr>
                <a:t>The English Channel</a:t>
              </a:r>
            </a:p>
          </p:txBody>
        </p:sp>
        <p:pic>
          <p:nvPicPr>
            <p:cNvPr id="399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 y="4632"/>
              <a:ext cx="3200" cy="1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39944" name="Rectangle 8"/>
            <p:cNvSpPr>
              <a:spLocks noChangeArrowheads="1"/>
            </p:cNvSpPr>
            <p:nvPr/>
          </p:nvSpPr>
          <p:spPr bwMode="auto">
            <a:xfrm>
              <a:off x="1272" y="5664"/>
              <a:ext cx="2448" cy="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 pos="1442093" algn="l"/>
                </a:tabLst>
              </a:pPr>
              <a:r>
                <a:rPr lang="en-US" sz="1700" b="1">
                  <a:latin typeface="Arial" charset="0"/>
                  <a:cs typeface="Arial" charset="0"/>
                  <a:sym typeface="Arial" charset="0"/>
                </a:rPr>
                <a:t>A Florida bog community</a:t>
              </a:r>
            </a:p>
          </p:txBody>
        </p:sp>
        <p:pic>
          <p:nvPicPr>
            <p:cNvPr id="3994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 y="3824"/>
              <a:ext cx="3825" cy="1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grpSp>
    </p:spTree>
    <p:extLst>
      <p:ext uri="{BB962C8B-B14F-4D97-AF65-F5344CB8AC3E}">
        <p14:creationId xmlns:p14="http://schemas.microsoft.com/office/powerpoint/2010/main" val="205714475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3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93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993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bldLvl="5"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867" y="1009055"/>
            <a:ext cx="3536156" cy="2348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40962" name="Rectangle 2"/>
          <p:cNvSpPr>
            <a:spLocks noGrp="1" noChangeArrowheads="1"/>
          </p:cNvSpPr>
          <p:nvPr>
            <p:ph type="body" idx="1"/>
          </p:nvPr>
        </p:nvSpPr>
        <p:spPr>
          <a:xfrm>
            <a:off x="642937" y="1294804"/>
            <a:ext cx="4063008" cy="478631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nSpc>
                <a:spcPts val="1969"/>
              </a:lnSpc>
              <a:spcBef>
                <a:spcPct val="0"/>
              </a:spcBef>
              <a:spcAft>
                <a:spcPts val="1406"/>
              </a:spcAft>
              <a:buSzPct val="120000"/>
              <a:buBlip>
                <a:blip r:embed="rId4"/>
              </a:buBlip>
              <a:tabLst>
                <a:tab pos="375034" algn="l"/>
                <a:tab pos="375034" algn="l"/>
                <a:tab pos="375034" algn="l"/>
              </a:tabLst>
            </a:pPr>
            <a:r>
              <a:rPr lang="en-US" sz="1700" b="1">
                <a:solidFill>
                  <a:schemeClr val="tx2"/>
                </a:solidFill>
              </a:rPr>
              <a:t>Pyramids of energy</a:t>
            </a:r>
            <a:r>
              <a:rPr lang="en-US" sz="1700">
                <a:solidFill>
                  <a:schemeClr val="tx2"/>
                </a:solidFill>
              </a:rPr>
              <a:t> (or production) are often very similar in appearance to pyramids of biomass.</a:t>
            </a:r>
          </a:p>
          <a:p>
            <a:pPr>
              <a:lnSpc>
                <a:spcPts val="1969"/>
              </a:lnSpc>
              <a:spcBef>
                <a:spcPct val="0"/>
              </a:spcBef>
              <a:spcAft>
                <a:spcPts val="1406"/>
              </a:spcAft>
              <a:buSzPct val="120000"/>
              <a:buBlip>
                <a:blip r:embed="rId4"/>
              </a:buBlip>
              <a:tabLst>
                <a:tab pos="375034" algn="l"/>
                <a:tab pos="375034" algn="l"/>
                <a:tab pos="375034" algn="l"/>
              </a:tabLst>
            </a:pPr>
            <a:r>
              <a:rPr lang="en-US" sz="1700">
                <a:solidFill>
                  <a:schemeClr val="tx2"/>
                </a:solidFill>
              </a:rPr>
              <a:t>The energy content at each trophic level is generally comparable to the biomass because similar amounts of dry biomass tend to have about the same energy content.</a:t>
            </a:r>
          </a:p>
          <a:p>
            <a:pPr>
              <a:lnSpc>
                <a:spcPts val="1969"/>
              </a:lnSpc>
              <a:spcBef>
                <a:spcPct val="0"/>
              </a:spcBef>
              <a:spcAft>
                <a:spcPts val="1406"/>
              </a:spcAft>
              <a:buSzPct val="120000"/>
              <a:buBlip>
                <a:blip r:embed="rId4"/>
              </a:buBlip>
              <a:tabLst>
                <a:tab pos="375034" algn="l"/>
                <a:tab pos="375034" algn="l"/>
                <a:tab pos="375034" algn="l"/>
              </a:tabLst>
            </a:pPr>
            <a:r>
              <a:rPr lang="en-US" sz="1700">
                <a:solidFill>
                  <a:schemeClr val="tx2"/>
                </a:solidFill>
              </a:rPr>
              <a:t>This example illustrates the similarity between pyramids of biomass (gm</a:t>
            </a:r>
            <a:r>
              <a:rPr lang="en-US" sz="1700" baseline="32000">
                <a:solidFill>
                  <a:schemeClr val="tx2"/>
                </a:solidFill>
              </a:rPr>
              <a:t>-2</a:t>
            </a:r>
            <a:r>
              <a:rPr lang="en-US" sz="1700">
                <a:solidFill>
                  <a:schemeClr val="tx2"/>
                </a:solidFill>
              </a:rPr>
              <a:t>) and energy (kJ) in a freshwater lake community. During warm months, when algal turnover time is short, pyramids of energy and biomass may be inverted. </a:t>
            </a:r>
          </a:p>
        </p:txBody>
      </p:sp>
      <p:sp>
        <p:nvSpPr>
          <p:cNvPr id="40963" name="Rectangle 3"/>
          <p:cNvSpPr>
            <a:spLocks noGrp="1" noChangeArrowheads="1"/>
          </p:cNvSpPr>
          <p:nvPr>
            <p:ph type="title"/>
          </p:nvPr>
        </p:nvSpPr>
        <p:spPr>
          <a:xfrm>
            <a:off x="-8929" y="-8930"/>
            <a:ext cx="9188648"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Pyramids of Energy</a:t>
            </a:r>
          </a:p>
        </p:txBody>
      </p:sp>
      <p:pic>
        <p:nvPicPr>
          <p:cNvPr id="40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234" y="3580805"/>
            <a:ext cx="3366492" cy="1424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pic>
        <p:nvPicPr>
          <p:cNvPr id="409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4234" y="5223867"/>
            <a:ext cx="3366492" cy="1424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40966" name="Rectangle 6"/>
          <p:cNvSpPr>
            <a:spLocks noChangeArrowheads="1"/>
          </p:cNvSpPr>
          <p:nvPr/>
        </p:nvSpPr>
        <p:spPr bwMode="auto">
          <a:xfrm>
            <a:off x="5322094" y="3036094"/>
            <a:ext cx="1982391" cy="241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Lst>
            </a:pPr>
            <a:r>
              <a:rPr lang="en-US" sz="1700" b="1">
                <a:solidFill>
                  <a:srgbClr val="000000"/>
                </a:solidFill>
                <a:latin typeface="Arial" charset="0"/>
                <a:cs typeface="Arial" charset="0"/>
                <a:sym typeface="Arial" charset="0"/>
              </a:rPr>
              <a:t>Zooplankton (C1)</a:t>
            </a:r>
          </a:p>
        </p:txBody>
      </p:sp>
    </p:spTree>
    <p:extLst>
      <p:ext uri="{BB962C8B-B14F-4D97-AF65-F5344CB8AC3E}">
        <p14:creationId xmlns:p14="http://schemas.microsoft.com/office/powerpoint/2010/main" val="37372409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09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096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0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bldLvl="5"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070" y="942082"/>
            <a:ext cx="4152305" cy="57496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pic>
        <p:nvPicPr>
          <p:cNvPr id="14336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984" y="919758"/>
            <a:ext cx="982266" cy="19020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pic>
        <p:nvPicPr>
          <p:cNvPr id="143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6469" y="2848570"/>
            <a:ext cx="1714500" cy="727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sp>
        <p:nvSpPr>
          <p:cNvPr id="143363" name="Rectangle 3"/>
          <p:cNvSpPr>
            <a:spLocks noGrp="1" noChangeArrowheads="1"/>
          </p:cNvSpPr>
          <p:nvPr>
            <p:ph type="body" idx="1"/>
          </p:nvPr>
        </p:nvSpPr>
        <p:spPr>
          <a:xfrm>
            <a:off x="419696" y="1607344"/>
            <a:ext cx="3902273" cy="4339828"/>
          </a:xfrm>
          <a:ln/>
        </p:spPr>
        <p:txBody>
          <a:bodyPr/>
          <a:lstStyle/>
          <a:p>
            <a:pPr marL="435307" indent="-346013">
              <a:lnSpc>
                <a:spcPts val="2250"/>
              </a:lnSpc>
              <a:spcBef>
                <a:spcPct val="0"/>
              </a:spcBef>
              <a:spcAft>
                <a:spcPts val="1406"/>
              </a:spcAft>
              <a:buSzPct val="130000"/>
              <a:buBlip>
                <a:blip r:embed="rId6"/>
              </a:buBlip>
              <a:tabLst>
                <a:tab pos="721047" algn="l"/>
                <a:tab pos="977766" algn="l"/>
              </a:tabLst>
            </a:pPr>
            <a:r>
              <a:rPr lang="en-US" sz="1700" b="1">
                <a:solidFill>
                  <a:schemeClr val="tx2"/>
                </a:solidFill>
              </a:rPr>
              <a:t>Bioaccumulation</a:t>
            </a:r>
            <a:r>
              <a:rPr lang="en-US" sz="1700">
                <a:solidFill>
                  <a:schemeClr val="tx2"/>
                </a:solidFill>
              </a:rPr>
              <a:t> (also called </a:t>
            </a:r>
            <a:r>
              <a:rPr lang="en-US" sz="1700" b="1">
                <a:solidFill>
                  <a:schemeClr val="tx2"/>
                </a:solidFill>
              </a:rPr>
              <a:t>biological magnification</a:t>
            </a:r>
            <a:r>
              <a:rPr lang="en-US" sz="1700">
                <a:solidFill>
                  <a:schemeClr val="tx2"/>
                </a:solidFill>
              </a:rPr>
              <a:t>) occurs when highly persistent pesticides, which cannot be metabolized or excreted, are stored and accumulate in the fatty tissues of the body.</a:t>
            </a:r>
          </a:p>
          <a:p>
            <a:pPr marL="435307" indent="-346013">
              <a:lnSpc>
                <a:spcPts val="2250"/>
              </a:lnSpc>
              <a:spcBef>
                <a:spcPct val="0"/>
              </a:spcBef>
              <a:spcAft>
                <a:spcPts val="1406"/>
              </a:spcAft>
              <a:buSzPct val="130000"/>
              <a:buBlip>
                <a:blip r:embed="rId6"/>
              </a:buBlip>
              <a:tabLst>
                <a:tab pos="721047" algn="l"/>
                <a:tab pos="977766" algn="l"/>
              </a:tabLst>
            </a:pPr>
            <a:r>
              <a:rPr lang="en-US" sz="1700">
                <a:solidFill>
                  <a:schemeClr val="tx2"/>
                </a:solidFill>
              </a:rPr>
              <a:t>There is a progressive concentration of the pesticides with increasing trophic level;  higher order consumers are at greater risk because they eat a large number of lower order consumers.</a:t>
            </a:r>
            <a:endParaRPr lang="en-US" sz="1400">
              <a:solidFill>
                <a:schemeClr val="tx2"/>
              </a:solidFill>
            </a:endParaRPr>
          </a:p>
        </p:txBody>
      </p:sp>
      <p:sp>
        <p:nvSpPr>
          <p:cNvPr id="143364" name="Rectangle 4"/>
          <p:cNvSpPr>
            <a:spLocks noGrp="1" noChangeArrowheads="1"/>
          </p:cNvSpPr>
          <p:nvPr>
            <p:ph type="title"/>
          </p:nvPr>
        </p:nvSpPr>
        <p:spPr>
          <a:xfrm>
            <a:off x="-8930" y="107156"/>
            <a:ext cx="9179719" cy="892969"/>
          </a:xfrm>
          <a:ln/>
        </p:spPr>
        <p:txBody>
          <a:bodyPr anchor="b"/>
          <a:lstStyle/>
          <a:p>
            <a:pPr>
              <a:tabLst>
                <a:tab pos="669703" algn="l"/>
              </a:tabLst>
            </a:pPr>
            <a:r>
              <a:rPr lang="en-US">
                <a:solidFill>
                  <a:schemeClr val="tx2"/>
                </a:solidFill>
              </a:rPr>
              <a:t>Bioaccumulation</a:t>
            </a:r>
          </a:p>
        </p:txBody>
      </p:sp>
      <p:sp>
        <p:nvSpPr>
          <p:cNvPr id="143365" name="Rectangle 5"/>
          <p:cNvSpPr>
            <a:spLocks/>
          </p:cNvSpPr>
          <p:nvPr/>
        </p:nvSpPr>
        <p:spPr bwMode="auto">
          <a:xfrm>
            <a:off x="6411516" y="991195"/>
            <a:ext cx="2419945" cy="491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lnSpc>
                <a:spcPct val="118000"/>
              </a:lnSpc>
              <a:tabLst>
                <a:tab pos="366104" algn="l"/>
                <a:tab pos="2759175" algn="l"/>
              </a:tabLst>
            </a:pPr>
            <a:r>
              <a:rPr lang="en-US" sz="1500">
                <a:solidFill>
                  <a:srgbClr val="84007E"/>
                </a:solidFill>
                <a:latin typeface="Arial" charset="0"/>
                <a:ea typeface="ＭＳ Ｐゴシック" charset="0"/>
                <a:cs typeface="Arial" charset="0"/>
                <a:sym typeface="Arial" charset="0"/>
              </a:rPr>
              <a:t>Biomagnification of DDT in an aquatic ecosystem</a:t>
            </a:r>
          </a:p>
        </p:txBody>
      </p:sp>
    </p:spTree>
    <p:extLst>
      <p:ext uri="{BB962C8B-B14F-4D97-AF65-F5344CB8AC3E}">
        <p14:creationId xmlns:p14="http://schemas.microsoft.com/office/powerpoint/2010/main" val="353982997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3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bldLvl="5"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31"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62" y="41321"/>
            <a:ext cx="2749550" cy="13065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32"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28" y="1398587"/>
            <a:ext cx="2749550" cy="13541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33"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28" y="2752725"/>
            <a:ext cx="2749550" cy="13303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34"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128" y="4083050"/>
            <a:ext cx="281305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435"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28" y="5453063"/>
            <a:ext cx="2749550" cy="13033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36" name="AutoShape 28"/>
          <p:cNvSpPr>
            <a:spLocks noChangeArrowheads="1"/>
          </p:cNvSpPr>
          <p:nvPr/>
        </p:nvSpPr>
        <p:spPr bwMode="auto">
          <a:xfrm>
            <a:off x="1694237" y="1117600"/>
            <a:ext cx="368300" cy="457200"/>
          </a:xfrm>
          <a:prstGeom prst="upArrow">
            <a:avLst>
              <a:gd name="adj1" fmla="val 50000"/>
              <a:gd name="adj2" fmla="val 31034"/>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437" name="AutoShape 29"/>
          <p:cNvSpPr>
            <a:spLocks noChangeArrowheads="1"/>
          </p:cNvSpPr>
          <p:nvPr/>
        </p:nvSpPr>
        <p:spPr bwMode="auto">
          <a:xfrm>
            <a:off x="1510087" y="2306638"/>
            <a:ext cx="368300" cy="457200"/>
          </a:xfrm>
          <a:prstGeom prst="upArrow">
            <a:avLst>
              <a:gd name="adj1" fmla="val 50000"/>
              <a:gd name="adj2" fmla="val 31034"/>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438" name="AutoShape 30"/>
          <p:cNvSpPr>
            <a:spLocks noChangeArrowheads="1"/>
          </p:cNvSpPr>
          <p:nvPr/>
        </p:nvSpPr>
        <p:spPr bwMode="auto">
          <a:xfrm>
            <a:off x="1510087" y="3767138"/>
            <a:ext cx="368300" cy="457200"/>
          </a:xfrm>
          <a:prstGeom prst="upArrow">
            <a:avLst>
              <a:gd name="adj1" fmla="val 50000"/>
              <a:gd name="adj2" fmla="val 31034"/>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439" name="AutoShape 31"/>
          <p:cNvSpPr>
            <a:spLocks noChangeArrowheads="1"/>
          </p:cNvSpPr>
          <p:nvPr/>
        </p:nvSpPr>
        <p:spPr bwMode="auto">
          <a:xfrm>
            <a:off x="1510087" y="5224463"/>
            <a:ext cx="368300" cy="457200"/>
          </a:xfrm>
          <a:prstGeom prst="upArrow">
            <a:avLst>
              <a:gd name="adj1" fmla="val 50000"/>
              <a:gd name="adj2" fmla="val 31034"/>
            </a:avLst>
          </a:prstGeom>
          <a:solidFill>
            <a:srgbClr val="FFCC00"/>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441" name="Rectangle 33"/>
          <p:cNvSpPr>
            <a:spLocks noChangeArrowheads="1"/>
          </p:cNvSpPr>
          <p:nvPr/>
        </p:nvSpPr>
        <p:spPr bwMode="auto">
          <a:xfrm>
            <a:off x="1510087" y="488950"/>
            <a:ext cx="1003300" cy="241300"/>
          </a:xfrm>
          <a:prstGeom prst="rect">
            <a:avLst/>
          </a:prstGeom>
          <a:solidFill>
            <a:schemeClr val="bg1"/>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hangingPunct="0"/>
            <a:r>
              <a:rPr lang="en-US" sz="1400" b="1" dirty="0"/>
              <a:t>Biosphere</a:t>
            </a:r>
            <a:endParaRPr lang="en-US" sz="1400" dirty="0"/>
          </a:p>
        </p:txBody>
      </p:sp>
      <p:sp>
        <p:nvSpPr>
          <p:cNvPr id="17442" name="Rectangle 34"/>
          <p:cNvSpPr>
            <a:spLocks noChangeArrowheads="1"/>
          </p:cNvSpPr>
          <p:nvPr/>
        </p:nvSpPr>
        <p:spPr bwMode="auto">
          <a:xfrm>
            <a:off x="1332287" y="1943100"/>
            <a:ext cx="1092200" cy="228600"/>
          </a:xfrm>
          <a:prstGeom prst="rect">
            <a:avLst/>
          </a:prstGeom>
          <a:solidFill>
            <a:schemeClr val="bg1"/>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hangingPunct="0"/>
            <a:r>
              <a:rPr lang="en-US" sz="1400" b="1" dirty="0"/>
              <a:t>Ecosystems</a:t>
            </a:r>
            <a:endParaRPr lang="en-US" sz="1400" dirty="0"/>
          </a:p>
        </p:txBody>
      </p:sp>
      <p:sp>
        <p:nvSpPr>
          <p:cNvPr id="17443" name="Rectangle 35"/>
          <p:cNvSpPr>
            <a:spLocks noChangeArrowheads="1"/>
          </p:cNvSpPr>
          <p:nvPr/>
        </p:nvSpPr>
        <p:spPr bwMode="auto">
          <a:xfrm>
            <a:off x="1165536" y="3429000"/>
            <a:ext cx="1193800" cy="254000"/>
          </a:xfrm>
          <a:prstGeom prst="rect">
            <a:avLst/>
          </a:prstGeom>
          <a:solidFill>
            <a:schemeClr val="bg1"/>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hangingPunct="0"/>
            <a:r>
              <a:rPr lang="en-US" sz="1400" b="1" dirty="0"/>
              <a:t>Communities</a:t>
            </a:r>
            <a:endParaRPr lang="en-US" sz="1400" dirty="0"/>
          </a:p>
        </p:txBody>
      </p:sp>
      <p:sp>
        <p:nvSpPr>
          <p:cNvPr id="17444" name="Rectangle 36"/>
          <p:cNvSpPr>
            <a:spLocks noChangeArrowheads="1"/>
          </p:cNvSpPr>
          <p:nvPr/>
        </p:nvSpPr>
        <p:spPr bwMode="auto">
          <a:xfrm>
            <a:off x="1878387" y="5181600"/>
            <a:ext cx="1193800" cy="254000"/>
          </a:xfrm>
          <a:prstGeom prst="rect">
            <a:avLst/>
          </a:prstGeom>
          <a:solidFill>
            <a:schemeClr val="bg1"/>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hangingPunct="0"/>
            <a:r>
              <a:rPr lang="en-US" sz="1400" b="1" dirty="0"/>
              <a:t>Populations</a:t>
            </a:r>
            <a:endParaRPr lang="en-US" sz="1400" dirty="0"/>
          </a:p>
        </p:txBody>
      </p:sp>
      <p:sp>
        <p:nvSpPr>
          <p:cNvPr id="17445" name="Rectangle 37"/>
          <p:cNvSpPr>
            <a:spLocks noChangeArrowheads="1"/>
          </p:cNvSpPr>
          <p:nvPr/>
        </p:nvSpPr>
        <p:spPr bwMode="auto">
          <a:xfrm>
            <a:off x="405187" y="6301910"/>
            <a:ext cx="1104900" cy="254000"/>
          </a:xfrm>
          <a:prstGeom prst="rect">
            <a:avLst/>
          </a:prstGeom>
          <a:solidFill>
            <a:schemeClr val="bg1"/>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hangingPunct="0"/>
            <a:r>
              <a:rPr lang="en-US" sz="1400" b="1" dirty="0"/>
              <a:t>Organisms</a:t>
            </a:r>
            <a:endParaRPr lang="en-US" sz="1400" dirty="0"/>
          </a:p>
        </p:txBody>
      </p:sp>
      <p:sp>
        <p:nvSpPr>
          <p:cNvPr id="16" name="Rectangle 15"/>
          <p:cNvSpPr/>
          <p:nvPr/>
        </p:nvSpPr>
        <p:spPr>
          <a:xfrm>
            <a:off x="3865364" y="405077"/>
            <a:ext cx="4994342" cy="4339650"/>
          </a:xfrm>
          <a:prstGeom prst="rect">
            <a:avLst/>
          </a:prstGeom>
        </p:spPr>
        <p:txBody>
          <a:bodyPr wrap="square">
            <a:spAutoFit/>
          </a:bodyPr>
          <a:lstStyle/>
          <a:p>
            <a:r>
              <a:rPr lang="en-US" sz="2600" dirty="0">
                <a:latin typeface="Comic Sans MS" charset="0"/>
              </a:rPr>
              <a:t>Species</a:t>
            </a:r>
          </a:p>
          <a:p>
            <a:pPr lvl="1"/>
            <a:r>
              <a:rPr lang="en-US" sz="2200" dirty="0">
                <a:latin typeface="Comic Sans MS" charset="0"/>
              </a:rPr>
              <a:t>A group of similar organisms whose members freely interbreed</a:t>
            </a:r>
          </a:p>
          <a:p>
            <a:r>
              <a:rPr lang="en-US" sz="2600" dirty="0">
                <a:latin typeface="Comic Sans MS" charset="0"/>
              </a:rPr>
              <a:t>Population</a:t>
            </a:r>
          </a:p>
          <a:p>
            <a:pPr lvl="1"/>
            <a:r>
              <a:rPr lang="en-US" sz="2200" dirty="0">
                <a:latin typeface="Comic Sans MS" charset="0"/>
              </a:rPr>
              <a:t>A group of organisms of the same species that occupy that live in the same area at the same time</a:t>
            </a:r>
          </a:p>
          <a:p>
            <a:r>
              <a:rPr lang="en-US" sz="2600" dirty="0" smtClean="0">
                <a:latin typeface="Comic Sans MS" charset="0"/>
              </a:rPr>
              <a:t>Ecosystem</a:t>
            </a:r>
            <a:endParaRPr lang="en-US" sz="2600" dirty="0">
              <a:latin typeface="Comic Sans MS" charset="0"/>
            </a:endParaRPr>
          </a:p>
          <a:p>
            <a:pPr lvl="1"/>
            <a:r>
              <a:rPr lang="en-US" sz="2200" dirty="0">
                <a:latin typeface="Comic Sans MS" charset="0"/>
              </a:rPr>
              <a:t>A community and its physical (abiotic) environment</a:t>
            </a:r>
          </a:p>
        </p:txBody>
      </p:sp>
    </p:spTree>
    <p:extLst>
      <p:ext uri="{BB962C8B-B14F-4D97-AF65-F5344CB8AC3E}">
        <p14:creationId xmlns:p14="http://schemas.microsoft.com/office/powerpoint/2010/main" val="4022932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35"/>
                                        </p:tgtEl>
                                        <p:attrNameLst>
                                          <p:attrName>style.visibility</p:attrName>
                                        </p:attrNameLst>
                                      </p:cBhvr>
                                      <p:to>
                                        <p:strVal val="visible"/>
                                      </p:to>
                                    </p:set>
                                    <p:animEffect transition="in" filter="dissolve">
                                      <p:cBhvr>
                                        <p:cTn id="7" dur="500"/>
                                        <p:tgtEl>
                                          <p:spTgt spid="17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445"/>
                                        </p:tgtEl>
                                        <p:attrNameLst>
                                          <p:attrName>style.visibility</p:attrName>
                                        </p:attrNameLst>
                                      </p:cBhvr>
                                      <p:to>
                                        <p:strVal val="visible"/>
                                      </p:to>
                                    </p:set>
                                    <p:anim calcmode="lin" valueType="num">
                                      <p:cBhvr additive="base">
                                        <p:cTn id="12" dur="500" fill="hold"/>
                                        <p:tgtEl>
                                          <p:spTgt spid="17445"/>
                                        </p:tgtEl>
                                        <p:attrNameLst>
                                          <p:attrName>ppt_x</p:attrName>
                                        </p:attrNameLst>
                                      </p:cBhvr>
                                      <p:tavLst>
                                        <p:tav tm="0">
                                          <p:val>
                                            <p:strVal val="#ppt_x"/>
                                          </p:val>
                                        </p:tav>
                                        <p:tav tm="100000">
                                          <p:val>
                                            <p:strVal val="#ppt_x"/>
                                          </p:val>
                                        </p:tav>
                                      </p:tavLst>
                                    </p:anim>
                                    <p:anim calcmode="lin" valueType="num">
                                      <p:cBhvr additive="base">
                                        <p:cTn id="13" dur="500" fill="hold"/>
                                        <p:tgtEl>
                                          <p:spTgt spid="1744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439"/>
                                        </p:tgtEl>
                                        <p:attrNameLst>
                                          <p:attrName>style.visibility</p:attrName>
                                        </p:attrNameLst>
                                      </p:cBhvr>
                                      <p:to>
                                        <p:strVal val="visible"/>
                                      </p:to>
                                    </p:set>
                                    <p:animEffect transition="in" filter="wipe(down)">
                                      <p:cBhvr>
                                        <p:cTn id="18" dur="500"/>
                                        <p:tgtEl>
                                          <p:spTgt spid="1743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7434"/>
                                        </p:tgtEl>
                                        <p:attrNameLst>
                                          <p:attrName>style.visibility</p:attrName>
                                        </p:attrNameLst>
                                      </p:cBhvr>
                                      <p:to>
                                        <p:strVal val="visible"/>
                                      </p:to>
                                    </p:set>
                                    <p:animEffect transition="in" filter="dissolve">
                                      <p:cBhvr>
                                        <p:cTn id="23" dur="500"/>
                                        <p:tgtEl>
                                          <p:spTgt spid="1743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444"/>
                                        </p:tgtEl>
                                        <p:attrNameLst>
                                          <p:attrName>style.visibility</p:attrName>
                                        </p:attrNameLst>
                                      </p:cBhvr>
                                      <p:to>
                                        <p:strVal val="visible"/>
                                      </p:to>
                                    </p:set>
                                    <p:anim calcmode="lin" valueType="num">
                                      <p:cBhvr additive="base">
                                        <p:cTn id="28" dur="500" fill="hold"/>
                                        <p:tgtEl>
                                          <p:spTgt spid="17444"/>
                                        </p:tgtEl>
                                        <p:attrNameLst>
                                          <p:attrName>ppt_x</p:attrName>
                                        </p:attrNameLst>
                                      </p:cBhvr>
                                      <p:tavLst>
                                        <p:tav tm="0">
                                          <p:val>
                                            <p:strVal val="#ppt_x"/>
                                          </p:val>
                                        </p:tav>
                                        <p:tav tm="100000">
                                          <p:val>
                                            <p:strVal val="#ppt_x"/>
                                          </p:val>
                                        </p:tav>
                                      </p:tavLst>
                                    </p:anim>
                                    <p:anim calcmode="lin" valueType="num">
                                      <p:cBhvr additive="base">
                                        <p:cTn id="29" dur="500" fill="hold"/>
                                        <p:tgtEl>
                                          <p:spTgt spid="17444"/>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438"/>
                                        </p:tgtEl>
                                        <p:attrNameLst>
                                          <p:attrName>style.visibility</p:attrName>
                                        </p:attrNameLst>
                                      </p:cBhvr>
                                      <p:to>
                                        <p:strVal val="visible"/>
                                      </p:to>
                                    </p:set>
                                    <p:animEffect transition="in" filter="wipe(down)">
                                      <p:cBhvr>
                                        <p:cTn id="34" dur="500"/>
                                        <p:tgtEl>
                                          <p:spTgt spid="1743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17433"/>
                                        </p:tgtEl>
                                        <p:attrNameLst>
                                          <p:attrName>style.visibility</p:attrName>
                                        </p:attrNameLst>
                                      </p:cBhvr>
                                      <p:to>
                                        <p:strVal val="visible"/>
                                      </p:to>
                                    </p:set>
                                    <p:animEffect transition="in" filter="dissolve">
                                      <p:cBhvr>
                                        <p:cTn id="39" dur="500"/>
                                        <p:tgtEl>
                                          <p:spTgt spid="1743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443"/>
                                        </p:tgtEl>
                                        <p:attrNameLst>
                                          <p:attrName>style.visibility</p:attrName>
                                        </p:attrNameLst>
                                      </p:cBhvr>
                                      <p:to>
                                        <p:strVal val="visible"/>
                                      </p:to>
                                    </p:set>
                                    <p:anim calcmode="lin" valueType="num">
                                      <p:cBhvr additive="base">
                                        <p:cTn id="44" dur="500" fill="hold"/>
                                        <p:tgtEl>
                                          <p:spTgt spid="17443"/>
                                        </p:tgtEl>
                                        <p:attrNameLst>
                                          <p:attrName>ppt_x</p:attrName>
                                        </p:attrNameLst>
                                      </p:cBhvr>
                                      <p:tavLst>
                                        <p:tav tm="0">
                                          <p:val>
                                            <p:strVal val="#ppt_x"/>
                                          </p:val>
                                        </p:tav>
                                        <p:tav tm="100000">
                                          <p:val>
                                            <p:strVal val="#ppt_x"/>
                                          </p:val>
                                        </p:tav>
                                      </p:tavLst>
                                    </p:anim>
                                    <p:anim calcmode="lin" valueType="num">
                                      <p:cBhvr additive="base">
                                        <p:cTn id="45" dur="500" fill="hold"/>
                                        <p:tgtEl>
                                          <p:spTgt spid="17443"/>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7437"/>
                                        </p:tgtEl>
                                        <p:attrNameLst>
                                          <p:attrName>style.visibility</p:attrName>
                                        </p:attrNameLst>
                                      </p:cBhvr>
                                      <p:to>
                                        <p:strVal val="visible"/>
                                      </p:to>
                                    </p:set>
                                    <p:animEffect transition="in" filter="wipe(down)">
                                      <p:cBhvr>
                                        <p:cTn id="50" dur="500"/>
                                        <p:tgtEl>
                                          <p:spTgt spid="1743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nodeType="clickEffect">
                                  <p:stCondLst>
                                    <p:cond delay="0"/>
                                  </p:stCondLst>
                                  <p:childTnLst>
                                    <p:set>
                                      <p:cBhvr>
                                        <p:cTn id="54" dur="1" fill="hold">
                                          <p:stCondLst>
                                            <p:cond delay="0"/>
                                          </p:stCondLst>
                                        </p:cTn>
                                        <p:tgtEl>
                                          <p:spTgt spid="17432"/>
                                        </p:tgtEl>
                                        <p:attrNameLst>
                                          <p:attrName>style.visibility</p:attrName>
                                        </p:attrNameLst>
                                      </p:cBhvr>
                                      <p:to>
                                        <p:strVal val="visible"/>
                                      </p:to>
                                    </p:set>
                                    <p:animEffect transition="in" filter="dissolve">
                                      <p:cBhvr>
                                        <p:cTn id="55" dur="500"/>
                                        <p:tgtEl>
                                          <p:spTgt spid="1743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7442"/>
                                        </p:tgtEl>
                                        <p:attrNameLst>
                                          <p:attrName>style.visibility</p:attrName>
                                        </p:attrNameLst>
                                      </p:cBhvr>
                                      <p:to>
                                        <p:strVal val="visible"/>
                                      </p:to>
                                    </p:set>
                                    <p:anim calcmode="lin" valueType="num">
                                      <p:cBhvr additive="base">
                                        <p:cTn id="60" dur="500" fill="hold"/>
                                        <p:tgtEl>
                                          <p:spTgt spid="17442"/>
                                        </p:tgtEl>
                                        <p:attrNameLst>
                                          <p:attrName>ppt_x</p:attrName>
                                        </p:attrNameLst>
                                      </p:cBhvr>
                                      <p:tavLst>
                                        <p:tav tm="0">
                                          <p:val>
                                            <p:strVal val="#ppt_x"/>
                                          </p:val>
                                        </p:tav>
                                        <p:tav tm="100000">
                                          <p:val>
                                            <p:strVal val="#ppt_x"/>
                                          </p:val>
                                        </p:tav>
                                      </p:tavLst>
                                    </p:anim>
                                    <p:anim calcmode="lin" valueType="num">
                                      <p:cBhvr additive="base">
                                        <p:cTn id="61" dur="500" fill="hold"/>
                                        <p:tgtEl>
                                          <p:spTgt spid="17442"/>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7436"/>
                                        </p:tgtEl>
                                        <p:attrNameLst>
                                          <p:attrName>style.visibility</p:attrName>
                                        </p:attrNameLst>
                                      </p:cBhvr>
                                      <p:to>
                                        <p:strVal val="visible"/>
                                      </p:to>
                                    </p:set>
                                    <p:animEffect transition="in" filter="wipe(down)">
                                      <p:cBhvr>
                                        <p:cTn id="66" dur="500"/>
                                        <p:tgtEl>
                                          <p:spTgt spid="1743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nodeType="clickEffect">
                                  <p:stCondLst>
                                    <p:cond delay="0"/>
                                  </p:stCondLst>
                                  <p:childTnLst>
                                    <p:set>
                                      <p:cBhvr>
                                        <p:cTn id="70" dur="1" fill="hold">
                                          <p:stCondLst>
                                            <p:cond delay="0"/>
                                          </p:stCondLst>
                                        </p:cTn>
                                        <p:tgtEl>
                                          <p:spTgt spid="17431"/>
                                        </p:tgtEl>
                                        <p:attrNameLst>
                                          <p:attrName>style.visibility</p:attrName>
                                        </p:attrNameLst>
                                      </p:cBhvr>
                                      <p:to>
                                        <p:strVal val="visible"/>
                                      </p:to>
                                    </p:set>
                                    <p:animEffect transition="in" filter="dissolve">
                                      <p:cBhvr>
                                        <p:cTn id="71" dur="500"/>
                                        <p:tgtEl>
                                          <p:spTgt spid="1743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7441"/>
                                        </p:tgtEl>
                                        <p:attrNameLst>
                                          <p:attrName>style.visibility</p:attrName>
                                        </p:attrNameLst>
                                      </p:cBhvr>
                                      <p:to>
                                        <p:strVal val="visible"/>
                                      </p:to>
                                    </p:set>
                                    <p:anim calcmode="lin" valueType="num">
                                      <p:cBhvr additive="base">
                                        <p:cTn id="76" dur="500" fill="hold"/>
                                        <p:tgtEl>
                                          <p:spTgt spid="17441"/>
                                        </p:tgtEl>
                                        <p:attrNameLst>
                                          <p:attrName>ppt_x</p:attrName>
                                        </p:attrNameLst>
                                      </p:cBhvr>
                                      <p:tavLst>
                                        <p:tav tm="0">
                                          <p:val>
                                            <p:strVal val="#ppt_x"/>
                                          </p:val>
                                        </p:tav>
                                        <p:tav tm="100000">
                                          <p:val>
                                            <p:strVal val="#ppt_x"/>
                                          </p:val>
                                        </p:tav>
                                      </p:tavLst>
                                    </p:anim>
                                    <p:anim calcmode="lin" valueType="num">
                                      <p:cBhvr additive="base">
                                        <p:cTn id="77" dur="500" fill="hold"/>
                                        <p:tgtEl>
                                          <p:spTgt spid="174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6" grpId="0" animBg="1"/>
      <p:bldP spid="17437" grpId="0" animBg="1"/>
      <p:bldP spid="17438" grpId="0" animBg="1"/>
      <p:bldP spid="17439" grpId="0" animBg="1"/>
      <p:bldP spid="17441" grpId="0" animBg="1" autoUpdateAnimBg="0"/>
      <p:bldP spid="17442" grpId="0" animBg="1" autoUpdateAnimBg="0"/>
      <p:bldP spid="17443" grpId="0" animBg="1" autoUpdateAnimBg="0"/>
      <p:bldP spid="17444" grpId="0" animBg="1" autoUpdateAnimBg="0"/>
      <p:bldP spid="17445"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031" y="2035969"/>
            <a:ext cx="6724055" cy="448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2770" name="Rectangle 2"/>
          <p:cNvSpPr>
            <a:spLocks noGrp="1" noChangeArrowheads="1"/>
          </p:cNvSpPr>
          <p:nvPr>
            <p:ph type="body" idx="1"/>
          </p:nvPr>
        </p:nvSpPr>
        <p:spPr>
          <a:xfrm>
            <a:off x="660797" y="1044773"/>
            <a:ext cx="8188523" cy="812602"/>
          </a:xfrm>
        </p:spPr>
        <p:txBody>
          <a:bodyPr>
            <a:normAutofit fontScale="55000" lnSpcReduction="20000"/>
          </a:bodyPr>
          <a:lstStyle/>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A </a:t>
            </a:r>
            <a:r>
              <a:rPr lang="en-US" b="1">
                <a:latin typeface="Arial" charset="0"/>
                <a:ea typeface="ヒラギノ角ゴ ProN W3" charset="0"/>
                <a:cs typeface="ヒラギノ角ゴ ProN W3" charset="0"/>
              </a:rPr>
              <a:t>community</a:t>
            </a:r>
            <a:r>
              <a:rPr lang="en-US">
                <a:latin typeface="Arial" charset="0"/>
                <a:ea typeface="ヒラギノ角ゴ ProN W3" charset="0"/>
                <a:cs typeface="ヒラギノ角ゴ ProN W3" charset="0"/>
              </a:rPr>
              <a:t> is a naturally occurring group of organisms living together as an ecological entity; the </a:t>
            </a:r>
            <a:r>
              <a:rPr lang="en-US" b="1">
                <a:latin typeface="Arial" charset="0"/>
                <a:ea typeface="ヒラギノ角ゴ ProN W3" charset="0"/>
                <a:cs typeface="ヒラギノ角ゴ ProN W3" charset="0"/>
              </a:rPr>
              <a:t>biological part</a:t>
            </a:r>
            <a:r>
              <a:rPr lang="en-US">
                <a:latin typeface="Arial" charset="0"/>
                <a:ea typeface="ヒラギノ角ゴ ProN W3" charset="0"/>
                <a:cs typeface="ヒラギノ角ゴ ProN W3" charset="0"/>
              </a:rPr>
              <a:t> of the ecosystem.</a:t>
            </a:r>
          </a:p>
        </p:txBody>
      </p:sp>
      <p:sp>
        <p:nvSpPr>
          <p:cNvPr id="76804" name="Rectangle 3"/>
          <p:cNvSpPr>
            <a:spLocks noGrp="1" noChangeArrowheads="1"/>
          </p:cNvSpPr>
          <p:nvPr>
            <p:ph type="title"/>
          </p:nvPr>
        </p:nvSpPr>
        <p:spPr>
          <a:xfrm>
            <a:off x="0" y="0"/>
            <a:ext cx="9152930" cy="839391"/>
          </a:xfrm>
        </p:spPr>
        <p:txBody>
          <a:bodyPr anchor="b"/>
          <a:lstStyle/>
          <a:p>
            <a:pPr>
              <a:tabLst>
                <a:tab pos="669703" algn="l"/>
              </a:tabLst>
            </a:pPr>
            <a:r>
              <a:rPr lang="en-US">
                <a:latin typeface="Arial Black" charset="0"/>
                <a:ea typeface="ヒラギノ角ゴ ProN W6" charset="0"/>
                <a:cs typeface="ヒラギノ角ゴ ProN W6" charset="0"/>
              </a:rPr>
              <a:t>Communities</a:t>
            </a:r>
          </a:p>
        </p:txBody>
      </p:sp>
      <p:sp>
        <p:nvSpPr>
          <p:cNvPr id="76805" name="Rectangle 4"/>
          <p:cNvSpPr>
            <a:spLocks/>
          </p:cNvSpPr>
          <p:nvPr/>
        </p:nvSpPr>
        <p:spPr bwMode="auto">
          <a:xfrm>
            <a:off x="5991820" y="2187773"/>
            <a:ext cx="1955602"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r">
              <a:tabLst>
                <a:tab pos="366104" algn="l"/>
              </a:tabLst>
            </a:pPr>
            <a:r>
              <a:rPr lang="en-US" sz="1400" b="1">
                <a:solidFill>
                  <a:srgbClr val="FFFF00"/>
                </a:solidFill>
                <a:latin typeface="Arial" charset="0"/>
                <a:cs typeface="Arial" charset="0"/>
                <a:sym typeface="Arial" charset="0"/>
              </a:rPr>
              <a:t>A nudibranch snail feeding on rock encrusting organisms</a:t>
            </a:r>
          </a:p>
        </p:txBody>
      </p:sp>
    </p:spTree>
    <p:extLst>
      <p:ext uri="{BB962C8B-B14F-4D97-AF65-F5344CB8AC3E}">
        <p14:creationId xmlns:p14="http://schemas.microsoft.com/office/powerpoint/2010/main" val="363402735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bldLvl="5"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 y="2848570"/>
            <a:ext cx="3893344" cy="29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36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0258" y="2848570"/>
            <a:ext cx="3687961" cy="29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1203" name="Rectangle 3"/>
          <p:cNvSpPr>
            <a:spLocks noGrp="1" noChangeArrowheads="1"/>
          </p:cNvSpPr>
          <p:nvPr>
            <p:ph type="body" idx="1"/>
          </p:nvPr>
        </p:nvSpPr>
        <p:spPr>
          <a:xfrm>
            <a:off x="848320" y="1062633"/>
            <a:ext cx="7277695" cy="1553766"/>
          </a:xfrm>
        </p:spPr>
        <p:txBody>
          <a:bodyPr>
            <a:normAutofit fontScale="55000" lnSpcReduction="20000"/>
          </a:bodyPr>
          <a:lstStyle/>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An organism</a:t>
            </a:r>
            <a:r>
              <a:rPr lang="ja-JP" altLang="en-US">
                <a:latin typeface="Arial" charset="0"/>
                <a:ea typeface="ヒラギノ角ゴ ProN W3" charset="0"/>
                <a:cs typeface="ヒラギノ角ゴ ProN W3" charset="0"/>
              </a:rPr>
              <a:t>’</a:t>
            </a:r>
            <a:r>
              <a:rPr lang="en-US">
                <a:latin typeface="Arial" charset="0"/>
                <a:ea typeface="ヒラギノ角ゴ ProN W3" charset="0"/>
                <a:cs typeface="ヒラギノ角ゴ ProN W3" charset="0"/>
              </a:rPr>
              <a:t>s </a:t>
            </a:r>
            <a:r>
              <a:rPr lang="en-US" b="1">
                <a:latin typeface="Arial" charset="0"/>
                <a:ea typeface="ヒラギノ角ゴ ProN W3" charset="0"/>
                <a:cs typeface="ヒラギノ角ゴ ProN W3" charset="0"/>
              </a:rPr>
              <a:t>habitat</a:t>
            </a:r>
            <a:r>
              <a:rPr lang="en-US">
                <a:latin typeface="Arial" charset="0"/>
                <a:ea typeface="ヒラギノ角ゴ ProN W3" charset="0"/>
                <a:cs typeface="ヒラギノ角ゴ ProN W3" charset="0"/>
              </a:rPr>
              <a:t> is the physical place or environment in which it lives.</a:t>
            </a:r>
          </a:p>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Organisms show a preference for a particular habitat type, but some are more specific in their requirements than others.</a:t>
            </a:r>
          </a:p>
        </p:txBody>
      </p:sp>
      <p:sp>
        <p:nvSpPr>
          <p:cNvPr id="113669" name="Rectangle 4"/>
          <p:cNvSpPr>
            <a:spLocks noGrp="1" noChangeArrowheads="1"/>
          </p:cNvSpPr>
          <p:nvPr>
            <p:ph type="title"/>
          </p:nvPr>
        </p:nvSpPr>
        <p:spPr>
          <a:xfrm>
            <a:off x="0" y="0"/>
            <a:ext cx="9152930" cy="794742"/>
          </a:xfrm>
        </p:spPr>
        <p:txBody>
          <a:bodyPr anchor="b"/>
          <a:lstStyle/>
          <a:p>
            <a:pPr>
              <a:tabLst>
                <a:tab pos="669703" algn="l"/>
              </a:tabLst>
            </a:pPr>
            <a:r>
              <a:rPr lang="en-US">
                <a:latin typeface="Arial Black" charset="0"/>
                <a:ea typeface="ヒラギノ角ゴ ProN W6" charset="0"/>
                <a:cs typeface="ヒラギノ角ゴ ProN W6" charset="0"/>
              </a:rPr>
              <a:t>Habitat</a:t>
            </a:r>
          </a:p>
        </p:txBody>
      </p:sp>
      <p:sp>
        <p:nvSpPr>
          <p:cNvPr id="113670" name="Rectangle 5"/>
          <p:cNvSpPr>
            <a:spLocks/>
          </p:cNvSpPr>
          <p:nvPr/>
        </p:nvSpPr>
        <p:spPr bwMode="auto">
          <a:xfrm>
            <a:off x="500062" y="5813227"/>
            <a:ext cx="3893344" cy="616148"/>
          </a:xfrm>
          <a:prstGeom prst="rect">
            <a:avLst/>
          </a:prstGeom>
          <a:solidFill>
            <a:srgbClr val="000000"/>
          </a:solidFill>
          <a:ln w="25400">
            <a:solidFill>
              <a:srgbClr val="000000">
                <a:alpha val="0"/>
              </a:srgbClr>
            </a:solidFill>
            <a:miter lim="800000"/>
            <a:headEnd/>
            <a:tailEnd/>
          </a:ln>
        </p:spPr>
        <p:txBody>
          <a:bodyPr lIns="0" tIns="0" rIns="0" bIns="0"/>
          <a:lstStyle/>
          <a:p>
            <a:endParaRPr lang="en-US"/>
          </a:p>
        </p:txBody>
      </p:sp>
      <p:sp>
        <p:nvSpPr>
          <p:cNvPr id="113671" name="Rectangle 6"/>
          <p:cNvSpPr>
            <a:spLocks/>
          </p:cNvSpPr>
          <p:nvPr/>
        </p:nvSpPr>
        <p:spPr bwMode="auto">
          <a:xfrm>
            <a:off x="747861" y="5920383"/>
            <a:ext cx="3384352" cy="40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 pos="3549425" algn="l"/>
              </a:tabLst>
            </a:pPr>
            <a:r>
              <a:rPr lang="en-US" sz="1400">
                <a:solidFill>
                  <a:srgbClr val="FFFF00"/>
                </a:solidFill>
                <a:latin typeface="Arial" charset="0"/>
                <a:cs typeface="Arial" charset="0"/>
                <a:sym typeface="Arial" charset="0"/>
              </a:rPr>
              <a:t>Lichens are found on rocks, trees, and bare ground.</a:t>
            </a:r>
          </a:p>
        </p:txBody>
      </p:sp>
      <p:sp>
        <p:nvSpPr>
          <p:cNvPr id="113672" name="Rectangle 7"/>
          <p:cNvSpPr>
            <a:spLocks/>
          </p:cNvSpPr>
          <p:nvPr/>
        </p:nvSpPr>
        <p:spPr bwMode="auto">
          <a:xfrm>
            <a:off x="4920258" y="5813227"/>
            <a:ext cx="3696891" cy="616148"/>
          </a:xfrm>
          <a:prstGeom prst="rect">
            <a:avLst/>
          </a:prstGeom>
          <a:solidFill>
            <a:srgbClr val="000000"/>
          </a:solidFill>
          <a:ln w="25400">
            <a:solidFill>
              <a:srgbClr val="000000">
                <a:alpha val="0"/>
              </a:srgbClr>
            </a:solidFill>
            <a:miter lim="800000"/>
            <a:headEnd/>
            <a:tailEnd/>
          </a:ln>
        </p:spPr>
        <p:txBody>
          <a:bodyPr lIns="0" tIns="0" rIns="0" bIns="0"/>
          <a:lstStyle/>
          <a:p>
            <a:endParaRPr lang="en-US"/>
          </a:p>
        </p:txBody>
      </p:sp>
      <p:sp>
        <p:nvSpPr>
          <p:cNvPr id="113673" name="Rectangle 8"/>
          <p:cNvSpPr>
            <a:spLocks/>
          </p:cNvSpPr>
          <p:nvPr/>
        </p:nvSpPr>
        <p:spPr bwMode="auto">
          <a:xfrm>
            <a:off x="5304234" y="5840015"/>
            <a:ext cx="2928938"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 pos="4161086" algn="l"/>
              </a:tabLst>
            </a:pPr>
            <a:r>
              <a:rPr lang="en-US" sz="1300">
                <a:solidFill>
                  <a:srgbClr val="FFFF00"/>
                </a:solidFill>
                <a:latin typeface="Arial" charset="0"/>
                <a:cs typeface="Arial" charset="0"/>
                <a:sym typeface="Arial" charset="0"/>
              </a:rPr>
              <a:t>Most frogs, like this leopard frog, live in or near fresh water, but a few can survive in arid habitats.</a:t>
            </a:r>
          </a:p>
        </p:txBody>
      </p:sp>
    </p:spTree>
    <p:extLst>
      <p:ext uri="{BB962C8B-B14F-4D97-AF65-F5344CB8AC3E}">
        <p14:creationId xmlns:p14="http://schemas.microsoft.com/office/powerpoint/2010/main" val="95426582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bldLvl="5"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body" idx="1"/>
          </p:nvPr>
        </p:nvSpPr>
        <p:spPr>
          <a:xfrm>
            <a:off x="625078" y="1116211"/>
            <a:ext cx="7099102" cy="542032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70000" lnSpcReduction="20000"/>
          </a:bodyPr>
          <a:lstStyle/>
          <a:p>
            <a:pPr>
              <a:lnSpc>
                <a:spcPts val="2250"/>
              </a:lnSpc>
              <a:spcBef>
                <a:spcPct val="0"/>
              </a:spcBef>
              <a:spcAft>
                <a:spcPts val="703"/>
              </a:spcAft>
              <a:buSzPct val="130000"/>
              <a:buBlip>
                <a:blip r:embed="rId3"/>
              </a:buBlip>
              <a:tabLst>
                <a:tab pos="375034" algn="l"/>
                <a:tab pos="375034" algn="l"/>
                <a:tab pos="375034" algn="l"/>
                <a:tab pos="375034" algn="l"/>
                <a:tab pos="375034" algn="l"/>
                <a:tab pos="375034" algn="l"/>
                <a:tab pos="375034" algn="l"/>
                <a:tab pos="375034" algn="l"/>
                <a:tab pos="375034" algn="l"/>
                <a:tab pos="375034" algn="l"/>
                <a:tab pos="375034" algn="l"/>
              </a:tabLst>
            </a:pPr>
            <a:r>
              <a:rPr lang="en-US" dirty="0">
                <a:solidFill>
                  <a:schemeClr val="tx2"/>
                </a:solidFill>
              </a:rPr>
              <a:t>The </a:t>
            </a:r>
            <a:r>
              <a:rPr lang="en-US" b="1" dirty="0">
                <a:solidFill>
                  <a:schemeClr val="tx2"/>
                </a:solidFill>
              </a:rPr>
              <a:t>physical conditions</a:t>
            </a:r>
            <a:r>
              <a:rPr lang="en-US" dirty="0">
                <a:solidFill>
                  <a:schemeClr val="tx2"/>
                </a:solidFill>
              </a:rPr>
              <a:t> influence the habitat in which an organism lives. These include:</a:t>
            </a:r>
          </a:p>
          <a:p>
            <a:pPr lvl="1">
              <a:lnSpc>
                <a:spcPts val="1969"/>
              </a:lnSpc>
              <a:spcBef>
                <a:spcPct val="0"/>
              </a:spcBef>
              <a:spcAft>
                <a:spcPts val="1406"/>
              </a:spcAft>
              <a:buSzPct val="120000"/>
              <a:buBlip>
                <a:blip r:embed="rId4"/>
              </a:buBlip>
              <a:tabLst>
                <a:tab pos="375034" algn="l"/>
                <a:tab pos="375034" algn="l"/>
                <a:tab pos="375034" algn="l"/>
                <a:tab pos="375034" algn="l"/>
                <a:tab pos="375034" algn="l"/>
                <a:tab pos="375034" algn="l"/>
                <a:tab pos="375034" algn="l"/>
                <a:tab pos="375034" algn="l"/>
                <a:tab pos="375034" algn="l"/>
                <a:tab pos="375034" algn="l"/>
                <a:tab pos="375034" algn="l"/>
              </a:tabLst>
            </a:pPr>
            <a:r>
              <a:rPr lang="en-US" sz="2600" dirty="0">
                <a:solidFill>
                  <a:schemeClr val="tx2"/>
                </a:solidFill>
              </a:rPr>
              <a:t>substrate</a:t>
            </a:r>
          </a:p>
          <a:p>
            <a:pPr lvl="1">
              <a:lnSpc>
                <a:spcPts val="1969"/>
              </a:lnSpc>
              <a:spcBef>
                <a:spcPct val="0"/>
              </a:spcBef>
              <a:spcAft>
                <a:spcPts val="1406"/>
              </a:spcAft>
              <a:buSzPct val="120000"/>
              <a:buBlip>
                <a:blip r:embed="rId4"/>
              </a:buBlip>
              <a:tabLst>
                <a:tab pos="375034" algn="l"/>
                <a:tab pos="375034" algn="l"/>
                <a:tab pos="375034" algn="l"/>
                <a:tab pos="375034" algn="l"/>
                <a:tab pos="375034" algn="l"/>
                <a:tab pos="375034" algn="l"/>
                <a:tab pos="375034" algn="l"/>
                <a:tab pos="375034" algn="l"/>
                <a:tab pos="375034" algn="l"/>
                <a:tab pos="375034" algn="l"/>
                <a:tab pos="375034" algn="l"/>
              </a:tabLst>
            </a:pPr>
            <a:r>
              <a:rPr lang="en-US" sz="2600" dirty="0">
                <a:solidFill>
                  <a:schemeClr val="tx2"/>
                </a:solidFill>
              </a:rPr>
              <a:t>humidity</a:t>
            </a:r>
          </a:p>
          <a:p>
            <a:pPr lvl="1">
              <a:lnSpc>
                <a:spcPts val="1969"/>
              </a:lnSpc>
              <a:spcBef>
                <a:spcPct val="0"/>
              </a:spcBef>
              <a:spcAft>
                <a:spcPts val="1406"/>
              </a:spcAft>
              <a:buSzPct val="120000"/>
              <a:buBlip>
                <a:blip r:embed="rId4"/>
              </a:buBlip>
              <a:tabLst>
                <a:tab pos="375034" algn="l"/>
                <a:tab pos="375034" algn="l"/>
                <a:tab pos="375034" algn="l"/>
                <a:tab pos="375034" algn="l"/>
                <a:tab pos="375034" algn="l"/>
                <a:tab pos="375034" algn="l"/>
                <a:tab pos="375034" algn="l"/>
                <a:tab pos="375034" algn="l"/>
                <a:tab pos="375034" algn="l"/>
                <a:tab pos="375034" algn="l"/>
                <a:tab pos="375034" algn="l"/>
              </a:tabLst>
            </a:pPr>
            <a:r>
              <a:rPr lang="en-US" sz="2600" dirty="0">
                <a:solidFill>
                  <a:schemeClr val="tx2"/>
                </a:solidFill>
              </a:rPr>
              <a:t>sunlight</a:t>
            </a:r>
          </a:p>
          <a:p>
            <a:pPr lvl="1">
              <a:lnSpc>
                <a:spcPts val="1969"/>
              </a:lnSpc>
              <a:spcBef>
                <a:spcPct val="0"/>
              </a:spcBef>
              <a:spcAft>
                <a:spcPts val="1406"/>
              </a:spcAft>
              <a:buSzPct val="120000"/>
              <a:buBlip>
                <a:blip r:embed="rId4"/>
              </a:buBlip>
              <a:tabLst>
                <a:tab pos="375034" algn="l"/>
                <a:tab pos="375034" algn="l"/>
                <a:tab pos="375034" algn="l"/>
                <a:tab pos="375034" algn="l"/>
                <a:tab pos="375034" algn="l"/>
                <a:tab pos="375034" algn="l"/>
                <a:tab pos="375034" algn="l"/>
                <a:tab pos="375034" algn="l"/>
                <a:tab pos="375034" algn="l"/>
                <a:tab pos="375034" algn="l"/>
                <a:tab pos="375034" algn="l"/>
              </a:tabLst>
            </a:pPr>
            <a:r>
              <a:rPr lang="en-US" sz="2600" dirty="0">
                <a:solidFill>
                  <a:schemeClr val="tx2"/>
                </a:solidFill>
              </a:rPr>
              <a:t>temperature</a:t>
            </a:r>
          </a:p>
          <a:p>
            <a:pPr lvl="1">
              <a:lnSpc>
                <a:spcPts val="1969"/>
              </a:lnSpc>
              <a:spcBef>
                <a:spcPct val="0"/>
              </a:spcBef>
              <a:spcAft>
                <a:spcPts val="1406"/>
              </a:spcAft>
              <a:buSzPct val="120000"/>
              <a:buBlip>
                <a:blip r:embed="rId4"/>
              </a:buBlip>
              <a:tabLst>
                <a:tab pos="375034" algn="l"/>
                <a:tab pos="375034" algn="l"/>
                <a:tab pos="375034" algn="l"/>
                <a:tab pos="375034" algn="l"/>
                <a:tab pos="375034" algn="l"/>
                <a:tab pos="375034" algn="l"/>
                <a:tab pos="375034" algn="l"/>
                <a:tab pos="375034" algn="l"/>
                <a:tab pos="375034" algn="l"/>
                <a:tab pos="375034" algn="l"/>
                <a:tab pos="375034" algn="l"/>
              </a:tabLst>
            </a:pPr>
            <a:r>
              <a:rPr lang="en-US" sz="2600" dirty="0">
                <a:solidFill>
                  <a:schemeClr val="tx2"/>
                </a:solidFill>
              </a:rPr>
              <a:t>salinity</a:t>
            </a:r>
          </a:p>
          <a:p>
            <a:pPr lvl="1">
              <a:lnSpc>
                <a:spcPts val="1969"/>
              </a:lnSpc>
              <a:spcBef>
                <a:spcPct val="0"/>
              </a:spcBef>
              <a:spcAft>
                <a:spcPts val="1406"/>
              </a:spcAft>
              <a:buSzPct val="120000"/>
              <a:buBlip>
                <a:blip r:embed="rId4"/>
              </a:buBlip>
              <a:tabLst>
                <a:tab pos="375034" algn="l"/>
                <a:tab pos="375034" algn="l"/>
                <a:tab pos="375034" algn="l"/>
                <a:tab pos="375034" algn="l"/>
                <a:tab pos="375034" algn="l"/>
                <a:tab pos="375034" algn="l"/>
                <a:tab pos="375034" algn="l"/>
                <a:tab pos="375034" algn="l"/>
                <a:tab pos="375034" algn="l"/>
                <a:tab pos="375034" algn="l"/>
                <a:tab pos="375034" algn="l"/>
              </a:tabLst>
            </a:pPr>
            <a:r>
              <a:rPr lang="en-US" sz="2600" dirty="0">
                <a:solidFill>
                  <a:schemeClr val="tx2"/>
                </a:solidFill>
              </a:rPr>
              <a:t>pH (acidity)</a:t>
            </a:r>
          </a:p>
          <a:p>
            <a:pPr lvl="1">
              <a:lnSpc>
                <a:spcPts val="1969"/>
              </a:lnSpc>
              <a:spcBef>
                <a:spcPct val="0"/>
              </a:spcBef>
              <a:spcAft>
                <a:spcPts val="1406"/>
              </a:spcAft>
              <a:buSzPct val="120000"/>
              <a:buBlip>
                <a:blip r:embed="rId4"/>
              </a:buBlip>
              <a:tabLst>
                <a:tab pos="375034" algn="l"/>
                <a:tab pos="375034" algn="l"/>
                <a:tab pos="375034" algn="l"/>
                <a:tab pos="375034" algn="l"/>
                <a:tab pos="375034" algn="l"/>
                <a:tab pos="375034" algn="l"/>
                <a:tab pos="375034" algn="l"/>
                <a:tab pos="375034" algn="l"/>
                <a:tab pos="375034" algn="l"/>
                <a:tab pos="375034" algn="l"/>
                <a:tab pos="375034" algn="l"/>
              </a:tabLst>
            </a:pPr>
            <a:r>
              <a:rPr lang="en-US" sz="2600" dirty="0">
                <a:solidFill>
                  <a:schemeClr val="tx2"/>
                </a:solidFill>
              </a:rPr>
              <a:t>exposure</a:t>
            </a:r>
          </a:p>
          <a:p>
            <a:pPr lvl="1">
              <a:lnSpc>
                <a:spcPts val="1969"/>
              </a:lnSpc>
              <a:spcBef>
                <a:spcPct val="0"/>
              </a:spcBef>
              <a:spcAft>
                <a:spcPts val="1406"/>
              </a:spcAft>
              <a:buSzPct val="120000"/>
              <a:buBlip>
                <a:blip r:embed="rId4"/>
              </a:buBlip>
              <a:tabLst>
                <a:tab pos="375034" algn="l"/>
                <a:tab pos="375034" algn="l"/>
                <a:tab pos="375034" algn="l"/>
                <a:tab pos="375034" algn="l"/>
                <a:tab pos="375034" algn="l"/>
                <a:tab pos="375034" algn="l"/>
                <a:tab pos="375034" algn="l"/>
                <a:tab pos="375034" algn="l"/>
                <a:tab pos="375034" algn="l"/>
                <a:tab pos="375034" algn="l"/>
                <a:tab pos="375034" algn="l"/>
              </a:tabLst>
            </a:pPr>
            <a:r>
              <a:rPr lang="en-US" sz="2600" dirty="0">
                <a:solidFill>
                  <a:schemeClr val="tx2"/>
                </a:solidFill>
              </a:rPr>
              <a:t>altitude</a:t>
            </a:r>
          </a:p>
          <a:p>
            <a:pPr lvl="1">
              <a:lnSpc>
                <a:spcPts val="1969"/>
              </a:lnSpc>
              <a:spcBef>
                <a:spcPct val="0"/>
              </a:spcBef>
              <a:spcAft>
                <a:spcPts val="1406"/>
              </a:spcAft>
              <a:buSzPct val="120000"/>
              <a:buBlip>
                <a:blip r:embed="rId4"/>
              </a:buBlip>
              <a:tabLst>
                <a:tab pos="375034" algn="l"/>
                <a:tab pos="375034" algn="l"/>
                <a:tab pos="375034" algn="l"/>
                <a:tab pos="375034" algn="l"/>
                <a:tab pos="375034" algn="l"/>
                <a:tab pos="375034" algn="l"/>
                <a:tab pos="375034" algn="l"/>
                <a:tab pos="375034" algn="l"/>
                <a:tab pos="375034" algn="l"/>
                <a:tab pos="375034" algn="l"/>
                <a:tab pos="375034" algn="l"/>
              </a:tabLst>
            </a:pPr>
            <a:r>
              <a:rPr lang="en-US" sz="2600" dirty="0">
                <a:solidFill>
                  <a:schemeClr val="tx2"/>
                </a:solidFill>
              </a:rPr>
              <a:t>depth</a:t>
            </a:r>
          </a:p>
          <a:p>
            <a:pPr>
              <a:lnSpc>
                <a:spcPts val="2250"/>
              </a:lnSpc>
              <a:spcBef>
                <a:spcPct val="0"/>
              </a:spcBef>
              <a:spcAft>
                <a:spcPts val="1406"/>
              </a:spcAft>
              <a:buSzPct val="130000"/>
              <a:buBlip>
                <a:blip r:embed="rId3"/>
              </a:buBlip>
              <a:tabLst>
                <a:tab pos="375034" algn="l"/>
                <a:tab pos="375034" algn="l"/>
                <a:tab pos="375034" algn="l"/>
                <a:tab pos="375034" algn="l"/>
                <a:tab pos="375034" algn="l"/>
                <a:tab pos="375034" algn="l"/>
                <a:tab pos="375034" algn="l"/>
                <a:tab pos="375034" algn="l"/>
                <a:tab pos="375034" algn="l"/>
                <a:tab pos="375034" algn="l"/>
                <a:tab pos="375034" algn="l"/>
              </a:tabLst>
            </a:pPr>
            <a:r>
              <a:rPr lang="en-US" dirty="0">
                <a:solidFill>
                  <a:schemeClr val="tx2"/>
                </a:solidFill>
              </a:rPr>
              <a:t>Each </a:t>
            </a:r>
            <a:r>
              <a:rPr lang="en-US" b="1" dirty="0">
                <a:solidFill>
                  <a:schemeClr val="tx2"/>
                </a:solidFill>
              </a:rPr>
              <a:t>abiotic</a:t>
            </a:r>
            <a:r>
              <a:rPr lang="en-US" dirty="0">
                <a:solidFill>
                  <a:schemeClr val="tx2"/>
                </a:solidFill>
              </a:rPr>
              <a:t> (or physical) </a:t>
            </a:r>
            <a:r>
              <a:rPr lang="en-US" b="1" dirty="0">
                <a:solidFill>
                  <a:schemeClr val="tx2"/>
                </a:solidFill>
              </a:rPr>
              <a:t>factor</a:t>
            </a:r>
            <a:r>
              <a:rPr lang="en-US" dirty="0">
                <a:solidFill>
                  <a:schemeClr val="tx2"/>
                </a:solidFill>
              </a:rPr>
              <a:t> may be well suited to the organism or it may present it with problems to overcome.</a:t>
            </a:r>
          </a:p>
        </p:txBody>
      </p:sp>
      <p:sp>
        <p:nvSpPr>
          <p:cNvPr id="16386" name="Rectangle 2"/>
          <p:cNvSpPr>
            <a:spLocks noGrp="1" noChangeArrowheads="1"/>
          </p:cNvSpPr>
          <p:nvPr>
            <p:ph type="title"/>
          </p:nvPr>
        </p:nvSpPr>
        <p:spPr>
          <a:xfrm>
            <a:off x="-8930" y="-8930"/>
            <a:ext cx="9161859"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Physical Conditions</a:t>
            </a:r>
          </a:p>
        </p:txBody>
      </p:sp>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7164" y="1821656"/>
            <a:ext cx="5429250" cy="3558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Tree>
    <p:extLst>
      <p:ext uri="{BB962C8B-B14F-4D97-AF65-F5344CB8AC3E}">
        <p14:creationId xmlns:p14="http://schemas.microsoft.com/office/powerpoint/2010/main" val="341226842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8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38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38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38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38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38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6385">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638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 grpId="0" build="p" bldLvl="5"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2616399"/>
            <a:ext cx="6411516" cy="226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17410" name="Rectangle 2"/>
          <p:cNvSpPr>
            <a:spLocks noGrp="1" noChangeArrowheads="1"/>
          </p:cNvSpPr>
          <p:nvPr>
            <p:ph type="body" idx="1"/>
          </p:nvPr>
        </p:nvSpPr>
        <p:spPr>
          <a:xfrm>
            <a:off x="625078" y="982266"/>
            <a:ext cx="7840266" cy="732234"/>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nSpc>
                <a:spcPts val="2250"/>
              </a:lnSpc>
              <a:spcBef>
                <a:spcPct val="0"/>
              </a:spcBef>
              <a:spcAft>
                <a:spcPts val="1406"/>
              </a:spcAft>
              <a:buSzPct val="130000"/>
              <a:buBlip>
                <a:blip r:embed="rId4"/>
              </a:buBlip>
              <a:tabLst>
                <a:tab pos="375034" algn="l"/>
              </a:tabLst>
            </a:pPr>
            <a:r>
              <a:rPr lang="en-US" sz="1700">
                <a:solidFill>
                  <a:schemeClr val="tx2"/>
                </a:solidFill>
              </a:rPr>
              <a:t>The</a:t>
            </a:r>
            <a:r>
              <a:rPr lang="en-US" sz="1700" b="1">
                <a:solidFill>
                  <a:schemeClr val="tx2"/>
                </a:solidFill>
              </a:rPr>
              <a:t> law of tolerance</a:t>
            </a:r>
            <a:r>
              <a:rPr lang="en-US" sz="1700">
                <a:solidFill>
                  <a:schemeClr val="tx2"/>
                </a:solidFill>
              </a:rPr>
              <a:t> states that </a:t>
            </a:r>
            <a:r>
              <a:rPr lang="ja-JP" altLang="en-US" sz="1700">
                <a:solidFill>
                  <a:schemeClr val="tx2"/>
                </a:solidFill>
                <a:latin typeface="Arial"/>
              </a:rPr>
              <a:t>“</a:t>
            </a:r>
            <a:r>
              <a:rPr lang="en-US" sz="1700">
                <a:solidFill>
                  <a:schemeClr val="tx2"/>
                </a:solidFill>
              </a:rPr>
              <a:t>For each </a:t>
            </a:r>
            <a:r>
              <a:rPr lang="en-US" sz="1700" b="1">
                <a:solidFill>
                  <a:schemeClr val="tx2"/>
                </a:solidFill>
              </a:rPr>
              <a:t>abiotic factor</a:t>
            </a:r>
            <a:r>
              <a:rPr lang="en-US" sz="1700">
                <a:solidFill>
                  <a:schemeClr val="tx2"/>
                </a:solidFill>
              </a:rPr>
              <a:t>, an organism has a </a:t>
            </a:r>
            <a:r>
              <a:rPr lang="en-US" sz="1700" b="1">
                <a:solidFill>
                  <a:schemeClr val="tx2"/>
                </a:solidFill>
              </a:rPr>
              <a:t>range of tolerances</a:t>
            </a:r>
            <a:r>
              <a:rPr lang="en-US" sz="1700">
                <a:solidFill>
                  <a:schemeClr val="tx2"/>
                </a:solidFill>
              </a:rPr>
              <a:t> within which it can survive.</a:t>
            </a:r>
            <a:r>
              <a:rPr lang="ja-JP" altLang="en-US" sz="1700">
                <a:solidFill>
                  <a:schemeClr val="tx2"/>
                </a:solidFill>
                <a:latin typeface="Arial"/>
              </a:rPr>
              <a:t>”</a:t>
            </a:r>
            <a:endParaRPr lang="en-US" sz="1700">
              <a:solidFill>
                <a:schemeClr val="tx2"/>
              </a:solidFill>
            </a:endParaRPr>
          </a:p>
        </p:txBody>
      </p:sp>
      <p:sp>
        <p:nvSpPr>
          <p:cNvPr id="17411" name="Rectangle 3"/>
          <p:cNvSpPr>
            <a:spLocks noGrp="1" noChangeArrowheads="1"/>
          </p:cNvSpPr>
          <p:nvPr>
            <p:ph type="title"/>
          </p:nvPr>
        </p:nvSpPr>
        <p:spPr>
          <a:xfrm>
            <a:off x="-8930" y="-8930"/>
            <a:ext cx="9161859"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Law of Tolerance</a:t>
            </a:r>
          </a:p>
        </p:txBody>
      </p:sp>
      <p:sp>
        <p:nvSpPr>
          <p:cNvPr id="17412" name="Rectangle 4"/>
          <p:cNvSpPr>
            <a:spLocks noChangeArrowheads="1"/>
          </p:cNvSpPr>
          <p:nvPr/>
        </p:nvSpPr>
        <p:spPr bwMode="auto">
          <a:xfrm>
            <a:off x="1235646" y="5563195"/>
            <a:ext cx="1160859"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tabLst>
                <a:tab pos="366104" algn="l"/>
              </a:tabLst>
            </a:pPr>
            <a:r>
              <a:rPr lang="en-US" sz="1300">
                <a:solidFill>
                  <a:srgbClr val="171512"/>
                </a:solidFill>
                <a:latin typeface="Arial" charset="0"/>
                <a:cs typeface="Arial" charset="0"/>
                <a:sym typeface="Arial" charset="0"/>
              </a:rPr>
              <a:t>Examples of abiotic factors that influence size of the realized niche:</a:t>
            </a:r>
          </a:p>
        </p:txBody>
      </p:sp>
      <p:grpSp>
        <p:nvGrpSpPr>
          <p:cNvPr id="17413" name="Group 5"/>
          <p:cNvGrpSpPr>
            <a:grpSpLocks/>
          </p:cNvGrpSpPr>
          <p:nvPr/>
        </p:nvGrpSpPr>
        <p:grpSpPr bwMode="auto">
          <a:xfrm>
            <a:off x="2303859" y="1785938"/>
            <a:ext cx="4634508" cy="809253"/>
            <a:chOff x="2064" y="1600"/>
            <a:chExt cx="4152" cy="725"/>
          </a:xfrm>
        </p:grpSpPr>
        <p:sp>
          <p:nvSpPr>
            <p:cNvPr id="17414" name="Rectangle 6"/>
            <p:cNvSpPr>
              <a:spLocks noChangeArrowheads="1"/>
            </p:cNvSpPr>
            <p:nvPr/>
          </p:nvSpPr>
          <p:spPr bwMode="auto">
            <a:xfrm>
              <a:off x="3576" y="1616"/>
              <a:ext cx="1184"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marL="80364" algn="ctr">
                <a:lnSpc>
                  <a:spcPct val="122000"/>
                </a:lnSpc>
                <a:tabLst>
                  <a:tab pos="366104" algn="l"/>
                </a:tabLst>
              </a:pPr>
              <a:r>
                <a:rPr lang="en-US" sz="1300" b="1">
                  <a:solidFill>
                    <a:srgbClr val="212BC8"/>
                  </a:solidFill>
                  <a:latin typeface="Arial" charset="0"/>
                  <a:cs typeface="Arial" charset="0"/>
                  <a:sym typeface="Arial" charset="0"/>
                </a:rPr>
                <a:t>Tolerance range</a:t>
              </a:r>
            </a:p>
          </p:txBody>
        </p:sp>
        <p:sp>
          <p:nvSpPr>
            <p:cNvPr id="17415" name="Rectangle 7"/>
            <p:cNvSpPr>
              <a:spLocks noChangeArrowheads="1"/>
            </p:cNvSpPr>
            <p:nvPr/>
          </p:nvSpPr>
          <p:spPr bwMode="auto">
            <a:xfrm>
              <a:off x="3617" y="2064"/>
              <a:ext cx="1136"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marL="80364" algn="ctr">
                <a:lnSpc>
                  <a:spcPct val="122000"/>
                </a:lnSpc>
                <a:tabLst>
                  <a:tab pos="366104" algn="l"/>
                </a:tabLst>
              </a:pPr>
              <a:r>
                <a:rPr lang="en-US" sz="1300" b="1">
                  <a:solidFill>
                    <a:srgbClr val="9E2B97"/>
                  </a:solidFill>
                  <a:latin typeface="Arial" charset="0"/>
                  <a:cs typeface="Arial" charset="0"/>
                  <a:sym typeface="Arial" charset="0"/>
                </a:rPr>
                <a:t>Optimum range</a:t>
              </a:r>
            </a:p>
          </p:txBody>
        </p:sp>
        <p:sp>
          <p:nvSpPr>
            <p:cNvPr id="17416" name="Line 8"/>
            <p:cNvSpPr>
              <a:spLocks noChangeShapeType="1"/>
            </p:cNvSpPr>
            <p:nvPr/>
          </p:nvSpPr>
          <p:spPr bwMode="auto">
            <a:xfrm>
              <a:off x="2184" y="1706"/>
              <a:ext cx="1378" cy="0"/>
            </a:xfrm>
            <a:prstGeom prst="line">
              <a:avLst/>
            </a:prstGeom>
            <a:noFill/>
            <a:ln w="50800">
              <a:solidFill>
                <a:srgbClr val="2D00FA"/>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17" name="Line 9"/>
            <p:cNvSpPr>
              <a:spLocks noChangeShapeType="1"/>
            </p:cNvSpPr>
            <p:nvPr/>
          </p:nvSpPr>
          <p:spPr bwMode="auto">
            <a:xfrm flipH="1">
              <a:off x="4832" y="1706"/>
              <a:ext cx="1216" cy="0"/>
            </a:xfrm>
            <a:prstGeom prst="line">
              <a:avLst/>
            </a:prstGeom>
            <a:noFill/>
            <a:ln w="50800">
              <a:solidFill>
                <a:srgbClr val="2D00FA"/>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18" name="Line 10"/>
            <p:cNvSpPr>
              <a:spLocks noChangeShapeType="1"/>
            </p:cNvSpPr>
            <p:nvPr/>
          </p:nvSpPr>
          <p:spPr bwMode="auto">
            <a:xfrm>
              <a:off x="2954" y="2144"/>
              <a:ext cx="608" cy="0"/>
            </a:xfrm>
            <a:prstGeom prst="line">
              <a:avLst/>
            </a:prstGeom>
            <a:noFill/>
            <a:ln w="50800">
              <a:solidFill>
                <a:srgbClr val="84007E"/>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19" name="Line 11"/>
            <p:cNvSpPr>
              <a:spLocks noChangeShapeType="1"/>
            </p:cNvSpPr>
            <p:nvPr/>
          </p:nvSpPr>
          <p:spPr bwMode="auto">
            <a:xfrm flipH="1">
              <a:off x="4821" y="2144"/>
              <a:ext cx="496" cy="0"/>
            </a:xfrm>
            <a:prstGeom prst="line">
              <a:avLst/>
            </a:prstGeom>
            <a:noFill/>
            <a:ln w="50800">
              <a:solidFill>
                <a:srgbClr val="84007E"/>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20" name="Line 12"/>
            <p:cNvSpPr>
              <a:spLocks noChangeShapeType="1"/>
            </p:cNvSpPr>
            <p:nvPr/>
          </p:nvSpPr>
          <p:spPr bwMode="auto">
            <a:xfrm>
              <a:off x="2064" y="1600"/>
              <a:ext cx="0" cy="7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21" name="Line 13"/>
            <p:cNvSpPr>
              <a:spLocks noChangeShapeType="1"/>
            </p:cNvSpPr>
            <p:nvPr/>
          </p:nvSpPr>
          <p:spPr bwMode="auto">
            <a:xfrm>
              <a:off x="6216" y="1600"/>
              <a:ext cx="0" cy="7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22" name="Line 14"/>
            <p:cNvSpPr>
              <a:spLocks noChangeShapeType="1"/>
            </p:cNvSpPr>
            <p:nvPr/>
          </p:nvSpPr>
          <p:spPr bwMode="auto">
            <a:xfrm>
              <a:off x="5386" y="1887"/>
              <a:ext cx="0" cy="40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23" name="Line 15"/>
            <p:cNvSpPr>
              <a:spLocks noChangeShapeType="1"/>
            </p:cNvSpPr>
            <p:nvPr/>
          </p:nvSpPr>
          <p:spPr bwMode="auto">
            <a:xfrm>
              <a:off x="2890" y="1895"/>
              <a:ext cx="0" cy="40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pic>
        <p:nvPicPr>
          <p:cNvPr id="17424"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961" y="5375672"/>
            <a:ext cx="5277445" cy="574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pic>
        <p:nvPicPr>
          <p:cNvPr id="1742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3891" y="6072188"/>
            <a:ext cx="5286375" cy="574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grpSp>
        <p:nvGrpSpPr>
          <p:cNvPr id="17426" name="Group 18"/>
          <p:cNvGrpSpPr>
            <a:grpSpLocks/>
          </p:cNvGrpSpPr>
          <p:nvPr/>
        </p:nvGrpSpPr>
        <p:grpSpPr bwMode="auto">
          <a:xfrm>
            <a:off x="980033" y="2678906"/>
            <a:ext cx="6899300" cy="2625328"/>
            <a:chOff x="878" y="2400"/>
            <a:chExt cx="6181" cy="2352"/>
          </a:xfrm>
        </p:grpSpPr>
        <p:sp>
          <p:nvSpPr>
            <p:cNvPr id="17427" name="Rectangle 19"/>
            <p:cNvSpPr>
              <a:spLocks noChangeArrowheads="1"/>
            </p:cNvSpPr>
            <p:nvPr/>
          </p:nvSpPr>
          <p:spPr bwMode="auto">
            <a:xfrm>
              <a:off x="1219" y="4376"/>
              <a:ext cx="840"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lnSpc>
                  <a:spcPct val="122000"/>
                </a:lnSpc>
                <a:tabLst>
                  <a:tab pos="366104" algn="l"/>
                </a:tabLst>
              </a:pPr>
              <a:r>
                <a:rPr lang="en-US" sz="1300">
                  <a:solidFill>
                    <a:srgbClr val="171512"/>
                  </a:solidFill>
                  <a:latin typeface="Arial" charset="0"/>
                  <a:cs typeface="Arial" charset="0"/>
                  <a:sym typeface="Arial" charset="0"/>
                </a:rPr>
                <a:t>Unavailable niche</a:t>
              </a:r>
            </a:p>
          </p:txBody>
        </p:sp>
        <p:sp>
          <p:nvSpPr>
            <p:cNvPr id="17428" name="Rectangle 20"/>
            <p:cNvSpPr>
              <a:spLocks noChangeArrowheads="1"/>
            </p:cNvSpPr>
            <p:nvPr/>
          </p:nvSpPr>
          <p:spPr bwMode="auto">
            <a:xfrm>
              <a:off x="2135" y="4376"/>
              <a:ext cx="640"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lnSpc>
                  <a:spcPct val="122000"/>
                </a:lnSpc>
                <a:tabLst>
                  <a:tab pos="366104" algn="l"/>
                </a:tabLst>
              </a:pPr>
              <a:r>
                <a:rPr lang="en-US" sz="1300">
                  <a:solidFill>
                    <a:srgbClr val="171512"/>
                  </a:solidFill>
                  <a:latin typeface="Arial" charset="0"/>
                  <a:cs typeface="Arial" charset="0"/>
                  <a:sym typeface="Arial" charset="0"/>
                </a:rPr>
                <a:t>Marginal niche</a:t>
              </a:r>
            </a:p>
          </p:txBody>
        </p:sp>
        <p:sp>
          <p:nvSpPr>
            <p:cNvPr id="17429" name="Rectangle 21"/>
            <p:cNvSpPr>
              <a:spLocks noChangeArrowheads="1"/>
            </p:cNvSpPr>
            <p:nvPr/>
          </p:nvSpPr>
          <p:spPr bwMode="auto">
            <a:xfrm rot="-5400000">
              <a:off x="259" y="3349"/>
              <a:ext cx="1449"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marL="80364" algn="ctr">
                <a:lnSpc>
                  <a:spcPct val="122000"/>
                </a:lnSpc>
                <a:tabLst>
                  <a:tab pos="366104" algn="l"/>
                </a:tabLst>
              </a:pPr>
              <a:r>
                <a:rPr lang="en-US" sz="1300">
                  <a:solidFill>
                    <a:srgbClr val="171512"/>
                  </a:solidFill>
                  <a:latin typeface="Arial" charset="0"/>
                  <a:cs typeface="Arial" charset="0"/>
                  <a:sym typeface="Arial" charset="0"/>
                </a:rPr>
                <a:t>Number of organisms</a:t>
              </a:r>
            </a:p>
          </p:txBody>
        </p:sp>
        <p:sp>
          <p:nvSpPr>
            <p:cNvPr id="17430" name="Rectangle 22"/>
            <p:cNvSpPr>
              <a:spLocks noChangeArrowheads="1"/>
            </p:cNvSpPr>
            <p:nvPr/>
          </p:nvSpPr>
          <p:spPr bwMode="auto">
            <a:xfrm>
              <a:off x="3854" y="4376"/>
              <a:ext cx="680"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lnSpc>
                  <a:spcPct val="122000"/>
                </a:lnSpc>
                <a:tabLst>
                  <a:tab pos="366104" algn="l"/>
                </a:tabLst>
              </a:pPr>
              <a:r>
                <a:rPr lang="en-US" sz="1300">
                  <a:solidFill>
                    <a:srgbClr val="171512"/>
                  </a:solidFill>
                  <a:latin typeface="Arial" charset="0"/>
                  <a:cs typeface="Arial" charset="0"/>
                  <a:sym typeface="Arial" charset="0"/>
                </a:rPr>
                <a:t>Preferred niche</a:t>
              </a:r>
            </a:p>
          </p:txBody>
        </p:sp>
        <p:sp>
          <p:nvSpPr>
            <p:cNvPr id="17431" name="Rectangle 23"/>
            <p:cNvSpPr>
              <a:spLocks noChangeArrowheads="1"/>
            </p:cNvSpPr>
            <p:nvPr/>
          </p:nvSpPr>
          <p:spPr bwMode="auto">
            <a:xfrm>
              <a:off x="5415" y="4392"/>
              <a:ext cx="696"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lnSpc>
                  <a:spcPct val="122000"/>
                </a:lnSpc>
                <a:tabLst>
                  <a:tab pos="366104" algn="l"/>
                </a:tabLst>
              </a:pPr>
              <a:r>
                <a:rPr lang="en-US" sz="1300">
                  <a:solidFill>
                    <a:srgbClr val="171512"/>
                  </a:solidFill>
                  <a:latin typeface="Arial" charset="0"/>
                  <a:cs typeface="Arial" charset="0"/>
                  <a:sym typeface="Arial" charset="0"/>
                </a:rPr>
                <a:t>Marginal niche</a:t>
              </a:r>
            </a:p>
          </p:txBody>
        </p:sp>
        <p:sp>
          <p:nvSpPr>
            <p:cNvPr id="17432" name="Rectangle 24"/>
            <p:cNvSpPr>
              <a:spLocks noChangeArrowheads="1"/>
            </p:cNvSpPr>
            <p:nvPr/>
          </p:nvSpPr>
          <p:spPr bwMode="auto">
            <a:xfrm>
              <a:off x="6211" y="4392"/>
              <a:ext cx="848"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lnSpc>
                  <a:spcPct val="122000"/>
                </a:lnSpc>
                <a:tabLst>
                  <a:tab pos="366104" algn="l"/>
                </a:tabLst>
              </a:pPr>
              <a:r>
                <a:rPr lang="en-US" sz="1300">
                  <a:solidFill>
                    <a:srgbClr val="171512"/>
                  </a:solidFill>
                  <a:latin typeface="Arial" charset="0"/>
                  <a:cs typeface="Arial" charset="0"/>
                  <a:sym typeface="Arial" charset="0"/>
                </a:rPr>
                <a:t>Unavailable niche</a:t>
              </a:r>
            </a:p>
          </p:txBody>
        </p:sp>
        <p:sp>
          <p:nvSpPr>
            <p:cNvPr id="17433" name="Line 25"/>
            <p:cNvSpPr>
              <a:spLocks noChangeShapeType="1"/>
            </p:cNvSpPr>
            <p:nvPr/>
          </p:nvSpPr>
          <p:spPr bwMode="auto">
            <a:xfrm>
              <a:off x="1149" y="2400"/>
              <a:ext cx="0" cy="1920"/>
            </a:xfrm>
            <a:prstGeom prst="line">
              <a:avLst/>
            </a:prstGeom>
            <a:noFill/>
            <a:ln w="38100">
              <a:solidFill>
                <a:srgbClr val="00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2699" dir="5400000" algn="ctr" rotWithShape="0">
                      <a:schemeClr val="bg2">
                        <a:alpha val="20000"/>
                      </a:schemeClr>
                    </a:outerShdw>
                  </a:effectLst>
                </a14:hiddenEffects>
              </a:ext>
            </a:extLst>
          </p:spPr>
          <p:txBody>
            <a:bodyPr/>
            <a:lstStyle/>
            <a:p>
              <a:endParaRPr lang="en-US"/>
            </a:p>
          </p:txBody>
        </p:sp>
      </p:grpSp>
    </p:spTree>
    <p:extLst>
      <p:ext uri="{BB962C8B-B14F-4D97-AF65-F5344CB8AC3E}">
        <p14:creationId xmlns:p14="http://schemas.microsoft.com/office/powerpoint/2010/main" val="54344474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4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7413"/>
                                        </p:tgtEl>
                                        <p:attrNameLst>
                                          <p:attrName>style.visibility</p:attrName>
                                        </p:attrNameLst>
                                      </p:cBhvr>
                                      <p:to>
                                        <p:strVal val="visible"/>
                                      </p:to>
                                    </p:set>
                                    <p:animEffect transition="in" filter="wipe(left)">
                                      <p:cBhvr>
                                        <p:cTn id="15" dur="500"/>
                                        <p:tgtEl>
                                          <p:spTgt spid="174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74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17424"/>
                                        </p:tgtEl>
                                        <p:attrNameLst>
                                          <p:attrName>style.visibility</p:attrName>
                                        </p:attrNameLst>
                                      </p:cBhvr>
                                      <p:to>
                                        <p:strVal val="visible"/>
                                      </p:to>
                                    </p:set>
                                    <p:animEffect transition="in" filter="wipe(left)">
                                      <p:cBhvr>
                                        <p:cTn id="24" dur="500"/>
                                        <p:tgtEl>
                                          <p:spTgt spid="1742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7425"/>
                                        </p:tgtEl>
                                        <p:attrNameLst>
                                          <p:attrName>style.visibility</p:attrName>
                                        </p:attrNameLst>
                                      </p:cBhvr>
                                      <p:to>
                                        <p:strVal val="visible"/>
                                      </p:to>
                                    </p:set>
                                    <p:animEffect transition="in" filter="wipe(left)">
                                      <p:cBhvr>
                                        <p:cTn id="29" dur="500"/>
                                        <p:tgtEl>
                                          <p:spTgt spid="17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bldLvl="5" autoUpdateAnimBg="0"/>
      <p:bldP spid="1741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extLst>
              <a:ext uri="{28A0092B-C50C-407E-A947-70E740481C1C}">
                <a14:useLocalDpi xmlns:a14="http://schemas.microsoft.com/office/drawing/2010/main" val="0"/>
              </a:ext>
            </a:extLst>
          </a:blip>
          <a:srcRect l="11279" r="3839" b="278"/>
          <a:stretch>
            <a:fillRect/>
          </a:stretch>
        </p:blipFill>
        <p:spPr bwMode="auto">
          <a:xfrm>
            <a:off x="-258961" y="-10046"/>
            <a:ext cx="9474398" cy="688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0659" name="Rectangle 2"/>
          <p:cNvSpPr>
            <a:spLocks noGrp="1" noChangeArrowheads="1"/>
          </p:cNvSpPr>
          <p:nvPr>
            <p:ph type="title"/>
          </p:nvPr>
        </p:nvSpPr>
        <p:spPr>
          <a:xfrm>
            <a:off x="0" y="0"/>
            <a:ext cx="9152930" cy="750094"/>
          </a:xfrm>
        </p:spPr>
        <p:txBody>
          <a:bodyPr anchor="b"/>
          <a:lstStyle/>
          <a:p>
            <a:pPr>
              <a:lnSpc>
                <a:spcPct val="66000"/>
              </a:lnSpc>
              <a:tabLst>
                <a:tab pos="669703" algn="l"/>
              </a:tabLst>
            </a:pPr>
            <a:r>
              <a:rPr lang="en-US" sz="4100">
                <a:latin typeface="Arial Black" charset="0"/>
                <a:ea typeface="ヒラギノ角ゴ ProN W6" charset="0"/>
                <a:cs typeface="ヒラギノ角ゴ ProN W6" charset="0"/>
              </a:rPr>
              <a:t>Components of an Ecosystem</a:t>
            </a:r>
          </a:p>
        </p:txBody>
      </p:sp>
      <p:grpSp>
        <p:nvGrpSpPr>
          <p:cNvPr id="2" name="Group 3"/>
          <p:cNvGrpSpPr>
            <a:grpSpLocks/>
          </p:cNvGrpSpPr>
          <p:nvPr/>
        </p:nvGrpSpPr>
        <p:grpSpPr bwMode="auto">
          <a:xfrm>
            <a:off x="937617" y="1553766"/>
            <a:ext cx="6279803" cy="2186657"/>
            <a:chOff x="0" y="0"/>
            <a:chExt cx="5626" cy="1959"/>
          </a:xfrm>
        </p:grpSpPr>
        <p:sp>
          <p:nvSpPr>
            <p:cNvPr id="70663" name="Rectangle 4"/>
            <p:cNvSpPr>
              <a:spLocks/>
            </p:cNvSpPr>
            <p:nvPr/>
          </p:nvSpPr>
          <p:spPr bwMode="auto">
            <a:xfrm>
              <a:off x="0" y="1680"/>
              <a:ext cx="1160"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80364">
                <a:lnSpc>
                  <a:spcPct val="115000"/>
                </a:lnSpc>
                <a:tabLst>
                  <a:tab pos="366104" algn="l"/>
                </a:tabLst>
              </a:pPr>
              <a:r>
                <a:rPr lang="en-US" b="1">
                  <a:solidFill>
                    <a:srgbClr val="80FF00"/>
                  </a:solidFill>
                  <a:latin typeface="Arial" charset="0"/>
                  <a:cs typeface="Arial" charset="0"/>
                  <a:sym typeface="Arial" charset="0"/>
                </a:rPr>
                <a:t>Community</a:t>
              </a:r>
            </a:p>
          </p:txBody>
        </p:sp>
        <p:sp>
          <p:nvSpPr>
            <p:cNvPr id="70664" name="Rectangle 5"/>
            <p:cNvSpPr>
              <a:spLocks/>
            </p:cNvSpPr>
            <p:nvPr/>
          </p:nvSpPr>
          <p:spPr bwMode="auto">
            <a:xfrm>
              <a:off x="4194" y="0"/>
              <a:ext cx="1432"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 pos="2218948" algn="l"/>
                </a:tabLst>
              </a:pPr>
              <a:r>
                <a:rPr lang="en-US" b="1">
                  <a:solidFill>
                    <a:srgbClr val="FFFF00"/>
                  </a:solidFill>
                  <a:latin typeface="Arial" charset="0"/>
                  <a:cs typeface="Arial" charset="0"/>
                  <a:sym typeface="Arial" charset="0"/>
                </a:rPr>
                <a:t>Physical environment</a:t>
              </a:r>
            </a:p>
          </p:txBody>
        </p:sp>
      </p:grpSp>
      <p:sp>
        <p:nvSpPr>
          <p:cNvPr id="70661" name="Rectangle 6"/>
          <p:cNvSpPr>
            <a:spLocks/>
          </p:cNvSpPr>
          <p:nvPr/>
        </p:nvSpPr>
        <p:spPr bwMode="auto">
          <a:xfrm>
            <a:off x="133946" y="4920258"/>
            <a:ext cx="5473898" cy="1696641"/>
          </a:xfrm>
          <a:prstGeom prst="rect">
            <a:avLst/>
          </a:prstGeom>
          <a:solidFill>
            <a:srgbClr val="FFFFFF">
              <a:alpha val="65097"/>
            </a:srgbClr>
          </a:solidFill>
          <a:ln w="25400">
            <a:solidFill>
              <a:srgbClr val="000000">
                <a:alpha val="0"/>
              </a:srgbClr>
            </a:solidFill>
            <a:miter lim="800000"/>
            <a:headEnd/>
            <a:tailEnd/>
          </a:ln>
        </p:spPr>
        <p:txBody>
          <a:bodyPr lIns="0" tIns="0" rIns="0" bIns="0"/>
          <a:lstStyle/>
          <a:p>
            <a:endParaRPr lang="en-US"/>
          </a:p>
        </p:txBody>
      </p:sp>
      <p:sp>
        <p:nvSpPr>
          <p:cNvPr id="29703" name="Rectangle 7"/>
          <p:cNvSpPr>
            <a:spLocks noGrp="1" noChangeArrowheads="1"/>
          </p:cNvSpPr>
          <p:nvPr>
            <p:ph type="body" idx="1"/>
          </p:nvPr>
        </p:nvSpPr>
        <p:spPr>
          <a:xfrm>
            <a:off x="258961" y="5098852"/>
            <a:ext cx="5295305" cy="1446609"/>
          </a:xfrm>
        </p:spPr>
        <p:txBody>
          <a:bodyPr>
            <a:normAutofit fontScale="55000" lnSpcReduction="20000"/>
          </a:bodyPr>
          <a:lstStyle/>
          <a:p>
            <a:pPr>
              <a:lnSpc>
                <a:spcPts val="2250"/>
              </a:lnSpc>
              <a:spcBef>
                <a:spcPct val="0"/>
              </a:spcBef>
              <a:spcAft>
                <a:spcPts val="1406"/>
              </a:spcAft>
              <a:tabLst>
                <a:tab pos="721047" algn="l"/>
              </a:tabLst>
            </a:pPr>
            <a:r>
              <a:rPr lang="en-US" dirty="0">
                <a:latin typeface="Arial" charset="0"/>
                <a:ea typeface="ヒラギノ角ゴ ProN W3" charset="0"/>
                <a:cs typeface="ヒラギノ角ゴ ProN W3" charset="0"/>
              </a:rPr>
              <a:t>A </a:t>
            </a:r>
            <a:r>
              <a:rPr lang="en-US" b="1" dirty="0">
                <a:latin typeface="Arial" charset="0"/>
                <a:ea typeface="ヒラギノ角ゴ ProN W3" charset="0"/>
                <a:cs typeface="ヒラギノ角ゴ ProN W3" charset="0"/>
              </a:rPr>
              <a:t>biome</a:t>
            </a:r>
            <a:r>
              <a:rPr lang="en-US" dirty="0">
                <a:latin typeface="Arial" charset="0"/>
                <a:ea typeface="ヒラギノ角ゴ ProN W3" charset="0"/>
                <a:cs typeface="ヒラギノ角ゴ ProN W3" charset="0"/>
              </a:rPr>
              <a:t> is a large geographical region</a:t>
            </a:r>
            <a:r>
              <a:rPr lang="en-US" b="1" dirty="0">
                <a:latin typeface="Arial" charset="0"/>
                <a:ea typeface="ヒラギノ角ゴ ProN W3" charset="0"/>
                <a:cs typeface="ヒラギノ角ゴ ProN W3" charset="0"/>
              </a:rPr>
              <a:t> </a:t>
            </a:r>
            <a:r>
              <a:rPr lang="en-US" dirty="0">
                <a:latin typeface="Arial" charset="0"/>
                <a:ea typeface="ヒラギノ角ゴ ProN W3" charset="0"/>
                <a:cs typeface="ヒラギノ角ゴ ProN W3" charset="0"/>
              </a:rPr>
              <a:t>comprising natural units called </a:t>
            </a:r>
            <a:r>
              <a:rPr lang="en-US" b="1" dirty="0">
                <a:latin typeface="Arial" charset="0"/>
                <a:ea typeface="ヒラギノ角ゴ ProN W3" charset="0"/>
                <a:cs typeface="ヒラギノ角ゴ ProN W3" charset="0"/>
              </a:rPr>
              <a:t>ecosystems</a:t>
            </a:r>
            <a:r>
              <a:rPr lang="en-US" dirty="0">
                <a:latin typeface="Arial" charset="0"/>
                <a:ea typeface="ヒラギノ角ゴ ProN W3" charset="0"/>
                <a:cs typeface="ヒラギノ角ゴ ProN W3" charset="0"/>
              </a:rPr>
              <a:t>.</a:t>
            </a:r>
          </a:p>
          <a:p>
            <a:pPr>
              <a:lnSpc>
                <a:spcPts val="2250"/>
              </a:lnSpc>
              <a:spcBef>
                <a:spcPct val="0"/>
              </a:spcBef>
              <a:spcAft>
                <a:spcPts val="1406"/>
              </a:spcAft>
              <a:tabLst>
                <a:tab pos="721047" algn="l"/>
              </a:tabLst>
            </a:pPr>
            <a:r>
              <a:rPr lang="en-US" dirty="0">
                <a:latin typeface="Arial" charset="0"/>
                <a:ea typeface="ヒラギノ角ゴ ProN W3" charset="0"/>
                <a:cs typeface="ヒラギノ角ゴ ProN W3" charset="0"/>
              </a:rPr>
              <a:t>An </a:t>
            </a:r>
            <a:r>
              <a:rPr lang="en-US" b="1" dirty="0">
                <a:latin typeface="Arial" charset="0"/>
                <a:ea typeface="ヒラギノ角ゴ ProN W3" charset="0"/>
                <a:cs typeface="ヒラギノ角ゴ ProN W3" charset="0"/>
              </a:rPr>
              <a:t>ecosystem</a:t>
            </a:r>
            <a:r>
              <a:rPr lang="en-US" dirty="0">
                <a:latin typeface="Arial" charset="0"/>
                <a:ea typeface="ヒラギノ角ゴ ProN W3" charset="0"/>
                <a:cs typeface="ヒラギノ角ゴ ProN W3" charset="0"/>
              </a:rPr>
              <a:t> encompasses the </a:t>
            </a:r>
            <a:r>
              <a:rPr lang="en-US" b="1" dirty="0">
                <a:latin typeface="Arial" charset="0"/>
                <a:ea typeface="ヒラギノ角ゴ ProN W3" charset="0"/>
                <a:cs typeface="ヒラギノ角ゴ ProN W3" charset="0"/>
              </a:rPr>
              <a:t>physical</a:t>
            </a:r>
            <a:r>
              <a:rPr lang="en-US" dirty="0">
                <a:latin typeface="Arial" charset="0"/>
                <a:ea typeface="ヒラギノ角ゴ ProN W3" charset="0"/>
                <a:cs typeface="ヒラギノ角ゴ ProN W3" charset="0"/>
              </a:rPr>
              <a:t> </a:t>
            </a:r>
            <a:r>
              <a:rPr lang="en-US" b="1" dirty="0">
                <a:latin typeface="Arial" charset="0"/>
                <a:ea typeface="ヒラギノ角ゴ ProN W3" charset="0"/>
                <a:cs typeface="ヒラギノ角ゴ ProN W3" charset="0"/>
              </a:rPr>
              <a:t>environment</a:t>
            </a:r>
            <a:r>
              <a:rPr lang="en-US" dirty="0">
                <a:latin typeface="Arial" charset="0"/>
                <a:ea typeface="ヒラギノ角ゴ ProN W3" charset="0"/>
                <a:cs typeface="ヒラギノ角ゴ ProN W3" charset="0"/>
              </a:rPr>
              <a:t> and the </a:t>
            </a:r>
            <a:r>
              <a:rPr lang="en-US" b="1" dirty="0">
                <a:latin typeface="Arial" charset="0"/>
                <a:ea typeface="ヒラギノ角ゴ ProN W3" charset="0"/>
                <a:cs typeface="ヒラギノ角ゴ ProN W3" charset="0"/>
              </a:rPr>
              <a:t>community</a:t>
            </a:r>
            <a:r>
              <a:rPr lang="en-US" dirty="0">
                <a:latin typeface="Arial" charset="0"/>
                <a:ea typeface="ヒラギノ角ゴ ProN W3" charset="0"/>
                <a:cs typeface="ヒラギノ角ゴ ProN W3" charset="0"/>
              </a:rPr>
              <a:t>.</a:t>
            </a:r>
          </a:p>
        </p:txBody>
      </p:sp>
    </p:spTree>
    <p:extLst>
      <p:ext uri="{BB962C8B-B14F-4D97-AF65-F5344CB8AC3E}">
        <p14:creationId xmlns:p14="http://schemas.microsoft.com/office/powerpoint/2010/main" val="176887109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7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bldLvl="5"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038600" y="152400"/>
            <a:ext cx="4648200" cy="1143000"/>
          </a:xfrm>
        </p:spPr>
        <p:txBody>
          <a:bodyPr/>
          <a:lstStyle/>
          <a:p>
            <a:pPr eaLnBrk="1" hangingPunct="1"/>
            <a:r>
              <a:rPr lang="en-US" smtClean="0"/>
              <a:t>Niche</a:t>
            </a:r>
          </a:p>
        </p:txBody>
      </p:sp>
      <p:sp>
        <p:nvSpPr>
          <p:cNvPr id="18435" name="Rectangle 3"/>
          <p:cNvSpPr>
            <a:spLocks noGrp="1" noChangeArrowheads="1"/>
          </p:cNvSpPr>
          <p:nvPr>
            <p:ph type="body" sz="half" idx="4294967295"/>
          </p:nvPr>
        </p:nvSpPr>
        <p:spPr>
          <a:xfrm>
            <a:off x="5334000" y="1676400"/>
            <a:ext cx="3810000" cy="4419600"/>
          </a:xfrm>
        </p:spPr>
        <p:txBody>
          <a:bodyPr/>
          <a:lstStyle/>
          <a:p>
            <a:pPr eaLnBrk="1" hangingPunct="1">
              <a:lnSpc>
                <a:spcPct val="90000"/>
              </a:lnSpc>
            </a:pPr>
            <a:r>
              <a:rPr lang="en-US" sz="2400" smtClean="0"/>
              <a:t>An organisms particular role or how it makes its living.</a:t>
            </a:r>
          </a:p>
          <a:p>
            <a:pPr eaLnBrk="1" hangingPunct="1">
              <a:lnSpc>
                <a:spcPct val="90000"/>
              </a:lnSpc>
            </a:pPr>
            <a:r>
              <a:rPr lang="en-US" sz="2400" smtClean="0"/>
              <a:t>Ex- the food it eats, how it gets its food, what other organism use it as food.</a:t>
            </a:r>
          </a:p>
          <a:p>
            <a:pPr eaLnBrk="1" hangingPunct="1">
              <a:lnSpc>
                <a:spcPct val="90000"/>
              </a:lnSpc>
            </a:pPr>
            <a:r>
              <a:rPr lang="en-US" sz="2400" smtClean="0"/>
              <a:t>When and how an organism reproduces.</a:t>
            </a:r>
          </a:p>
          <a:p>
            <a:pPr eaLnBrk="1" hangingPunct="1">
              <a:lnSpc>
                <a:spcPct val="90000"/>
              </a:lnSpc>
            </a:pPr>
            <a:r>
              <a:rPr lang="en-US" sz="2400" smtClean="0"/>
              <a:t>Physical conditions required for survival </a:t>
            </a:r>
          </a:p>
          <a:p>
            <a:pPr eaLnBrk="1" hangingPunct="1">
              <a:lnSpc>
                <a:spcPct val="90000"/>
              </a:lnSpc>
            </a:pPr>
            <a:r>
              <a:rPr lang="en-US" sz="2400" b="1" i="1" smtClean="0"/>
              <a:t>2 Species can not occupy the same niche!</a:t>
            </a:r>
            <a:endParaRPr lang="en-US" sz="2400" smtClean="0"/>
          </a:p>
        </p:txBody>
      </p:sp>
      <p:pic>
        <p:nvPicPr>
          <p:cNvPr id="18436" name="Picture 6" descr="giraffe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3987800"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415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a:xfrm>
            <a:off x="482203" y="1669852"/>
            <a:ext cx="3661172" cy="3795117"/>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77500" lnSpcReduction="20000"/>
          </a:bodyPr>
          <a:lstStyle/>
          <a:p>
            <a:pPr>
              <a:lnSpc>
                <a:spcPts val="2250"/>
              </a:lnSpc>
              <a:spcBef>
                <a:spcPct val="0"/>
              </a:spcBef>
              <a:spcAft>
                <a:spcPts val="1406"/>
              </a:spcAft>
              <a:buSzPct val="130000"/>
              <a:buBlip>
                <a:blip r:embed="rId3"/>
              </a:buBlip>
              <a:tabLst>
                <a:tab pos="375034" algn="l"/>
                <a:tab pos="375034" algn="l"/>
                <a:tab pos="375034" algn="l"/>
                <a:tab pos="375034" algn="l"/>
                <a:tab pos="375034" algn="l"/>
              </a:tabLst>
            </a:pPr>
            <a:r>
              <a:rPr lang="en-US">
                <a:solidFill>
                  <a:schemeClr val="tx2"/>
                </a:solidFill>
              </a:rPr>
              <a:t>The </a:t>
            </a:r>
            <a:r>
              <a:rPr lang="en-US" b="1">
                <a:solidFill>
                  <a:schemeClr val="tx2"/>
                </a:solidFill>
              </a:rPr>
              <a:t>ecological niche</a:t>
            </a:r>
            <a:r>
              <a:rPr lang="en-US">
                <a:solidFill>
                  <a:schemeClr val="tx2"/>
                </a:solidFill>
              </a:rPr>
              <a:t> describes the functional position of an organism in its environment. </a:t>
            </a:r>
          </a:p>
          <a:p>
            <a:pPr>
              <a:lnSpc>
                <a:spcPts val="2250"/>
              </a:lnSpc>
              <a:spcBef>
                <a:spcPct val="0"/>
              </a:spcBef>
              <a:spcAft>
                <a:spcPts val="703"/>
              </a:spcAft>
              <a:buSzPct val="130000"/>
              <a:buBlip>
                <a:blip r:embed="rId3"/>
              </a:buBlip>
              <a:tabLst>
                <a:tab pos="375034" algn="l"/>
                <a:tab pos="375034" algn="l"/>
                <a:tab pos="375034" algn="l"/>
                <a:tab pos="375034" algn="l"/>
                <a:tab pos="375034" algn="l"/>
              </a:tabLst>
            </a:pPr>
            <a:r>
              <a:rPr lang="en-US">
                <a:solidFill>
                  <a:schemeClr val="tx2"/>
                </a:solidFill>
              </a:rPr>
              <a:t>A niche comprises:</a:t>
            </a:r>
          </a:p>
          <a:p>
            <a:pPr lvl="1">
              <a:lnSpc>
                <a:spcPts val="1969"/>
              </a:lnSpc>
              <a:spcBef>
                <a:spcPct val="0"/>
              </a:spcBef>
              <a:spcAft>
                <a:spcPts val="1406"/>
              </a:spcAft>
              <a:buSzPct val="120000"/>
              <a:buBlip>
                <a:blip r:embed="rId4"/>
              </a:buBlip>
              <a:tabLst>
                <a:tab pos="375034" algn="l"/>
                <a:tab pos="375034" algn="l"/>
                <a:tab pos="375034" algn="l"/>
                <a:tab pos="375034" algn="l"/>
                <a:tab pos="375034" algn="l"/>
              </a:tabLst>
            </a:pPr>
            <a:r>
              <a:rPr lang="en-US" sz="1700">
                <a:solidFill>
                  <a:schemeClr val="tx2"/>
                </a:solidFill>
              </a:rPr>
              <a:t>the </a:t>
            </a:r>
            <a:r>
              <a:rPr lang="en-US" sz="1700" b="1">
                <a:solidFill>
                  <a:schemeClr val="tx2"/>
                </a:solidFill>
              </a:rPr>
              <a:t>habitat</a:t>
            </a:r>
            <a:r>
              <a:rPr lang="en-US" sz="1700">
                <a:solidFill>
                  <a:schemeClr val="tx2"/>
                </a:solidFill>
              </a:rPr>
              <a:t> in which the organism lives.</a:t>
            </a:r>
          </a:p>
          <a:p>
            <a:pPr lvl="1">
              <a:lnSpc>
                <a:spcPts val="1969"/>
              </a:lnSpc>
              <a:spcBef>
                <a:spcPct val="0"/>
              </a:spcBef>
              <a:spcAft>
                <a:spcPts val="1406"/>
              </a:spcAft>
              <a:buSzPct val="120000"/>
              <a:buBlip>
                <a:blip r:embed="rId4"/>
              </a:buBlip>
              <a:tabLst>
                <a:tab pos="375034" algn="l"/>
                <a:tab pos="375034" algn="l"/>
                <a:tab pos="375034" algn="l"/>
                <a:tab pos="375034" algn="l"/>
                <a:tab pos="375034" algn="l"/>
              </a:tabLst>
            </a:pPr>
            <a:r>
              <a:rPr lang="en-US" sz="1700">
                <a:solidFill>
                  <a:schemeClr val="tx2"/>
                </a:solidFill>
              </a:rPr>
              <a:t>the organism</a:t>
            </a:r>
            <a:r>
              <a:rPr lang="ja-JP" altLang="en-US" sz="1700">
                <a:solidFill>
                  <a:schemeClr val="tx2"/>
                </a:solidFill>
                <a:latin typeface="Arial"/>
              </a:rPr>
              <a:t>’</a:t>
            </a:r>
            <a:r>
              <a:rPr lang="en-US" sz="1700">
                <a:solidFill>
                  <a:schemeClr val="tx2"/>
                </a:solidFill>
              </a:rPr>
              <a:t>s </a:t>
            </a:r>
            <a:r>
              <a:rPr lang="en-US" sz="1700" b="1">
                <a:solidFill>
                  <a:schemeClr val="tx2"/>
                </a:solidFill>
              </a:rPr>
              <a:t>activity pattern</a:t>
            </a:r>
            <a:r>
              <a:rPr lang="en-US" sz="1700">
                <a:solidFill>
                  <a:schemeClr val="tx2"/>
                </a:solidFill>
              </a:rPr>
              <a:t>: the periods of time during which it is active.</a:t>
            </a:r>
          </a:p>
          <a:p>
            <a:pPr lvl="1">
              <a:lnSpc>
                <a:spcPts val="1969"/>
              </a:lnSpc>
              <a:spcBef>
                <a:spcPct val="0"/>
              </a:spcBef>
              <a:spcAft>
                <a:spcPts val="1406"/>
              </a:spcAft>
              <a:buSzPct val="120000"/>
              <a:buBlip>
                <a:blip r:embed="rId4"/>
              </a:buBlip>
              <a:tabLst>
                <a:tab pos="375034" algn="l"/>
                <a:tab pos="375034" algn="l"/>
                <a:tab pos="375034" algn="l"/>
                <a:tab pos="375034" algn="l"/>
                <a:tab pos="375034" algn="l"/>
              </a:tabLst>
            </a:pPr>
            <a:r>
              <a:rPr lang="en-US" sz="1700">
                <a:solidFill>
                  <a:schemeClr val="tx2"/>
                </a:solidFill>
              </a:rPr>
              <a:t>the</a:t>
            </a:r>
            <a:r>
              <a:rPr lang="en-US" sz="1700" b="1">
                <a:solidFill>
                  <a:schemeClr val="tx2"/>
                </a:solidFill>
              </a:rPr>
              <a:t> resources</a:t>
            </a:r>
            <a:r>
              <a:rPr lang="en-US" sz="1700">
                <a:solidFill>
                  <a:schemeClr val="tx2"/>
                </a:solidFill>
              </a:rPr>
              <a:t> it obtains</a:t>
            </a:r>
            <a:br>
              <a:rPr lang="en-US" sz="1700">
                <a:solidFill>
                  <a:schemeClr val="tx2"/>
                </a:solidFill>
              </a:rPr>
            </a:br>
            <a:r>
              <a:rPr lang="en-US" sz="1700">
                <a:solidFill>
                  <a:schemeClr val="tx2"/>
                </a:solidFill>
              </a:rPr>
              <a:t>from the habitat.</a:t>
            </a:r>
          </a:p>
        </p:txBody>
      </p:sp>
      <p:sp>
        <p:nvSpPr>
          <p:cNvPr id="14338" name="Rectangle 2"/>
          <p:cNvSpPr>
            <a:spLocks noGrp="1" noChangeArrowheads="1"/>
          </p:cNvSpPr>
          <p:nvPr>
            <p:ph type="title"/>
          </p:nvPr>
        </p:nvSpPr>
        <p:spPr>
          <a:xfrm>
            <a:off x="0" y="-8930"/>
            <a:ext cx="9170789"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Ecological Niche</a:t>
            </a:r>
          </a:p>
        </p:txBody>
      </p:sp>
      <p:grpSp>
        <p:nvGrpSpPr>
          <p:cNvPr id="14339" name="Group 3"/>
          <p:cNvGrpSpPr>
            <a:grpSpLocks/>
          </p:cNvGrpSpPr>
          <p:nvPr/>
        </p:nvGrpSpPr>
        <p:grpSpPr bwMode="auto">
          <a:xfrm>
            <a:off x="7206258" y="1339453"/>
            <a:ext cx="1518047" cy="1345035"/>
            <a:chOff x="6456" y="1200"/>
            <a:chExt cx="1360" cy="1205"/>
          </a:xfrm>
        </p:grpSpPr>
        <p:sp>
          <p:nvSpPr>
            <p:cNvPr id="14340" name="Rectangle 4"/>
            <p:cNvSpPr>
              <a:spLocks noChangeArrowheads="1"/>
            </p:cNvSpPr>
            <p:nvPr/>
          </p:nvSpPr>
          <p:spPr bwMode="auto">
            <a:xfrm>
              <a:off x="6456" y="1200"/>
              <a:ext cx="1360" cy="680"/>
            </a:xfrm>
            <a:prstGeom prst="rect">
              <a:avLst/>
            </a:prstGeom>
            <a:solidFill>
              <a:srgbClr val="84007E">
                <a:alpha val="9804"/>
              </a:srgbClr>
            </a:solidFill>
            <a:ln w="38100">
              <a:solidFill>
                <a:srgbClr val="84007E"/>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89294" algn="ctr">
                <a:lnSpc>
                  <a:spcPct val="117000"/>
                </a:lnSpc>
                <a:tabLst>
                  <a:tab pos="375034" algn="l"/>
                </a:tabLst>
              </a:pPr>
              <a:r>
                <a:rPr lang="en-US" sz="1700" b="1">
                  <a:solidFill>
                    <a:srgbClr val="84007E"/>
                  </a:solidFill>
                  <a:latin typeface="Arial" charset="0"/>
                  <a:cs typeface="Arial" charset="0"/>
                  <a:sym typeface="Arial" charset="0"/>
                </a:rPr>
                <a:t>Adaptations</a:t>
              </a:r>
            </a:p>
          </p:txBody>
        </p:sp>
        <p:sp>
          <p:nvSpPr>
            <p:cNvPr id="14341" name="Line 5"/>
            <p:cNvSpPr>
              <a:spLocks noChangeShapeType="1"/>
            </p:cNvSpPr>
            <p:nvPr/>
          </p:nvSpPr>
          <p:spPr bwMode="auto">
            <a:xfrm rot="10800000" flipH="1">
              <a:off x="6810" y="1877"/>
              <a:ext cx="357" cy="528"/>
            </a:xfrm>
            <a:prstGeom prst="line">
              <a:avLst/>
            </a:prstGeom>
            <a:noFill/>
            <a:ln w="76200">
              <a:solidFill>
                <a:srgbClr val="84007E"/>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2699" dir="5400000" algn="ctr" rotWithShape="0">
                      <a:schemeClr val="bg2">
                        <a:alpha val="20000"/>
                      </a:schemeClr>
                    </a:outerShdw>
                  </a:effectLst>
                </a14:hiddenEffects>
              </a:ext>
            </a:extLst>
          </p:spPr>
          <p:txBody>
            <a:bodyPr/>
            <a:lstStyle/>
            <a:p>
              <a:endParaRPr lang="en-US"/>
            </a:p>
          </p:txBody>
        </p:sp>
      </p:grpSp>
      <p:grpSp>
        <p:nvGrpSpPr>
          <p:cNvPr id="14342" name="Group 6"/>
          <p:cNvGrpSpPr>
            <a:grpSpLocks/>
          </p:cNvGrpSpPr>
          <p:nvPr/>
        </p:nvGrpSpPr>
        <p:grpSpPr bwMode="auto">
          <a:xfrm>
            <a:off x="7590234" y="4776267"/>
            <a:ext cx="1339453" cy="1563811"/>
            <a:chOff x="6800" y="4279"/>
            <a:chExt cx="1200" cy="1401"/>
          </a:xfrm>
        </p:grpSpPr>
        <p:sp>
          <p:nvSpPr>
            <p:cNvPr id="14343" name="Rectangle 7"/>
            <p:cNvSpPr>
              <a:spLocks noChangeArrowheads="1"/>
            </p:cNvSpPr>
            <p:nvPr/>
          </p:nvSpPr>
          <p:spPr bwMode="auto">
            <a:xfrm>
              <a:off x="6800" y="5000"/>
              <a:ext cx="1200" cy="680"/>
            </a:xfrm>
            <a:prstGeom prst="rect">
              <a:avLst/>
            </a:prstGeom>
            <a:solidFill>
              <a:srgbClr val="84007E">
                <a:alpha val="9804"/>
              </a:srgbClr>
            </a:solidFill>
            <a:ln w="38100">
              <a:solidFill>
                <a:srgbClr val="84007E"/>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89294" algn="ctr">
                <a:lnSpc>
                  <a:spcPct val="117000"/>
                </a:lnSpc>
                <a:tabLst>
                  <a:tab pos="375034" algn="l"/>
                </a:tabLst>
              </a:pPr>
              <a:r>
                <a:rPr lang="en-US" sz="1700" b="1">
                  <a:solidFill>
                    <a:srgbClr val="84007E"/>
                  </a:solidFill>
                  <a:latin typeface="Arial" charset="0"/>
                  <a:cs typeface="Arial" charset="0"/>
                  <a:sym typeface="Arial" charset="0"/>
                </a:rPr>
                <a:t>Physical conditions</a:t>
              </a:r>
            </a:p>
          </p:txBody>
        </p:sp>
        <p:sp>
          <p:nvSpPr>
            <p:cNvPr id="14344" name="Line 8"/>
            <p:cNvSpPr>
              <a:spLocks noChangeShapeType="1"/>
            </p:cNvSpPr>
            <p:nvPr/>
          </p:nvSpPr>
          <p:spPr bwMode="auto">
            <a:xfrm>
              <a:off x="7376" y="4279"/>
              <a:ext cx="0" cy="710"/>
            </a:xfrm>
            <a:prstGeom prst="line">
              <a:avLst/>
            </a:prstGeom>
            <a:noFill/>
            <a:ln w="76200">
              <a:solidFill>
                <a:srgbClr val="84007E"/>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2699" dir="5400000" algn="ctr" rotWithShape="0">
                      <a:schemeClr val="bg2">
                        <a:alpha val="20000"/>
                      </a:schemeClr>
                    </a:outerShdw>
                  </a:effectLst>
                </a14:hiddenEffects>
              </a:ext>
            </a:extLst>
          </p:spPr>
          <p:txBody>
            <a:bodyPr/>
            <a:lstStyle/>
            <a:p>
              <a:endParaRPr lang="en-US"/>
            </a:p>
          </p:txBody>
        </p:sp>
      </p:grpSp>
      <p:grpSp>
        <p:nvGrpSpPr>
          <p:cNvPr id="14345" name="Group 9"/>
          <p:cNvGrpSpPr>
            <a:grpSpLocks/>
          </p:cNvGrpSpPr>
          <p:nvPr/>
        </p:nvGrpSpPr>
        <p:grpSpPr bwMode="auto">
          <a:xfrm>
            <a:off x="3920133" y="4972720"/>
            <a:ext cx="1339453" cy="1367358"/>
            <a:chOff x="3512" y="4455"/>
            <a:chExt cx="1200" cy="1225"/>
          </a:xfrm>
        </p:grpSpPr>
        <p:sp>
          <p:nvSpPr>
            <p:cNvPr id="14346" name="Rectangle 10"/>
            <p:cNvSpPr>
              <a:spLocks noChangeArrowheads="1"/>
            </p:cNvSpPr>
            <p:nvPr/>
          </p:nvSpPr>
          <p:spPr bwMode="auto">
            <a:xfrm>
              <a:off x="3512" y="5000"/>
              <a:ext cx="1200" cy="680"/>
            </a:xfrm>
            <a:prstGeom prst="rect">
              <a:avLst/>
            </a:prstGeom>
            <a:solidFill>
              <a:srgbClr val="84007E">
                <a:alpha val="9804"/>
              </a:srgbClr>
            </a:solidFill>
            <a:ln w="38100">
              <a:solidFill>
                <a:srgbClr val="84007E"/>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89294" algn="ctr">
                <a:lnSpc>
                  <a:spcPct val="117000"/>
                </a:lnSpc>
                <a:tabLst>
                  <a:tab pos="375034" algn="l"/>
                </a:tabLst>
              </a:pPr>
              <a:r>
                <a:rPr lang="en-US" sz="1700" b="1">
                  <a:solidFill>
                    <a:srgbClr val="84007E"/>
                  </a:solidFill>
                  <a:latin typeface="Arial" charset="0"/>
                  <a:cs typeface="Arial" charset="0"/>
                  <a:sym typeface="Arial" charset="0"/>
                </a:rPr>
                <a:t>Activity patterns</a:t>
              </a:r>
            </a:p>
          </p:txBody>
        </p:sp>
        <p:sp>
          <p:nvSpPr>
            <p:cNvPr id="14347" name="Line 11"/>
            <p:cNvSpPr>
              <a:spLocks noChangeShapeType="1"/>
            </p:cNvSpPr>
            <p:nvPr/>
          </p:nvSpPr>
          <p:spPr bwMode="auto">
            <a:xfrm>
              <a:off x="4144" y="4455"/>
              <a:ext cx="0" cy="545"/>
            </a:xfrm>
            <a:prstGeom prst="line">
              <a:avLst/>
            </a:prstGeom>
            <a:noFill/>
            <a:ln w="76200">
              <a:solidFill>
                <a:srgbClr val="84007E"/>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2699" dir="5400000" algn="ctr" rotWithShape="0">
                      <a:schemeClr val="bg2">
                        <a:alpha val="20000"/>
                      </a:schemeClr>
                    </a:outerShdw>
                  </a:effectLst>
                </a14:hiddenEffects>
              </a:ext>
            </a:extLst>
          </p:spPr>
          <p:txBody>
            <a:bodyPr/>
            <a:lstStyle/>
            <a:p>
              <a:endParaRPr lang="en-US"/>
            </a:p>
          </p:txBody>
        </p:sp>
      </p:grpSp>
      <p:grpSp>
        <p:nvGrpSpPr>
          <p:cNvPr id="14348" name="Group 12"/>
          <p:cNvGrpSpPr>
            <a:grpSpLocks/>
          </p:cNvGrpSpPr>
          <p:nvPr/>
        </p:nvGrpSpPr>
        <p:grpSpPr bwMode="auto">
          <a:xfrm>
            <a:off x="5447110" y="4374431"/>
            <a:ext cx="1964531" cy="1965647"/>
            <a:chOff x="4880" y="3919"/>
            <a:chExt cx="1760" cy="1761"/>
          </a:xfrm>
        </p:grpSpPr>
        <p:sp>
          <p:nvSpPr>
            <p:cNvPr id="14349" name="Rectangle 13"/>
            <p:cNvSpPr>
              <a:spLocks noChangeArrowheads="1"/>
            </p:cNvSpPr>
            <p:nvPr/>
          </p:nvSpPr>
          <p:spPr bwMode="auto">
            <a:xfrm>
              <a:off x="4880" y="5000"/>
              <a:ext cx="1760" cy="680"/>
            </a:xfrm>
            <a:prstGeom prst="rect">
              <a:avLst/>
            </a:prstGeom>
            <a:solidFill>
              <a:srgbClr val="84007E">
                <a:alpha val="9804"/>
              </a:srgbClr>
            </a:solidFill>
            <a:ln w="38100">
              <a:solidFill>
                <a:srgbClr val="84007E"/>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marL="89294" algn="ctr">
                <a:lnSpc>
                  <a:spcPct val="117000"/>
                </a:lnSpc>
                <a:tabLst>
                  <a:tab pos="375034" algn="l"/>
                </a:tabLst>
              </a:pPr>
              <a:r>
                <a:rPr lang="en-US" sz="1700" b="1">
                  <a:solidFill>
                    <a:srgbClr val="84007E"/>
                  </a:solidFill>
                  <a:latin typeface="Arial" charset="0"/>
                  <a:cs typeface="Arial" charset="0"/>
                  <a:sym typeface="Arial" charset="0"/>
                </a:rPr>
                <a:t>Presence of other organisms</a:t>
              </a:r>
            </a:p>
          </p:txBody>
        </p:sp>
        <p:sp>
          <p:nvSpPr>
            <p:cNvPr id="14350" name="Line 14"/>
            <p:cNvSpPr>
              <a:spLocks noChangeShapeType="1"/>
            </p:cNvSpPr>
            <p:nvPr/>
          </p:nvSpPr>
          <p:spPr bwMode="auto">
            <a:xfrm>
              <a:off x="5770" y="3919"/>
              <a:ext cx="0" cy="1083"/>
            </a:xfrm>
            <a:prstGeom prst="line">
              <a:avLst/>
            </a:prstGeom>
            <a:noFill/>
            <a:ln w="76200">
              <a:solidFill>
                <a:srgbClr val="84007E"/>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2699" dir="5400000" algn="ctr" rotWithShape="0">
                      <a:schemeClr val="bg2">
                        <a:alpha val="20000"/>
                      </a:schemeClr>
                    </a:outerShdw>
                  </a:effectLst>
                </a14:hiddenEffects>
              </a:ext>
            </a:extLst>
          </p:spPr>
          <p:txBody>
            <a:bodyPr/>
            <a:lstStyle/>
            <a:p>
              <a:endParaRPr lang="en-US"/>
            </a:p>
          </p:txBody>
        </p:sp>
      </p:grpSp>
      <p:pic>
        <p:nvPicPr>
          <p:cNvPr id="1435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1938" y="1982391"/>
            <a:ext cx="4778499" cy="3196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grpSp>
        <p:nvGrpSpPr>
          <p:cNvPr id="14352" name="Group 16"/>
          <p:cNvGrpSpPr>
            <a:grpSpLocks/>
          </p:cNvGrpSpPr>
          <p:nvPr/>
        </p:nvGrpSpPr>
        <p:grpSpPr bwMode="auto">
          <a:xfrm>
            <a:off x="4518422" y="1339453"/>
            <a:ext cx="1339453" cy="1345035"/>
            <a:chOff x="4048" y="1200"/>
            <a:chExt cx="1200" cy="1205"/>
          </a:xfrm>
        </p:grpSpPr>
        <p:sp>
          <p:nvSpPr>
            <p:cNvPr id="14353" name="Rectangle 17"/>
            <p:cNvSpPr>
              <a:spLocks noChangeArrowheads="1"/>
            </p:cNvSpPr>
            <p:nvPr/>
          </p:nvSpPr>
          <p:spPr bwMode="auto">
            <a:xfrm>
              <a:off x="4048" y="1200"/>
              <a:ext cx="1200" cy="680"/>
            </a:xfrm>
            <a:prstGeom prst="rect">
              <a:avLst/>
            </a:prstGeom>
            <a:solidFill>
              <a:srgbClr val="84007E">
                <a:alpha val="9804"/>
              </a:srgbClr>
            </a:solidFill>
            <a:ln w="38100">
              <a:solidFill>
                <a:srgbClr val="84007E"/>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89294" algn="ctr">
                <a:lnSpc>
                  <a:spcPct val="117000"/>
                </a:lnSpc>
                <a:tabLst>
                  <a:tab pos="375034" algn="l"/>
                </a:tabLst>
              </a:pPr>
              <a:r>
                <a:rPr lang="en-US" sz="1700" b="1">
                  <a:solidFill>
                    <a:srgbClr val="84007E"/>
                  </a:solidFill>
                  <a:latin typeface="Arial" charset="0"/>
                  <a:cs typeface="Arial" charset="0"/>
                  <a:sym typeface="Arial" charset="0"/>
                </a:rPr>
                <a:t>Habitat</a:t>
              </a:r>
            </a:p>
          </p:txBody>
        </p:sp>
        <p:sp>
          <p:nvSpPr>
            <p:cNvPr id="14354" name="Line 18"/>
            <p:cNvSpPr>
              <a:spLocks noChangeShapeType="1"/>
            </p:cNvSpPr>
            <p:nvPr/>
          </p:nvSpPr>
          <p:spPr bwMode="auto">
            <a:xfrm rot="10800000">
              <a:off x="4674" y="1877"/>
              <a:ext cx="357" cy="528"/>
            </a:xfrm>
            <a:prstGeom prst="line">
              <a:avLst/>
            </a:prstGeom>
            <a:noFill/>
            <a:ln w="76200">
              <a:solidFill>
                <a:srgbClr val="84007E"/>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2699" dir="5400000" algn="ctr" rotWithShape="0">
                      <a:schemeClr val="bg2">
                        <a:alpha val="20000"/>
                      </a:schemeClr>
                    </a:outerShdw>
                  </a:effectLst>
                </a14:hiddenEffects>
              </a:ext>
            </a:extLst>
          </p:spPr>
          <p:txBody>
            <a:bodyPr/>
            <a:lstStyle/>
            <a:p>
              <a:endParaRPr lang="en-US"/>
            </a:p>
          </p:txBody>
        </p:sp>
      </p:grpSp>
    </p:spTree>
    <p:extLst>
      <p:ext uri="{BB962C8B-B14F-4D97-AF65-F5344CB8AC3E}">
        <p14:creationId xmlns:p14="http://schemas.microsoft.com/office/powerpoint/2010/main" val="249711517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3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33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33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33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43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433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434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434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build="p" bldLvl="5"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28" y="3607594"/>
            <a:ext cx="3580805" cy="239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1986" name="Rectangle 2"/>
          <p:cNvSpPr>
            <a:spLocks noGrp="1" noChangeArrowheads="1"/>
          </p:cNvSpPr>
          <p:nvPr>
            <p:ph type="body" idx="1"/>
          </p:nvPr>
        </p:nvSpPr>
        <p:spPr>
          <a:xfrm>
            <a:off x="491133" y="1089422"/>
            <a:ext cx="8170664" cy="2393156"/>
          </a:xfrm>
        </p:spPr>
        <p:txBody>
          <a:bodyPr>
            <a:normAutofit fontScale="55000" lnSpcReduction="20000"/>
          </a:bodyPr>
          <a:lstStyle/>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No organism exists in isolation. Each participates in interactions with other organisms and with the abiotic components of the environment. </a:t>
            </a:r>
          </a:p>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Species interactions may involve only occasional or indirect contact (</a:t>
            </a:r>
            <a:r>
              <a:rPr lang="en-US" b="1">
                <a:latin typeface="Arial" charset="0"/>
                <a:ea typeface="ヒラギノ角ゴ ProN W3" charset="0"/>
                <a:cs typeface="ヒラギノ角ゴ ProN W3" charset="0"/>
              </a:rPr>
              <a:t>predation</a:t>
            </a:r>
            <a:r>
              <a:rPr lang="en-US">
                <a:latin typeface="Arial" charset="0"/>
                <a:ea typeface="ヒラギノ角ゴ ProN W3" charset="0"/>
                <a:cs typeface="ヒラギノ角ゴ ProN W3" charset="0"/>
              </a:rPr>
              <a:t> or </a:t>
            </a:r>
            <a:r>
              <a:rPr lang="en-US" b="1">
                <a:latin typeface="Arial" charset="0"/>
                <a:ea typeface="ヒラギノ角ゴ ProN W3" charset="0"/>
                <a:cs typeface="ヒラギノ角ゴ ProN W3" charset="0"/>
              </a:rPr>
              <a:t>competition</a:t>
            </a:r>
            <a:r>
              <a:rPr lang="en-US">
                <a:latin typeface="Arial" charset="0"/>
                <a:ea typeface="ヒラギノ角ゴ ProN W3" charset="0"/>
                <a:cs typeface="ヒラギノ角ゴ ProN W3" charset="0"/>
              </a:rPr>
              <a:t>) or they may involve a close association between species. </a:t>
            </a:r>
            <a:r>
              <a:rPr lang="en-US" b="1">
                <a:latin typeface="Arial" charset="0"/>
                <a:ea typeface="ヒラギノ角ゴ ProN W3" charset="0"/>
                <a:cs typeface="ヒラギノ角ゴ ProN W3" charset="0"/>
              </a:rPr>
              <a:t>Symbiosis</a:t>
            </a:r>
            <a:r>
              <a:rPr lang="en-US">
                <a:latin typeface="Arial" charset="0"/>
                <a:ea typeface="ヒラギノ角ゴ ProN W3" charset="0"/>
                <a:cs typeface="ヒラギノ角ゴ ProN W3" charset="0"/>
              </a:rPr>
              <a:t> is a term that encompasses a variety of such close associations, including </a:t>
            </a:r>
            <a:r>
              <a:rPr lang="en-US" b="1">
                <a:latin typeface="Arial" charset="0"/>
                <a:ea typeface="ヒラギノ角ゴ ProN W3" charset="0"/>
                <a:cs typeface="ヒラギノ角ゴ ProN W3" charset="0"/>
              </a:rPr>
              <a:t>parasitism</a:t>
            </a:r>
            <a:r>
              <a:rPr lang="en-US">
                <a:latin typeface="Arial" charset="0"/>
                <a:ea typeface="ヒラギノ角ゴ ProN W3" charset="0"/>
                <a:cs typeface="ヒラギノ角ゴ ProN W3" charset="0"/>
              </a:rPr>
              <a:t> (a form of exploitation), </a:t>
            </a:r>
            <a:r>
              <a:rPr lang="en-US" b="1">
                <a:latin typeface="Arial" charset="0"/>
                <a:ea typeface="ヒラギノ角ゴ ProN W3" charset="0"/>
                <a:cs typeface="ヒラギノ角ゴ ProN W3" charset="0"/>
              </a:rPr>
              <a:t>mutualism</a:t>
            </a:r>
            <a:r>
              <a:rPr lang="en-US">
                <a:latin typeface="Arial" charset="0"/>
                <a:ea typeface="ヒラギノ角ゴ ProN W3" charset="0"/>
                <a:cs typeface="ヒラギノ角ゴ ProN W3" charset="0"/>
              </a:rPr>
              <a:t>, and </a:t>
            </a:r>
            <a:r>
              <a:rPr lang="en-US" b="1">
                <a:latin typeface="Arial" charset="0"/>
                <a:ea typeface="ヒラギノ角ゴ ProN W3" charset="0"/>
                <a:cs typeface="ヒラギノ角ゴ ProN W3" charset="0"/>
              </a:rPr>
              <a:t>commensalism</a:t>
            </a:r>
            <a:r>
              <a:rPr lang="en-US">
                <a:latin typeface="Arial" charset="0"/>
                <a:ea typeface="ヒラギノ角ゴ ProN W3" charset="0"/>
                <a:cs typeface="ヒラギノ角ゴ ProN W3" charset="0"/>
              </a:rPr>
              <a:t>.</a:t>
            </a:r>
          </a:p>
        </p:txBody>
      </p:sp>
      <p:sp>
        <p:nvSpPr>
          <p:cNvPr id="91140" name="Rectangle 3"/>
          <p:cNvSpPr>
            <a:spLocks noGrp="1" noChangeArrowheads="1"/>
          </p:cNvSpPr>
          <p:nvPr>
            <p:ph type="title"/>
          </p:nvPr>
        </p:nvSpPr>
        <p:spPr>
          <a:xfrm>
            <a:off x="0" y="0"/>
            <a:ext cx="9152930" cy="857250"/>
          </a:xfrm>
        </p:spPr>
        <p:txBody>
          <a:bodyPr anchor="b"/>
          <a:lstStyle/>
          <a:p>
            <a:pPr>
              <a:tabLst>
                <a:tab pos="669703" algn="l"/>
              </a:tabLst>
            </a:pPr>
            <a:r>
              <a:rPr lang="en-US">
                <a:latin typeface="Arial Black" charset="0"/>
                <a:ea typeface="ヒラギノ角ゴ ProN W6" charset="0"/>
                <a:cs typeface="ヒラギノ角ゴ ProN W6" charset="0"/>
              </a:rPr>
              <a:t>Species Interactions</a:t>
            </a:r>
          </a:p>
        </p:txBody>
      </p:sp>
      <p:pic>
        <p:nvPicPr>
          <p:cNvPr id="911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7320" y="3603129"/>
            <a:ext cx="4536281" cy="239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1142" name="Rectangle 5"/>
          <p:cNvSpPr>
            <a:spLocks/>
          </p:cNvSpPr>
          <p:nvPr/>
        </p:nvSpPr>
        <p:spPr bwMode="auto">
          <a:xfrm>
            <a:off x="4286251" y="6000750"/>
            <a:ext cx="4535165" cy="428625"/>
          </a:xfrm>
          <a:prstGeom prst="rect">
            <a:avLst/>
          </a:prstGeom>
          <a:solidFill>
            <a:srgbClr val="000000"/>
          </a:solidFill>
          <a:ln w="25400">
            <a:solidFill>
              <a:srgbClr val="000000"/>
            </a:solidFill>
            <a:miter lim="800000"/>
            <a:headEnd/>
            <a:tailEnd/>
          </a:ln>
        </p:spPr>
        <p:txBody>
          <a:bodyPr lIns="0" tIns="0" rIns="0" bIns="0"/>
          <a:lstStyle/>
          <a:p>
            <a:endParaRPr lang="en-US"/>
          </a:p>
        </p:txBody>
      </p:sp>
      <p:sp>
        <p:nvSpPr>
          <p:cNvPr id="91143" name="Rectangle 6"/>
          <p:cNvSpPr>
            <a:spLocks/>
          </p:cNvSpPr>
          <p:nvPr/>
        </p:nvSpPr>
        <p:spPr bwMode="auto">
          <a:xfrm>
            <a:off x="5366742" y="6081117"/>
            <a:ext cx="2293814"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80364">
              <a:tabLst>
                <a:tab pos="366104" algn="l"/>
              </a:tabLst>
            </a:pPr>
            <a:r>
              <a:rPr lang="en-US" sz="1400" b="1">
                <a:solidFill>
                  <a:srgbClr val="FFFF00"/>
                </a:solidFill>
                <a:latin typeface="Arial" charset="0"/>
                <a:cs typeface="Arial" charset="0"/>
                <a:sym typeface="Arial" charset="0"/>
              </a:rPr>
              <a:t>Oxpecker birds on buffalo</a:t>
            </a:r>
          </a:p>
        </p:txBody>
      </p:sp>
      <p:sp>
        <p:nvSpPr>
          <p:cNvPr id="91144" name="Rectangle 7"/>
          <p:cNvSpPr>
            <a:spLocks/>
          </p:cNvSpPr>
          <p:nvPr/>
        </p:nvSpPr>
        <p:spPr bwMode="auto">
          <a:xfrm>
            <a:off x="339328" y="6000750"/>
            <a:ext cx="3580805" cy="428625"/>
          </a:xfrm>
          <a:prstGeom prst="rect">
            <a:avLst/>
          </a:prstGeom>
          <a:solidFill>
            <a:srgbClr val="000000"/>
          </a:solidFill>
          <a:ln w="25400">
            <a:solidFill>
              <a:srgbClr val="000000"/>
            </a:solidFill>
            <a:miter lim="800000"/>
            <a:headEnd/>
            <a:tailEnd/>
          </a:ln>
        </p:spPr>
        <p:txBody>
          <a:bodyPr lIns="0" tIns="0" rIns="0" bIns="0"/>
          <a:lstStyle/>
          <a:p>
            <a:endParaRPr lang="en-US"/>
          </a:p>
        </p:txBody>
      </p:sp>
      <p:sp>
        <p:nvSpPr>
          <p:cNvPr id="91145" name="Rectangle 8"/>
          <p:cNvSpPr>
            <a:spLocks/>
          </p:cNvSpPr>
          <p:nvPr/>
        </p:nvSpPr>
        <p:spPr bwMode="auto">
          <a:xfrm>
            <a:off x="464344" y="6081117"/>
            <a:ext cx="3245941"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80364">
              <a:tabLst>
                <a:tab pos="366104" algn="l"/>
              </a:tabLst>
            </a:pPr>
            <a:r>
              <a:rPr lang="en-US" sz="1400" b="1">
                <a:solidFill>
                  <a:srgbClr val="FFFF00"/>
                </a:solidFill>
                <a:latin typeface="Arial" charset="0"/>
                <a:cs typeface="Arial" charset="0"/>
                <a:sym typeface="Arial" charset="0"/>
              </a:rPr>
              <a:t>Canopy tree with symbionts attached</a:t>
            </a:r>
          </a:p>
        </p:txBody>
      </p:sp>
    </p:spTree>
    <p:extLst>
      <p:ext uri="{BB962C8B-B14F-4D97-AF65-F5344CB8AC3E}">
        <p14:creationId xmlns:p14="http://schemas.microsoft.com/office/powerpoint/2010/main" val="204321793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bldLvl="5"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p:cNvSpPr>
          <p:nvPr/>
        </p:nvSpPr>
        <p:spPr bwMode="auto">
          <a:xfrm>
            <a:off x="607219" y="1071563"/>
            <a:ext cx="5036344" cy="5250656"/>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93187" name="Rectangle 2"/>
          <p:cNvSpPr>
            <a:spLocks noGrp="1" noChangeArrowheads="1"/>
          </p:cNvSpPr>
          <p:nvPr>
            <p:ph type="title"/>
          </p:nvPr>
        </p:nvSpPr>
        <p:spPr>
          <a:xfrm>
            <a:off x="0" y="0"/>
            <a:ext cx="6411516" cy="892969"/>
          </a:xfrm>
        </p:spPr>
        <p:txBody>
          <a:bodyPr anchor="b"/>
          <a:lstStyle/>
          <a:p>
            <a:pPr>
              <a:lnSpc>
                <a:spcPct val="66000"/>
              </a:lnSpc>
              <a:tabLst>
                <a:tab pos="669703" algn="l"/>
              </a:tabLst>
            </a:pPr>
            <a:r>
              <a:rPr lang="en-US" sz="4100">
                <a:latin typeface="Arial Black" charset="0"/>
                <a:ea typeface="ヒラギノ角ゴ ProN W6" charset="0"/>
                <a:cs typeface="ヒラギノ角ゴ ProN W6" charset="0"/>
              </a:rPr>
              <a:t>Types of Interaction</a:t>
            </a:r>
          </a:p>
        </p:txBody>
      </p:sp>
      <p:sp>
        <p:nvSpPr>
          <p:cNvPr id="93188" name="Rectangle 3"/>
          <p:cNvSpPr>
            <a:spLocks/>
          </p:cNvSpPr>
          <p:nvPr/>
        </p:nvSpPr>
        <p:spPr bwMode="auto">
          <a:xfrm>
            <a:off x="6411516" y="428625"/>
            <a:ext cx="2187773" cy="6268641"/>
          </a:xfrm>
          <a:prstGeom prst="rect">
            <a:avLst/>
          </a:prstGeom>
          <a:solidFill>
            <a:srgbClr val="FFFFFF"/>
          </a:solidFill>
          <a:ln w="25400">
            <a:solidFill>
              <a:srgbClr val="333333"/>
            </a:solidFill>
            <a:miter lim="800000"/>
            <a:headEnd/>
            <a:tailEnd/>
          </a:ln>
        </p:spPr>
        <p:txBody>
          <a:bodyPr lIns="0" tIns="0" rIns="0" bIns="0"/>
          <a:lstStyle/>
          <a:p>
            <a:endParaRPr lang="en-US"/>
          </a:p>
        </p:txBody>
      </p:sp>
      <p:pic>
        <p:nvPicPr>
          <p:cNvPr id="931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898" y="705446"/>
            <a:ext cx="1714500" cy="16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2" name="Group 5"/>
          <p:cNvGrpSpPr>
            <a:grpSpLocks/>
          </p:cNvGrpSpPr>
          <p:nvPr/>
        </p:nvGrpSpPr>
        <p:grpSpPr bwMode="auto">
          <a:xfrm>
            <a:off x="598289" y="964406"/>
            <a:ext cx="7730877" cy="973336"/>
            <a:chOff x="0" y="0"/>
            <a:chExt cx="6926" cy="872"/>
          </a:xfrm>
        </p:grpSpPr>
        <p:pic>
          <p:nvPicPr>
            <p:cNvPr id="932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0" y="0"/>
              <a:ext cx="1446" cy="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32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6"/>
              <a:ext cx="4512"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3" name="Group 8"/>
          <p:cNvGrpSpPr>
            <a:grpSpLocks/>
          </p:cNvGrpSpPr>
          <p:nvPr/>
        </p:nvGrpSpPr>
        <p:grpSpPr bwMode="auto">
          <a:xfrm>
            <a:off x="598289" y="1937742"/>
            <a:ext cx="7777758" cy="875109"/>
            <a:chOff x="0" y="0"/>
            <a:chExt cx="6968" cy="784"/>
          </a:xfrm>
        </p:grpSpPr>
        <p:pic>
          <p:nvPicPr>
            <p:cNvPr id="9323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0" y="5"/>
              <a:ext cx="1488"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323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512"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4" name="Group 11"/>
          <p:cNvGrpSpPr>
            <a:grpSpLocks/>
          </p:cNvGrpSpPr>
          <p:nvPr/>
        </p:nvGrpSpPr>
        <p:grpSpPr bwMode="auto">
          <a:xfrm>
            <a:off x="607219" y="2812852"/>
            <a:ext cx="7740923" cy="884039"/>
            <a:chOff x="0" y="0"/>
            <a:chExt cx="6935" cy="792"/>
          </a:xfrm>
        </p:grpSpPr>
        <p:pic>
          <p:nvPicPr>
            <p:cNvPr id="9323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2" y="99"/>
              <a:ext cx="1463"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323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504"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5" name="Group 14"/>
          <p:cNvGrpSpPr>
            <a:grpSpLocks/>
          </p:cNvGrpSpPr>
          <p:nvPr/>
        </p:nvGrpSpPr>
        <p:grpSpPr bwMode="auto">
          <a:xfrm>
            <a:off x="598289" y="3696891"/>
            <a:ext cx="7730877" cy="906363"/>
            <a:chOff x="0" y="0"/>
            <a:chExt cx="6926" cy="812"/>
          </a:xfrm>
        </p:grpSpPr>
        <p:pic>
          <p:nvPicPr>
            <p:cNvPr id="93228"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0" y="185"/>
              <a:ext cx="1446"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3229"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4512"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6" name="Group 17"/>
          <p:cNvGrpSpPr>
            <a:grpSpLocks/>
          </p:cNvGrpSpPr>
          <p:nvPr/>
        </p:nvGrpSpPr>
        <p:grpSpPr bwMode="auto">
          <a:xfrm>
            <a:off x="607219" y="4563071"/>
            <a:ext cx="7702972" cy="1020217"/>
            <a:chOff x="0" y="0"/>
            <a:chExt cx="6901" cy="914"/>
          </a:xfrm>
        </p:grpSpPr>
        <p:pic>
          <p:nvPicPr>
            <p:cNvPr id="93224"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2" y="287"/>
              <a:ext cx="1429"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93225" name="Group 19"/>
            <p:cNvGrpSpPr>
              <a:grpSpLocks/>
            </p:cNvGrpSpPr>
            <p:nvPr/>
          </p:nvGrpSpPr>
          <p:grpSpPr bwMode="auto">
            <a:xfrm>
              <a:off x="0" y="0"/>
              <a:ext cx="4496" cy="800"/>
              <a:chOff x="0" y="0"/>
              <a:chExt cx="4496" cy="800"/>
            </a:xfrm>
          </p:grpSpPr>
          <p:pic>
            <p:nvPicPr>
              <p:cNvPr id="93226" name="Picture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24" y="8"/>
                <a:ext cx="2872"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3227" name="Picture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4408"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grpSp>
        <p:nvGrpSpPr>
          <p:cNvPr id="8" name="Group 22"/>
          <p:cNvGrpSpPr>
            <a:grpSpLocks/>
          </p:cNvGrpSpPr>
          <p:nvPr/>
        </p:nvGrpSpPr>
        <p:grpSpPr bwMode="auto">
          <a:xfrm>
            <a:off x="589359" y="5411390"/>
            <a:ext cx="7711902" cy="1125141"/>
            <a:chOff x="0" y="0"/>
            <a:chExt cx="6909" cy="1007"/>
          </a:xfrm>
        </p:grpSpPr>
        <p:pic>
          <p:nvPicPr>
            <p:cNvPr id="93219" name="Picture 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80" y="381"/>
              <a:ext cx="1429" cy="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93220" name="Group 24"/>
            <p:cNvGrpSpPr>
              <a:grpSpLocks/>
            </p:cNvGrpSpPr>
            <p:nvPr/>
          </p:nvGrpSpPr>
          <p:grpSpPr bwMode="auto">
            <a:xfrm>
              <a:off x="0" y="0"/>
              <a:ext cx="4512" cy="792"/>
              <a:chOff x="0" y="0"/>
              <a:chExt cx="4512" cy="792"/>
            </a:xfrm>
          </p:grpSpPr>
          <p:pic>
            <p:nvPicPr>
              <p:cNvPr id="93221"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40" y="0"/>
                <a:ext cx="2872"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3222" name="Picture 2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8"/>
                <a:ext cx="1624"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3223" name="Picture 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08" y="256"/>
                <a:ext cx="164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graphicFrame>
        <p:nvGraphicFramePr>
          <p:cNvPr id="43036" name="Group 28"/>
          <p:cNvGraphicFramePr>
            <a:graphicFrameLocks noGrp="1"/>
          </p:cNvGraphicFramePr>
          <p:nvPr/>
        </p:nvGraphicFramePr>
        <p:xfrm>
          <a:off x="589359" y="1062633"/>
          <a:ext cx="5036344" cy="5250654"/>
        </p:xfrm>
        <a:graphic>
          <a:graphicData uri="http://schemas.openxmlformats.org/drawingml/2006/table">
            <a:tbl>
              <a:tblPr/>
              <a:tblGrid>
                <a:gridCol w="1821656"/>
                <a:gridCol w="3214688"/>
              </a:tblGrid>
              <a:tr h="875109">
                <a:tc>
                  <a:txBody>
                    <a:bodyPr/>
                    <a:lstStyle/>
                    <a:p>
                      <a:pPr marL="0" marR="0" lvl="0" indent="0" algn="ctr" defTabSz="914400" rtl="0" eaLnBrk="1" fontAlgn="base" latinLnBrk="0" hangingPunct="1">
                        <a:lnSpc>
                          <a:spcPct val="100000"/>
                        </a:lnSpc>
                        <a:spcBef>
                          <a:spcPct val="0"/>
                        </a:spcBef>
                        <a:spcAft>
                          <a:spcPct val="0"/>
                        </a:spcAft>
                        <a:buClr>
                          <a:srgbClr val="0B5ABB"/>
                        </a:buClr>
                        <a:buSzPct val="150000"/>
                        <a:buFont typeface="Lucida Grande" charset="0"/>
                        <a:buNone/>
                        <a:tabLst>
                          <a:tab pos="520700" algn="l"/>
                        </a:tabLst>
                      </a:pPr>
                      <a:endParaRPr kumimoji="0" lang="en-US" sz="1700" b="0" i="0" u="none" strike="noStrike" cap="none" normalizeH="0" baseline="0">
                        <a:ln>
                          <a:noFill/>
                        </a:ln>
                        <a:solidFill>
                          <a:schemeClr val="tx1"/>
                        </a:solidFill>
                        <a:effectLst/>
                        <a:latin typeface="Hoefler Text" charset="0"/>
                        <a:ea typeface="ヒラギノ明朝 ProN W3" charset="-128"/>
                        <a:cs typeface="ヒラギノ明朝 ProN W3" charset="-128"/>
                        <a:sym typeface="Hoefler Text" charset="0"/>
                      </a:endParaRPr>
                    </a:p>
                  </a:txBody>
                  <a:tcPr marL="26789" marR="26789" marT="26789" marB="267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5ABB"/>
                        </a:buClr>
                        <a:buSzPct val="150000"/>
                        <a:buFont typeface="Lucida Grande" charset="0"/>
                        <a:buNone/>
                        <a:tabLst>
                          <a:tab pos="520700" algn="l"/>
                        </a:tabLst>
                      </a:pPr>
                      <a:endParaRPr kumimoji="0" lang="en-US" sz="1700" b="0" i="0" u="none" strike="noStrike" cap="none" normalizeH="0" baseline="0">
                        <a:ln>
                          <a:noFill/>
                        </a:ln>
                        <a:solidFill>
                          <a:schemeClr val="tx1"/>
                        </a:solidFill>
                        <a:effectLst/>
                        <a:latin typeface="Hoefler Text" charset="0"/>
                        <a:ea typeface="ヒラギノ明朝 ProN W3" charset="-128"/>
                        <a:cs typeface="ヒラギノ明朝 ProN W3" charset="-128"/>
                        <a:sym typeface="Hoefler Text" charset="0"/>
                      </a:endParaRPr>
                    </a:p>
                  </a:txBody>
                  <a:tcPr marL="26789" marR="26789" marT="26789" marB="267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875109">
                <a:tc>
                  <a:txBody>
                    <a:bodyPr/>
                    <a:lstStyle/>
                    <a:p>
                      <a:pPr marL="0" marR="0" lvl="0" indent="0" algn="ctr" defTabSz="914400" rtl="0" eaLnBrk="1" fontAlgn="base" latinLnBrk="0" hangingPunct="1">
                        <a:lnSpc>
                          <a:spcPct val="100000"/>
                        </a:lnSpc>
                        <a:spcBef>
                          <a:spcPct val="0"/>
                        </a:spcBef>
                        <a:spcAft>
                          <a:spcPct val="0"/>
                        </a:spcAft>
                        <a:buClr>
                          <a:srgbClr val="0B5ABB"/>
                        </a:buClr>
                        <a:buSzPct val="150000"/>
                        <a:buFont typeface="Lucida Grande" charset="0"/>
                        <a:buNone/>
                        <a:tabLst>
                          <a:tab pos="520700" algn="l"/>
                        </a:tabLst>
                      </a:pPr>
                      <a:endParaRPr kumimoji="0" lang="en-US" sz="1700" b="0" i="0" u="none" strike="noStrike" cap="none" normalizeH="0" baseline="0">
                        <a:ln>
                          <a:noFill/>
                        </a:ln>
                        <a:solidFill>
                          <a:schemeClr val="tx1"/>
                        </a:solidFill>
                        <a:effectLst/>
                        <a:latin typeface="Hoefler Text" charset="0"/>
                        <a:ea typeface="ヒラギノ明朝 ProN W3" charset="-128"/>
                        <a:cs typeface="ヒラギノ明朝 ProN W3" charset="-128"/>
                        <a:sym typeface="Hoefler Text" charset="0"/>
                      </a:endParaRPr>
                    </a:p>
                  </a:txBody>
                  <a:tcPr marL="26789" marR="26789" marT="26789" marB="267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5ABB"/>
                        </a:buClr>
                        <a:buSzPct val="150000"/>
                        <a:buFont typeface="Lucida Grande" charset="0"/>
                        <a:buNone/>
                        <a:tabLst>
                          <a:tab pos="520700" algn="l"/>
                        </a:tabLst>
                      </a:pPr>
                      <a:endParaRPr kumimoji="0" lang="en-US" sz="1700" b="0" i="0" u="none" strike="noStrike" cap="none" normalizeH="0" baseline="0">
                        <a:ln>
                          <a:noFill/>
                        </a:ln>
                        <a:solidFill>
                          <a:schemeClr val="tx1"/>
                        </a:solidFill>
                        <a:effectLst/>
                        <a:latin typeface="Hoefler Text" charset="0"/>
                        <a:ea typeface="ヒラギノ明朝 ProN W3" charset="-128"/>
                        <a:cs typeface="ヒラギノ明朝 ProN W3" charset="-128"/>
                        <a:sym typeface="Hoefler Text" charset="0"/>
                      </a:endParaRPr>
                    </a:p>
                  </a:txBody>
                  <a:tcPr marL="26789" marR="26789" marT="26789" marB="267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875109">
                <a:tc>
                  <a:txBody>
                    <a:bodyPr/>
                    <a:lstStyle/>
                    <a:p>
                      <a:pPr marL="0" marR="0" lvl="0" indent="0" algn="ctr" defTabSz="914400" rtl="0" eaLnBrk="1" fontAlgn="base" latinLnBrk="0" hangingPunct="1">
                        <a:lnSpc>
                          <a:spcPct val="100000"/>
                        </a:lnSpc>
                        <a:spcBef>
                          <a:spcPct val="0"/>
                        </a:spcBef>
                        <a:spcAft>
                          <a:spcPct val="0"/>
                        </a:spcAft>
                        <a:buClr>
                          <a:srgbClr val="0B5ABB"/>
                        </a:buClr>
                        <a:buSzPct val="150000"/>
                        <a:buFont typeface="Lucida Grande" charset="0"/>
                        <a:buNone/>
                        <a:tabLst>
                          <a:tab pos="520700" algn="l"/>
                        </a:tabLst>
                      </a:pPr>
                      <a:endParaRPr kumimoji="0" lang="en-US" sz="1700" b="0" i="0" u="none" strike="noStrike" cap="none" normalizeH="0" baseline="0">
                        <a:ln>
                          <a:noFill/>
                        </a:ln>
                        <a:solidFill>
                          <a:schemeClr val="tx1"/>
                        </a:solidFill>
                        <a:effectLst/>
                        <a:latin typeface="Hoefler Text" charset="0"/>
                        <a:ea typeface="ヒラギノ明朝 ProN W3" charset="-128"/>
                        <a:cs typeface="ヒラギノ明朝 ProN W3" charset="-128"/>
                        <a:sym typeface="Hoefler Text" charset="0"/>
                      </a:endParaRPr>
                    </a:p>
                  </a:txBody>
                  <a:tcPr marL="26789" marR="26789" marT="26789" marB="267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5ABB"/>
                        </a:buClr>
                        <a:buSzPct val="150000"/>
                        <a:buFont typeface="Lucida Grande" charset="0"/>
                        <a:buNone/>
                        <a:tabLst>
                          <a:tab pos="520700" algn="l"/>
                        </a:tabLst>
                      </a:pPr>
                      <a:endParaRPr kumimoji="0" lang="en-US" sz="1700" b="0" i="0" u="none" strike="noStrike" cap="none" normalizeH="0" baseline="0">
                        <a:ln>
                          <a:noFill/>
                        </a:ln>
                        <a:solidFill>
                          <a:schemeClr val="tx1"/>
                        </a:solidFill>
                        <a:effectLst/>
                        <a:latin typeface="Hoefler Text" charset="0"/>
                        <a:ea typeface="ヒラギノ明朝 ProN W3" charset="-128"/>
                        <a:cs typeface="ヒラギノ明朝 ProN W3" charset="-128"/>
                        <a:sym typeface="Hoefler Text" charset="0"/>
                      </a:endParaRPr>
                    </a:p>
                  </a:txBody>
                  <a:tcPr marL="26789" marR="26789" marT="26789" marB="267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875109">
                <a:tc>
                  <a:txBody>
                    <a:bodyPr/>
                    <a:lstStyle/>
                    <a:p>
                      <a:pPr marL="0" marR="0" lvl="0" indent="0" algn="ctr" defTabSz="914400" rtl="0" eaLnBrk="1" fontAlgn="base" latinLnBrk="0" hangingPunct="1">
                        <a:lnSpc>
                          <a:spcPct val="100000"/>
                        </a:lnSpc>
                        <a:spcBef>
                          <a:spcPct val="0"/>
                        </a:spcBef>
                        <a:spcAft>
                          <a:spcPct val="0"/>
                        </a:spcAft>
                        <a:buClr>
                          <a:srgbClr val="0B5ABB"/>
                        </a:buClr>
                        <a:buSzPct val="150000"/>
                        <a:buFont typeface="Lucida Grande" charset="0"/>
                        <a:buNone/>
                        <a:tabLst>
                          <a:tab pos="520700" algn="l"/>
                        </a:tabLst>
                      </a:pPr>
                      <a:endParaRPr kumimoji="0" lang="en-US" sz="1700" b="0" i="0" u="none" strike="noStrike" cap="none" normalizeH="0" baseline="0">
                        <a:ln>
                          <a:noFill/>
                        </a:ln>
                        <a:solidFill>
                          <a:schemeClr val="tx1"/>
                        </a:solidFill>
                        <a:effectLst/>
                        <a:latin typeface="Hoefler Text" charset="0"/>
                        <a:ea typeface="ヒラギノ明朝 ProN W3" charset="-128"/>
                        <a:cs typeface="ヒラギノ明朝 ProN W3" charset="-128"/>
                        <a:sym typeface="Hoefler Text" charset="0"/>
                      </a:endParaRPr>
                    </a:p>
                  </a:txBody>
                  <a:tcPr marL="26789" marR="26789" marT="26789" marB="267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5ABB"/>
                        </a:buClr>
                        <a:buSzPct val="150000"/>
                        <a:buFont typeface="Lucida Grande" charset="0"/>
                        <a:buNone/>
                        <a:tabLst>
                          <a:tab pos="520700" algn="l"/>
                        </a:tabLst>
                      </a:pPr>
                      <a:endParaRPr kumimoji="0" lang="en-US" sz="1700" b="0" i="0" u="none" strike="noStrike" cap="none" normalizeH="0" baseline="0">
                        <a:ln>
                          <a:noFill/>
                        </a:ln>
                        <a:solidFill>
                          <a:schemeClr val="tx1"/>
                        </a:solidFill>
                        <a:effectLst/>
                        <a:latin typeface="Hoefler Text" charset="0"/>
                        <a:ea typeface="ヒラギノ明朝 ProN W3" charset="-128"/>
                        <a:cs typeface="ヒラギノ明朝 ProN W3" charset="-128"/>
                        <a:sym typeface="Hoefler Text" charset="0"/>
                      </a:endParaRPr>
                    </a:p>
                  </a:txBody>
                  <a:tcPr marL="26789" marR="26789" marT="26789" marB="267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875109">
                <a:tc>
                  <a:txBody>
                    <a:bodyPr/>
                    <a:lstStyle/>
                    <a:p>
                      <a:pPr marL="0" marR="0" lvl="0" indent="0" algn="ctr" defTabSz="914400" rtl="0" eaLnBrk="1" fontAlgn="base" latinLnBrk="0" hangingPunct="1">
                        <a:lnSpc>
                          <a:spcPct val="100000"/>
                        </a:lnSpc>
                        <a:spcBef>
                          <a:spcPct val="0"/>
                        </a:spcBef>
                        <a:spcAft>
                          <a:spcPct val="0"/>
                        </a:spcAft>
                        <a:buClr>
                          <a:srgbClr val="0B5ABB"/>
                        </a:buClr>
                        <a:buSzPct val="150000"/>
                        <a:buFont typeface="Lucida Grande" charset="0"/>
                        <a:buNone/>
                        <a:tabLst>
                          <a:tab pos="520700" algn="l"/>
                        </a:tabLst>
                      </a:pPr>
                      <a:endParaRPr kumimoji="0" lang="en-US" sz="1700" b="0" i="0" u="none" strike="noStrike" cap="none" normalizeH="0" baseline="0">
                        <a:ln>
                          <a:noFill/>
                        </a:ln>
                        <a:solidFill>
                          <a:schemeClr val="tx1"/>
                        </a:solidFill>
                        <a:effectLst/>
                        <a:latin typeface="Hoefler Text" charset="0"/>
                        <a:ea typeface="ヒラギノ明朝 ProN W3" charset="-128"/>
                        <a:cs typeface="ヒラギノ明朝 ProN W3" charset="-128"/>
                        <a:sym typeface="Hoefler Text" charset="0"/>
                      </a:endParaRPr>
                    </a:p>
                  </a:txBody>
                  <a:tcPr marL="26789" marR="26789" marT="26789" marB="267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5ABB"/>
                        </a:buClr>
                        <a:buSzPct val="150000"/>
                        <a:buFont typeface="Lucida Grande" charset="0"/>
                        <a:buNone/>
                        <a:tabLst>
                          <a:tab pos="520700" algn="l"/>
                        </a:tabLst>
                      </a:pPr>
                      <a:endParaRPr kumimoji="0" lang="en-US" sz="1700" b="0" i="0" u="none" strike="noStrike" cap="none" normalizeH="0" baseline="0">
                        <a:ln>
                          <a:noFill/>
                        </a:ln>
                        <a:solidFill>
                          <a:schemeClr val="tx1"/>
                        </a:solidFill>
                        <a:effectLst/>
                        <a:latin typeface="Hoefler Text" charset="0"/>
                        <a:ea typeface="ヒラギノ明朝 ProN W3" charset="-128"/>
                        <a:cs typeface="ヒラギノ明朝 ProN W3" charset="-128"/>
                        <a:sym typeface="Hoefler Text" charset="0"/>
                      </a:endParaRPr>
                    </a:p>
                  </a:txBody>
                  <a:tcPr marL="26789" marR="26789" marT="26789" marB="267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875109">
                <a:tc>
                  <a:txBody>
                    <a:bodyPr/>
                    <a:lstStyle/>
                    <a:p>
                      <a:pPr marL="0" marR="0" lvl="0" indent="0" algn="ctr" defTabSz="914400" rtl="0" eaLnBrk="1" fontAlgn="base" latinLnBrk="0" hangingPunct="1">
                        <a:lnSpc>
                          <a:spcPct val="100000"/>
                        </a:lnSpc>
                        <a:spcBef>
                          <a:spcPct val="0"/>
                        </a:spcBef>
                        <a:spcAft>
                          <a:spcPct val="0"/>
                        </a:spcAft>
                        <a:buClr>
                          <a:srgbClr val="0B5ABB"/>
                        </a:buClr>
                        <a:buSzPct val="150000"/>
                        <a:buFont typeface="Lucida Grande" charset="0"/>
                        <a:buNone/>
                        <a:tabLst>
                          <a:tab pos="520700" algn="l"/>
                        </a:tabLst>
                      </a:pPr>
                      <a:endParaRPr kumimoji="0" lang="en-US" sz="1700" b="0" i="0" u="none" strike="noStrike" cap="none" normalizeH="0" baseline="0">
                        <a:ln>
                          <a:noFill/>
                        </a:ln>
                        <a:solidFill>
                          <a:schemeClr val="tx1"/>
                        </a:solidFill>
                        <a:effectLst/>
                        <a:latin typeface="Hoefler Text" charset="0"/>
                        <a:ea typeface="ヒラギノ明朝 ProN W3" charset="-128"/>
                        <a:cs typeface="ヒラギノ明朝 ProN W3" charset="-128"/>
                        <a:sym typeface="Hoefler Text" charset="0"/>
                      </a:endParaRPr>
                    </a:p>
                  </a:txBody>
                  <a:tcPr marL="26789" marR="26789" marT="26789" marB="267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5ABB"/>
                        </a:buClr>
                        <a:buSzPct val="150000"/>
                        <a:buFont typeface="Lucida Grande" charset="0"/>
                        <a:buNone/>
                        <a:tabLst>
                          <a:tab pos="520700" algn="l"/>
                        </a:tabLst>
                      </a:pPr>
                      <a:endParaRPr kumimoji="0" lang="en-US" sz="1700" b="0" i="0" u="none" strike="noStrike" cap="none" normalizeH="0" baseline="0" dirty="0">
                        <a:ln>
                          <a:noFill/>
                        </a:ln>
                        <a:solidFill>
                          <a:schemeClr val="tx1"/>
                        </a:solidFill>
                        <a:effectLst/>
                        <a:latin typeface="Hoefler Text" charset="0"/>
                        <a:ea typeface="ヒラギノ明朝 ProN W3" charset="-128"/>
                        <a:cs typeface="ヒラギノ明朝 ProN W3" charset="-128"/>
                        <a:sym typeface="Hoefler Text" charset="0"/>
                      </a:endParaRPr>
                    </a:p>
                  </a:txBody>
                  <a:tcPr marL="26789" marR="26789" marT="26789" marB="267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8828148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ChangeArrowheads="1"/>
          </p:cNvSpPr>
          <p:nvPr>
            <p:ph type="title"/>
          </p:nvPr>
        </p:nvSpPr>
        <p:spPr>
          <a:xfrm>
            <a:off x="0" y="0"/>
            <a:ext cx="5277445" cy="892969"/>
          </a:xfrm>
        </p:spPr>
        <p:txBody>
          <a:bodyPr anchor="b"/>
          <a:lstStyle/>
          <a:p>
            <a:pPr>
              <a:tabLst>
                <a:tab pos="669703" algn="l"/>
              </a:tabLst>
            </a:pPr>
            <a:r>
              <a:rPr lang="en-US">
                <a:latin typeface="Arial Black" charset="0"/>
                <a:ea typeface="ヒラギノ角ゴ ProN W6" charset="0"/>
                <a:cs typeface="ヒラギノ角ゴ ProN W6" charset="0"/>
              </a:rPr>
              <a:t>Parasitism</a:t>
            </a:r>
          </a:p>
        </p:txBody>
      </p:sp>
      <p:sp>
        <p:nvSpPr>
          <p:cNvPr id="44034" name="Rectangle 2"/>
          <p:cNvSpPr>
            <a:spLocks noGrp="1" noChangeArrowheads="1"/>
          </p:cNvSpPr>
          <p:nvPr>
            <p:ph type="body" idx="1"/>
          </p:nvPr>
        </p:nvSpPr>
        <p:spPr>
          <a:xfrm>
            <a:off x="178594" y="1375172"/>
            <a:ext cx="4884539" cy="4786313"/>
          </a:xfrm>
        </p:spPr>
        <p:txBody>
          <a:bodyPr>
            <a:normAutofit fontScale="55000" lnSpcReduction="20000"/>
          </a:bodyPr>
          <a:lstStyle/>
          <a:p>
            <a:pPr>
              <a:lnSpc>
                <a:spcPts val="2250"/>
              </a:lnSpc>
              <a:spcBef>
                <a:spcPct val="0"/>
              </a:spcBef>
              <a:spcAft>
                <a:spcPts val="703"/>
              </a:spcAft>
              <a:tabLst>
                <a:tab pos="721047" algn="l"/>
                <a:tab pos="977766" algn="l"/>
              </a:tabLst>
            </a:pPr>
            <a:r>
              <a:rPr lang="en-US">
                <a:latin typeface="Arial" charset="0"/>
                <a:ea typeface="ヒラギノ角ゴ ProN W3" charset="0"/>
                <a:cs typeface="ヒラギノ角ゴ ProN W3" charset="0"/>
              </a:rPr>
              <a:t>Many animal taxa have representatives that have adopted a </a:t>
            </a:r>
            <a:r>
              <a:rPr lang="en-US" b="1">
                <a:latin typeface="Arial" charset="0"/>
                <a:ea typeface="ヒラギノ角ゴ ProN W3" charset="0"/>
                <a:cs typeface="ヒラギノ角ゴ ProN W3" charset="0"/>
              </a:rPr>
              <a:t>parasitic</a:t>
            </a:r>
            <a:r>
              <a:rPr lang="en-US">
                <a:latin typeface="Arial" charset="0"/>
                <a:ea typeface="ヒラギノ角ゴ ProN W3" charset="0"/>
                <a:cs typeface="ヒラギノ角ゴ ProN W3" charset="0"/>
              </a:rPr>
              <a:t> lifestyle.</a:t>
            </a:r>
          </a:p>
          <a:p>
            <a:pPr marL="692026" lvl="1" indent="-299134">
              <a:lnSpc>
                <a:spcPts val="2250"/>
              </a:lnSpc>
              <a:spcBef>
                <a:spcPct val="0"/>
              </a:spcBef>
              <a:spcAft>
                <a:spcPts val="1406"/>
              </a:spcAft>
              <a:buSzPct val="120000"/>
              <a:buBlip>
                <a:blip r:embed="rId3"/>
              </a:buBlip>
              <a:tabLst>
                <a:tab pos="721047" algn="l"/>
                <a:tab pos="977766" algn="l"/>
              </a:tabLst>
            </a:pPr>
            <a:r>
              <a:rPr lang="en-US">
                <a:latin typeface="Arial" charset="0"/>
                <a:ea typeface="ヒラギノ角ゴ ProN W3" charset="0"/>
                <a:cs typeface="ヒラギノ角ゴ ProN W3" charset="0"/>
              </a:rPr>
              <a:t>Parasites occur more commonly in some taxa than in others. Insects, some annelids, and flatworms have many parasitic representatives.</a:t>
            </a:r>
          </a:p>
          <a:p>
            <a:pPr>
              <a:lnSpc>
                <a:spcPts val="2250"/>
              </a:lnSpc>
              <a:spcBef>
                <a:spcPct val="0"/>
              </a:spcBef>
              <a:spcAft>
                <a:spcPts val="1406"/>
              </a:spcAft>
              <a:tabLst>
                <a:tab pos="721047" algn="l"/>
                <a:tab pos="977766" algn="l"/>
              </a:tabLst>
            </a:pPr>
            <a:r>
              <a:rPr lang="en-US">
                <a:latin typeface="Arial" charset="0"/>
                <a:ea typeface="ヒラギノ角ゴ ProN W3" charset="0"/>
                <a:cs typeface="ヒラギノ角ゴ ProN W3" charset="0"/>
              </a:rPr>
              <a:t>Parasites live in or on a </a:t>
            </a:r>
            <a:r>
              <a:rPr lang="en-US" b="1">
                <a:latin typeface="Arial" charset="0"/>
                <a:ea typeface="ヒラギノ角ゴ ProN W3" charset="0"/>
                <a:cs typeface="ヒラギノ角ゴ ProN W3" charset="0"/>
              </a:rPr>
              <a:t>host</a:t>
            </a:r>
            <a:r>
              <a:rPr lang="en-US">
                <a:latin typeface="Arial" charset="0"/>
                <a:ea typeface="ヒラギノ角ゴ ProN W3" charset="0"/>
                <a:cs typeface="ヒラギノ角ゴ ProN W3" charset="0"/>
              </a:rPr>
              <a:t> organism. The host is always harmed by the presence of the parasite, but it is not usually killed. Both parasite and host show adaptations to the relationship.</a:t>
            </a:r>
          </a:p>
          <a:p>
            <a:pPr>
              <a:lnSpc>
                <a:spcPts val="2250"/>
              </a:lnSpc>
              <a:spcBef>
                <a:spcPct val="0"/>
              </a:spcBef>
              <a:spcAft>
                <a:spcPts val="1406"/>
              </a:spcAft>
              <a:tabLst>
                <a:tab pos="721047" algn="l"/>
                <a:tab pos="977766" algn="l"/>
              </a:tabLst>
            </a:pPr>
            <a:r>
              <a:rPr lang="en-US">
                <a:latin typeface="Arial" charset="0"/>
                <a:ea typeface="ヒラギノ角ゴ ProN W3" charset="0"/>
                <a:cs typeface="ヒラギノ角ゴ ProN W3" charset="0"/>
              </a:rPr>
              <a:t>Parasites may live externally on a host as </a:t>
            </a:r>
            <a:r>
              <a:rPr lang="en-US" b="1">
                <a:latin typeface="Arial" charset="0"/>
                <a:ea typeface="ヒラギノ角ゴ ProN W3" charset="0"/>
                <a:cs typeface="ヒラギノ角ゴ ProN W3" charset="0"/>
              </a:rPr>
              <a:t>ectoparasites</a:t>
            </a:r>
            <a:r>
              <a:rPr lang="en-US">
                <a:latin typeface="Arial" charset="0"/>
                <a:ea typeface="ヒラギノ角ゴ ProN W3" charset="0"/>
                <a:cs typeface="ヒラギノ角ゴ ProN W3" charset="0"/>
              </a:rPr>
              <a:t>, or within the host</a:t>
            </a:r>
            <a:r>
              <a:rPr lang="ja-JP" altLang="en-US">
                <a:latin typeface="Arial" charset="0"/>
                <a:ea typeface="ヒラギノ角ゴ ProN W3" charset="0"/>
                <a:cs typeface="ヒラギノ角ゴ ProN W3" charset="0"/>
              </a:rPr>
              <a:t>’</a:t>
            </a:r>
            <a:r>
              <a:rPr lang="en-US">
                <a:latin typeface="Arial" charset="0"/>
                <a:ea typeface="ヒラギノ角ゴ ProN W3" charset="0"/>
                <a:cs typeface="ヒラギノ角ゴ ProN W3" charset="0"/>
              </a:rPr>
              <a:t>s body as </a:t>
            </a:r>
            <a:r>
              <a:rPr lang="en-US" b="1">
                <a:latin typeface="Arial" charset="0"/>
                <a:ea typeface="ヒラギノ角ゴ ProN W3" charset="0"/>
                <a:cs typeface="ヒラギノ角ゴ ProN W3" charset="0"/>
              </a:rPr>
              <a:t>endoparasites</a:t>
            </a:r>
            <a:r>
              <a:rPr lang="en-US">
                <a:latin typeface="Arial" charset="0"/>
                <a:ea typeface="ヒラギノ角ゴ ProN W3" charset="0"/>
                <a:cs typeface="ヒラギノ角ゴ ProN W3" charset="0"/>
              </a:rPr>
              <a:t>.</a:t>
            </a:r>
          </a:p>
        </p:txBody>
      </p:sp>
      <p:pic>
        <p:nvPicPr>
          <p:cNvPr id="952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516" y="3812977"/>
            <a:ext cx="3571875" cy="236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523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8516" y="133945"/>
            <a:ext cx="3571875" cy="302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5238" name="Rectangle 5"/>
          <p:cNvSpPr>
            <a:spLocks/>
          </p:cNvSpPr>
          <p:nvPr/>
        </p:nvSpPr>
        <p:spPr bwMode="auto">
          <a:xfrm>
            <a:off x="5267400" y="3161109"/>
            <a:ext cx="3571875" cy="410766"/>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07152" tIns="107152" rIns="107152" bIns="107152"/>
          <a:lstStyle/>
          <a:p>
            <a:pPr algn="ctr">
              <a:tabLst>
                <a:tab pos="366104" algn="l"/>
              </a:tabLst>
            </a:pPr>
            <a:r>
              <a:rPr lang="en-US" sz="1400">
                <a:solidFill>
                  <a:srgbClr val="FFFF00"/>
                </a:solidFill>
                <a:latin typeface="Arial" charset="0"/>
                <a:cs typeface="Arial" charset="0"/>
                <a:sym typeface="Arial" charset="0"/>
              </a:rPr>
              <a:t>Tick ectoparasite on bird wing</a:t>
            </a:r>
          </a:p>
        </p:txBody>
      </p:sp>
      <p:sp>
        <p:nvSpPr>
          <p:cNvPr id="95239" name="Rectangle 6"/>
          <p:cNvSpPr>
            <a:spLocks/>
          </p:cNvSpPr>
          <p:nvPr/>
        </p:nvSpPr>
        <p:spPr bwMode="auto">
          <a:xfrm>
            <a:off x="5277446" y="6179344"/>
            <a:ext cx="3570759" cy="473273"/>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Lst>
            </a:pPr>
            <a:r>
              <a:rPr lang="en-US" sz="1400">
                <a:solidFill>
                  <a:srgbClr val="FFFF00"/>
                </a:solidFill>
                <a:latin typeface="Arial" charset="0"/>
                <a:cs typeface="Arial" charset="0"/>
                <a:sym typeface="Arial" charset="0"/>
              </a:rPr>
              <a:t>Many birds and mammals use dust bathing to rid themselves of external parasites</a:t>
            </a:r>
          </a:p>
        </p:txBody>
      </p:sp>
    </p:spTree>
    <p:extLst>
      <p:ext uri="{BB962C8B-B14F-4D97-AF65-F5344CB8AC3E}">
        <p14:creationId xmlns:p14="http://schemas.microsoft.com/office/powerpoint/2010/main" val="349293189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0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bldLvl="5"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735" y="2571750"/>
            <a:ext cx="2678906" cy="191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72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4664" y="178594"/>
            <a:ext cx="2678906" cy="210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728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4664" y="4830961"/>
            <a:ext cx="2678906" cy="179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7285" name="Rectangle 4"/>
          <p:cNvSpPr>
            <a:spLocks noGrp="1" noChangeArrowheads="1"/>
          </p:cNvSpPr>
          <p:nvPr>
            <p:ph type="title"/>
          </p:nvPr>
        </p:nvSpPr>
        <p:spPr>
          <a:xfrm>
            <a:off x="0" y="0"/>
            <a:ext cx="5884664" cy="892969"/>
          </a:xfrm>
        </p:spPr>
        <p:txBody>
          <a:bodyPr anchor="b"/>
          <a:lstStyle/>
          <a:p>
            <a:pPr>
              <a:tabLst>
                <a:tab pos="669703" algn="l"/>
              </a:tabLst>
            </a:pPr>
            <a:r>
              <a:rPr lang="en-US">
                <a:latin typeface="Arial Black" charset="0"/>
                <a:ea typeface="ヒラギノ角ゴ ProN W6" charset="0"/>
                <a:cs typeface="ヒラギノ角ゴ ProN W6" charset="0"/>
              </a:rPr>
              <a:t>Ectoparasites</a:t>
            </a:r>
          </a:p>
        </p:txBody>
      </p:sp>
      <p:sp>
        <p:nvSpPr>
          <p:cNvPr id="45061" name="Rectangle 5"/>
          <p:cNvSpPr>
            <a:spLocks noGrp="1" noChangeArrowheads="1"/>
          </p:cNvSpPr>
          <p:nvPr>
            <p:ph type="body" idx="1"/>
          </p:nvPr>
        </p:nvSpPr>
        <p:spPr>
          <a:xfrm>
            <a:off x="410766" y="1178719"/>
            <a:ext cx="5063133" cy="2411016"/>
          </a:xfrm>
        </p:spPr>
        <p:txBody>
          <a:bodyPr>
            <a:normAutofit fontScale="62500" lnSpcReduction="20000"/>
          </a:bodyPr>
          <a:lstStyle/>
          <a:p>
            <a:pPr>
              <a:lnSpc>
                <a:spcPts val="2250"/>
              </a:lnSpc>
              <a:spcBef>
                <a:spcPct val="0"/>
              </a:spcBef>
              <a:spcAft>
                <a:spcPts val="1406"/>
              </a:spcAft>
              <a:buFont typeface="Gill Sans" charset="0"/>
              <a:buChar char="‣"/>
              <a:tabLst>
                <a:tab pos="721047" algn="l"/>
              </a:tabLst>
            </a:pPr>
            <a:r>
              <a:rPr lang="en-US" b="1">
                <a:latin typeface="Arial" charset="0"/>
                <a:ea typeface="ヒラギノ角ゴ ProN W3" charset="0"/>
                <a:cs typeface="ヒラギノ角ゴ ProN W3" charset="0"/>
              </a:rPr>
              <a:t>Ectoparasites</a:t>
            </a:r>
            <a:r>
              <a:rPr lang="en-US">
                <a:latin typeface="Arial" charset="0"/>
                <a:ea typeface="ヒラギノ角ゴ ProN W3" charset="0"/>
                <a:cs typeface="ヒラギノ角ゴ ProN W3" charset="0"/>
              </a:rPr>
              <a:t>, such as ticks, mites, lice, bed bugs, and fleas, live attached to the outside of the host, where they suck body fluids, cause irritation, and may act as vectors for pathogens. </a:t>
            </a:r>
          </a:p>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Insect vectors include human lice, rat fleas, mosquitoes and tsetse flies.</a:t>
            </a:r>
          </a:p>
        </p:txBody>
      </p:sp>
      <p:pic>
        <p:nvPicPr>
          <p:cNvPr id="9728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164" y="3804047"/>
            <a:ext cx="4402336" cy="256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7288" name="Rectangle 7"/>
          <p:cNvSpPr>
            <a:spLocks/>
          </p:cNvSpPr>
          <p:nvPr/>
        </p:nvSpPr>
        <p:spPr bwMode="auto">
          <a:xfrm>
            <a:off x="839391" y="6491883"/>
            <a:ext cx="4223742"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 pos="3308332" algn="l"/>
              </a:tabLst>
            </a:pPr>
            <a:r>
              <a:rPr lang="en-US" sz="1300" b="1">
                <a:solidFill>
                  <a:srgbClr val="000000"/>
                </a:solidFill>
                <a:latin typeface="Arial" charset="0"/>
                <a:cs typeface="Arial" charset="0"/>
                <a:sym typeface="Arial" charset="0"/>
              </a:rPr>
              <a:t>Mosquito vector for Dengue fever (</a:t>
            </a:r>
            <a:r>
              <a:rPr lang="en-US" sz="1300" b="1" i="1">
                <a:solidFill>
                  <a:srgbClr val="000000"/>
                </a:solidFill>
                <a:latin typeface="Arial" charset="0"/>
                <a:cs typeface="Arial" charset="0"/>
                <a:sym typeface="Arial" charset="0"/>
              </a:rPr>
              <a:t>Aedes albopictus</a:t>
            </a:r>
            <a:r>
              <a:rPr lang="en-US" sz="1300" b="1">
                <a:solidFill>
                  <a:srgbClr val="000000"/>
                </a:solidFill>
                <a:latin typeface="Arial" charset="0"/>
                <a:cs typeface="Arial" charset="0"/>
                <a:sym typeface="Arial" charset="0"/>
              </a:rPr>
              <a:t>)</a:t>
            </a:r>
          </a:p>
        </p:txBody>
      </p:sp>
      <p:sp>
        <p:nvSpPr>
          <p:cNvPr id="97289" name="Rectangle 8"/>
          <p:cNvSpPr>
            <a:spLocks/>
          </p:cNvSpPr>
          <p:nvPr/>
        </p:nvSpPr>
        <p:spPr bwMode="auto">
          <a:xfrm>
            <a:off x="5884664" y="1946672"/>
            <a:ext cx="2678906" cy="339328"/>
          </a:xfrm>
          <a:prstGeom prst="rect">
            <a:avLst/>
          </a:prstGeom>
          <a:solidFill>
            <a:srgbClr val="000000">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97290" name="Rectangle 9"/>
          <p:cNvSpPr>
            <a:spLocks/>
          </p:cNvSpPr>
          <p:nvPr/>
        </p:nvSpPr>
        <p:spPr bwMode="auto">
          <a:xfrm>
            <a:off x="6043166" y="1991320"/>
            <a:ext cx="2339578"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 pos="2102867" algn="l"/>
              </a:tabLst>
            </a:pPr>
            <a:r>
              <a:rPr lang="en-US" sz="1300" b="1">
                <a:solidFill>
                  <a:srgbClr val="FFFF00"/>
                </a:solidFill>
                <a:latin typeface="Arial" charset="0"/>
                <a:cs typeface="Arial" charset="0"/>
                <a:sym typeface="Arial" charset="0"/>
              </a:rPr>
              <a:t>Bed bug</a:t>
            </a:r>
            <a:r>
              <a:rPr lang="en-US" sz="1300">
                <a:solidFill>
                  <a:srgbClr val="FFFF00"/>
                </a:solidFill>
                <a:latin typeface="Arial" charset="0"/>
                <a:cs typeface="Arial" charset="0"/>
                <a:sym typeface="Arial" charset="0"/>
              </a:rPr>
              <a:t> (</a:t>
            </a:r>
            <a:r>
              <a:rPr lang="en-US" sz="1300" i="1">
                <a:solidFill>
                  <a:srgbClr val="FFFF00"/>
                </a:solidFill>
                <a:latin typeface="Arial" charset="0"/>
                <a:cs typeface="Arial" charset="0"/>
                <a:sym typeface="Arial" charset="0"/>
              </a:rPr>
              <a:t>Cimex lectularis</a:t>
            </a:r>
            <a:r>
              <a:rPr lang="en-US" sz="1300">
                <a:solidFill>
                  <a:srgbClr val="FFFF00"/>
                </a:solidFill>
                <a:latin typeface="Arial" charset="0"/>
                <a:cs typeface="Arial" charset="0"/>
                <a:sym typeface="Arial" charset="0"/>
              </a:rPr>
              <a:t>)</a:t>
            </a:r>
          </a:p>
        </p:txBody>
      </p:sp>
      <p:sp>
        <p:nvSpPr>
          <p:cNvPr id="97291" name="Rectangle 10"/>
          <p:cNvSpPr>
            <a:spLocks/>
          </p:cNvSpPr>
          <p:nvPr/>
        </p:nvSpPr>
        <p:spPr bwMode="auto">
          <a:xfrm>
            <a:off x="5875735" y="4152305"/>
            <a:ext cx="2678906" cy="339328"/>
          </a:xfrm>
          <a:prstGeom prst="rect">
            <a:avLst/>
          </a:prstGeom>
          <a:solidFill>
            <a:srgbClr val="000000">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97292" name="Rectangle 11"/>
          <p:cNvSpPr>
            <a:spLocks/>
          </p:cNvSpPr>
          <p:nvPr/>
        </p:nvSpPr>
        <p:spPr bwMode="auto">
          <a:xfrm>
            <a:off x="5884664" y="6286500"/>
            <a:ext cx="2678906" cy="339328"/>
          </a:xfrm>
          <a:prstGeom prst="rect">
            <a:avLst/>
          </a:prstGeom>
          <a:solidFill>
            <a:srgbClr val="000000">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97293" name="Rectangle 12"/>
          <p:cNvSpPr>
            <a:spLocks/>
          </p:cNvSpPr>
          <p:nvPr/>
        </p:nvSpPr>
        <p:spPr bwMode="auto">
          <a:xfrm>
            <a:off x="6174458" y="4196953"/>
            <a:ext cx="206583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80364" algn="ctr">
              <a:tabLst>
                <a:tab pos="366104" algn="l"/>
              </a:tabLst>
            </a:pPr>
            <a:r>
              <a:rPr lang="en-US" sz="1300" b="1">
                <a:solidFill>
                  <a:srgbClr val="FFFF00"/>
                </a:solidFill>
                <a:latin typeface="Arial" charset="0"/>
                <a:cs typeface="Arial" charset="0"/>
                <a:sym typeface="Arial" charset="0"/>
              </a:rPr>
              <a:t>Human flea </a:t>
            </a:r>
            <a:r>
              <a:rPr lang="en-US" sz="1300">
                <a:solidFill>
                  <a:srgbClr val="FFFF00"/>
                </a:solidFill>
                <a:latin typeface="Arial" charset="0"/>
                <a:cs typeface="Arial" charset="0"/>
                <a:sym typeface="Arial" charset="0"/>
              </a:rPr>
              <a:t> (</a:t>
            </a:r>
            <a:r>
              <a:rPr lang="en-US" sz="1300" i="1">
                <a:solidFill>
                  <a:srgbClr val="FFFF00"/>
                </a:solidFill>
                <a:latin typeface="Arial" charset="0"/>
                <a:cs typeface="Arial" charset="0"/>
                <a:sym typeface="Arial" charset="0"/>
              </a:rPr>
              <a:t>Pulex irritans</a:t>
            </a:r>
            <a:r>
              <a:rPr lang="en-US" sz="1300">
                <a:solidFill>
                  <a:srgbClr val="FFFF00"/>
                </a:solidFill>
                <a:latin typeface="Arial" charset="0"/>
                <a:cs typeface="Arial" charset="0"/>
                <a:sym typeface="Arial" charset="0"/>
              </a:rPr>
              <a:t>)</a:t>
            </a:r>
          </a:p>
        </p:txBody>
      </p:sp>
      <p:sp>
        <p:nvSpPr>
          <p:cNvPr id="97294" name="Rectangle 13"/>
          <p:cNvSpPr>
            <a:spLocks/>
          </p:cNvSpPr>
          <p:nvPr/>
        </p:nvSpPr>
        <p:spPr bwMode="auto">
          <a:xfrm>
            <a:off x="5909221" y="6331149"/>
            <a:ext cx="2616398"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 pos="2549335" algn="l"/>
              </a:tabLst>
            </a:pPr>
            <a:r>
              <a:rPr lang="en-US" sz="1300" b="1">
                <a:solidFill>
                  <a:srgbClr val="FFFF00"/>
                </a:solidFill>
                <a:latin typeface="Arial" charset="0"/>
                <a:cs typeface="Arial" charset="0"/>
                <a:sym typeface="Arial" charset="0"/>
              </a:rPr>
              <a:t>Head louse </a:t>
            </a:r>
            <a:r>
              <a:rPr lang="en-US" sz="1300">
                <a:solidFill>
                  <a:srgbClr val="FFFF00"/>
                </a:solidFill>
                <a:latin typeface="Arial" charset="0"/>
                <a:cs typeface="Arial" charset="0"/>
                <a:sym typeface="Arial" charset="0"/>
              </a:rPr>
              <a:t>(</a:t>
            </a:r>
            <a:r>
              <a:rPr lang="en-US" sz="1300" i="1">
                <a:solidFill>
                  <a:srgbClr val="FFFF00"/>
                </a:solidFill>
                <a:latin typeface="Arial" charset="0"/>
                <a:cs typeface="Arial" charset="0"/>
                <a:sym typeface="Arial" charset="0"/>
              </a:rPr>
              <a:t>Pediculus humanus)</a:t>
            </a:r>
            <a:r>
              <a:rPr lang="en-US" sz="1300">
                <a:solidFill>
                  <a:srgbClr val="FFFF00"/>
                </a:solidFill>
                <a:latin typeface="Arial" charset="0"/>
                <a:cs typeface="Arial" charset="0"/>
                <a:sym typeface="Arial" charset="0"/>
              </a:rPr>
              <a:t> </a:t>
            </a:r>
          </a:p>
        </p:txBody>
      </p:sp>
    </p:spTree>
    <p:extLst>
      <p:ext uri="{BB962C8B-B14F-4D97-AF65-F5344CB8AC3E}">
        <p14:creationId xmlns:p14="http://schemas.microsoft.com/office/powerpoint/2010/main" val="120703635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06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build="p" bldLvl="5"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066" y="267890"/>
            <a:ext cx="1785938" cy="269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93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172" y="267891"/>
            <a:ext cx="1785938" cy="268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93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2" y="3616524"/>
            <a:ext cx="1785938" cy="270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933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5027415" y="3616523"/>
            <a:ext cx="1789286" cy="273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9334" name="Rectangle 5"/>
          <p:cNvSpPr>
            <a:spLocks noGrp="1" noChangeArrowheads="1"/>
          </p:cNvSpPr>
          <p:nvPr>
            <p:ph type="title"/>
          </p:nvPr>
        </p:nvSpPr>
        <p:spPr>
          <a:xfrm>
            <a:off x="0" y="0"/>
            <a:ext cx="5018484" cy="892969"/>
          </a:xfrm>
        </p:spPr>
        <p:txBody>
          <a:bodyPr anchor="b"/>
          <a:lstStyle/>
          <a:p>
            <a:pPr>
              <a:tabLst>
                <a:tab pos="669703" algn="l"/>
              </a:tabLst>
            </a:pPr>
            <a:r>
              <a:rPr lang="en-US">
                <a:latin typeface="Arial Black" charset="0"/>
                <a:ea typeface="ヒラギノ角ゴ ProN W6" charset="0"/>
                <a:cs typeface="ヒラギノ角ゴ ProN W6" charset="0"/>
              </a:rPr>
              <a:t>Endoparasites</a:t>
            </a:r>
          </a:p>
        </p:txBody>
      </p:sp>
      <p:sp>
        <p:nvSpPr>
          <p:cNvPr id="46086" name="Rectangle 6"/>
          <p:cNvSpPr>
            <a:spLocks noGrp="1" noChangeArrowheads="1"/>
          </p:cNvSpPr>
          <p:nvPr>
            <p:ph type="body" idx="1"/>
          </p:nvPr>
        </p:nvSpPr>
        <p:spPr>
          <a:xfrm>
            <a:off x="410766" y="1268015"/>
            <a:ext cx="4304109" cy="4839891"/>
          </a:xfrm>
        </p:spPr>
        <p:txBody>
          <a:bodyPr>
            <a:normAutofit fontScale="55000" lnSpcReduction="20000"/>
          </a:bodyPr>
          <a:lstStyle/>
          <a:p>
            <a:pPr>
              <a:lnSpc>
                <a:spcPts val="2250"/>
              </a:lnSpc>
              <a:spcBef>
                <a:spcPct val="0"/>
              </a:spcBef>
              <a:spcAft>
                <a:spcPts val="1406"/>
              </a:spcAft>
              <a:tabLst>
                <a:tab pos="721047" algn="l"/>
                <a:tab pos="977766" algn="l"/>
              </a:tabLst>
            </a:pPr>
            <a:r>
              <a:rPr lang="en-US">
                <a:latin typeface="Arial" charset="0"/>
                <a:ea typeface="ヒラギノ角ゴ ProN W3" charset="0"/>
                <a:cs typeface="ヒラギノ角ゴ ProN W3" charset="0"/>
              </a:rPr>
              <a:t>In many endoparasites, a </a:t>
            </a:r>
            <a:r>
              <a:rPr lang="en-US" b="1">
                <a:latin typeface="Arial" charset="0"/>
                <a:ea typeface="ヒラギノ角ゴ ProN W3" charset="0"/>
                <a:cs typeface="ヒラギノ角ゴ ProN W3" charset="0"/>
              </a:rPr>
              <a:t>primary host</a:t>
            </a:r>
            <a:r>
              <a:rPr lang="en-US">
                <a:latin typeface="Arial" charset="0"/>
                <a:ea typeface="ヒラギノ角ゴ ProN W3" charset="0"/>
                <a:cs typeface="ヒラギノ角ゴ ProN W3" charset="0"/>
              </a:rPr>
              <a:t> (in which the parasite becomes sexually mature) and one or more </a:t>
            </a:r>
            <a:r>
              <a:rPr lang="en-US" b="1">
                <a:latin typeface="Arial" charset="0"/>
                <a:ea typeface="ヒラギノ角ゴ ProN W3" charset="0"/>
                <a:cs typeface="ヒラギノ角ゴ ProN W3" charset="0"/>
              </a:rPr>
              <a:t>intermediate hosts</a:t>
            </a:r>
            <a:r>
              <a:rPr lang="en-US">
                <a:latin typeface="Arial" charset="0"/>
                <a:ea typeface="ヒラギノ角ゴ ProN W3" charset="0"/>
                <a:cs typeface="ヒラギノ角ゴ ProN W3" charset="0"/>
              </a:rPr>
              <a:t> (which usually house larval stages) are required to complete the life cycle. </a:t>
            </a:r>
          </a:p>
          <a:p>
            <a:pPr>
              <a:lnSpc>
                <a:spcPts val="2250"/>
              </a:lnSpc>
              <a:spcBef>
                <a:spcPct val="0"/>
              </a:spcBef>
              <a:spcAft>
                <a:spcPts val="703"/>
              </a:spcAft>
              <a:tabLst>
                <a:tab pos="721047" algn="l"/>
                <a:tab pos="977766" algn="l"/>
              </a:tabLst>
            </a:pPr>
            <a:r>
              <a:rPr lang="en-US">
                <a:latin typeface="Arial" charset="0"/>
                <a:ea typeface="ヒラギノ角ゴ ProN W3" charset="0"/>
                <a:cs typeface="ヒラギノ角ゴ ProN W3" charset="0"/>
              </a:rPr>
              <a:t>Endoparasitic species such as the pork tapeworm, </a:t>
            </a:r>
            <a:r>
              <a:rPr lang="en-US" i="1">
                <a:latin typeface="Arial" charset="0"/>
                <a:ea typeface="ヒラギノ角ゴ ProN W3" charset="0"/>
                <a:cs typeface="ヒラギノ角ゴ ProN W3" charset="0"/>
              </a:rPr>
              <a:t>Taenia solium</a:t>
            </a:r>
            <a:r>
              <a:rPr lang="en-US">
                <a:latin typeface="Arial" charset="0"/>
                <a:ea typeface="ヒラギノ角ゴ ProN W3" charset="0"/>
                <a:cs typeface="ヒラギノ角ゴ ProN W3" charset="0"/>
              </a:rPr>
              <a:t>, are highly specialized to exploit the resources of the host. </a:t>
            </a:r>
          </a:p>
          <a:p>
            <a:pPr marL="692026" lvl="1" indent="-299134">
              <a:lnSpc>
                <a:spcPts val="2250"/>
              </a:lnSpc>
              <a:spcBef>
                <a:spcPct val="0"/>
              </a:spcBef>
              <a:spcAft>
                <a:spcPts val="1406"/>
              </a:spcAft>
              <a:buSzPct val="120000"/>
              <a:buBlip>
                <a:blip r:embed="rId7"/>
              </a:buBlip>
              <a:tabLst>
                <a:tab pos="721047" algn="l"/>
                <a:tab pos="977766" algn="l"/>
              </a:tabLst>
            </a:pPr>
            <a:r>
              <a:rPr lang="en-US" b="1">
                <a:latin typeface="Arial" charset="0"/>
                <a:ea typeface="ヒラギノ角ゴ ProN W3" charset="0"/>
                <a:cs typeface="ヒラギノ角ゴ ProN W3" charset="0"/>
              </a:rPr>
              <a:t>Adaptations</a:t>
            </a:r>
            <a:r>
              <a:rPr lang="en-US">
                <a:latin typeface="Arial" charset="0"/>
                <a:ea typeface="ヒラギノ角ゴ ProN W3" charset="0"/>
                <a:cs typeface="ヒラギノ角ゴ ProN W3" charset="0"/>
              </a:rPr>
              <a:t>, such as specialized mouthparts and lack of a digestive tract, enable them to spend their life inside the intestines of their vertebrate hosts.</a:t>
            </a:r>
          </a:p>
        </p:txBody>
      </p:sp>
      <p:sp>
        <p:nvSpPr>
          <p:cNvPr id="99336" name="Rectangle 7"/>
          <p:cNvSpPr>
            <a:spLocks/>
          </p:cNvSpPr>
          <p:nvPr/>
        </p:nvSpPr>
        <p:spPr bwMode="auto">
          <a:xfrm>
            <a:off x="5065365" y="3000375"/>
            <a:ext cx="1714500"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 pos="1736762" algn="l"/>
              </a:tabLst>
            </a:pPr>
            <a:r>
              <a:rPr lang="en-US" sz="1400" b="1" i="1">
                <a:solidFill>
                  <a:srgbClr val="000000"/>
                </a:solidFill>
                <a:latin typeface="Arial" charset="0"/>
                <a:cs typeface="Arial" charset="0"/>
                <a:sym typeface="Arial" charset="0"/>
              </a:rPr>
              <a:t>Taenia</a:t>
            </a:r>
            <a:r>
              <a:rPr lang="en-US" sz="1400">
                <a:solidFill>
                  <a:srgbClr val="000000"/>
                </a:solidFill>
                <a:latin typeface="Arial" charset="0"/>
                <a:cs typeface="Arial" charset="0"/>
                <a:sym typeface="Arial" charset="0"/>
              </a:rPr>
              <a:t> scolex (head region)</a:t>
            </a:r>
          </a:p>
        </p:txBody>
      </p:sp>
      <p:sp>
        <p:nvSpPr>
          <p:cNvPr id="99337" name="Rectangle 8"/>
          <p:cNvSpPr>
            <a:spLocks/>
          </p:cNvSpPr>
          <p:nvPr/>
        </p:nvSpPr>
        <p:spPr bwMode="auto">
          <a:xfrm>
            <a:off x="6967389" y="3000375"/>
            <a:ext cx="2000250"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 pos="1897491" algn="l"/>
              </a:tabLst>
            </a:pPr>
            <a:r>
              <a:rPr lang="en-US" sz="1400" b="1" i="1">
                <a:solidFill>
                  <a:srgbClr val="000000"/>
                </a:solidFill>
                <a:latin typeface="Arial" charset="0"/>
                <a:cs typeface="Arial" charset="0"/>
                <a:sym typeface="Arial" charset="0"/>
              </a:rPr>
              <a:t>Taenia</a:t>
            </a:r>
            <a:r>
              <a:rPr lang="en-US" sz="1400" i="1">
                <a:solidFill>
                  <a:srgbClr val="000000"/>
                </a:solidFill>
                <a:latin typeface="Arial" charset="0"/>
                <a:cs typeface="Arial" charset="0"/>
                <a:sym typeface="Arial" charset="0"/>
              </a:rPr>
              <a:t> </a:t>
            </a:r>
            <a:r>
              <a:rPr lang="en-US" sz="1400">
                <a:solidFill>
                  <a:srgbClr val="000000"/>
                </a:solidFill>
                <a:latin typeface="Arial" charset="0"/>
                <a:cs typeface="Arial" charset="0"/>
                <a:sym typeface="Arial" charset="0"/>
              </a:rPr>
              <a:t>proglottid (reproductive segment)</a:t>
            </a:r>
          </a:p>
        </p:txBody>
      </p:sp>
      <p:sp>
        <p:nvSpPr>
          <p:cNvPr id="99338" name="Rectangle 9"/>
          <p:cNvSpPr>
            <a:spLocks/>
          </p:cNvSpPr>
          <p:nvPr/>
        </p:nvSpPr>
        <p:spPr bwMode="auto">
          <a:xfrm>
            <a:off x="4976068" y="6429375"/>
            <a:ext cx="1884164"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 pos="1433164" algn="l"/>
              </a:tabLst>
            </a:pPr>
            <a:r>
              <a:rPr lang="en-US" sz="1400">
                <a:solidFill>
                  <a:srgbClr val="000000"/>
                </a:solidFill>
                <a:latin typeface="Arial" charset="0"/>
                <a:cs typeface="Arial" charset="0"/>
                <a:sym typeface="Arial" charset="0"/>
              </a:rPr>
              <a:t>Horse</a:t>
            </a:r>
            <a:r>
              <a:rPr lang="en-US" sz="1400" b="1">
                <a:solidFill>
                  <a:srgbClr val="000000"/>
                </a:solidFill>
                <a:latin typeface="Arial" charset="0"/>
                <a:cs typeface="Arial" charset="0"/>
                <a:sym typeface="Arial" charset="0"/>
              </a:rPr>
              <a:t> </a:t>
            </a:r>
            <a:r>
              <a:rPr lang="en-US" sz="1400">
                <a:solidFill>
                  <a:srgbClr val="000000"/>
                </a:solidFill>
                <a:latin typeface="Arial" charset="0"/>
                <a:cs typeface="Arial" charset="0"/>
                <a:sym typeface="Arial" charset="0"/>
              </a:rPr>
              <a:t>gut </a:t>
            </a:r>
            <a:r>
              <a:rPr lang="en-US" sz="1400" b="1">
                <a:solidFill>
                  <a:srgbClr val="000000"/>
                </a:solidFill>
                <a:latin typeface="Arial" charset="0"/>
                <a:cs typeface="Arial" charset="0"/>
                <a:sym typeface="Arial" charset="0"/>
              </a:rPr>
              <a:t>nematode</a:t>
            </a:r>
          </a:p>
        </p:txBody>
      </p:sp>
      <p:sp>
        <p:nvSpPr>
          <p:cNvPr id="99339" name="Rectangle 10"/>
          <p:cNvSpPr>
            <a:spLocks/>
          </p:cNvSpPr>
          <p:nvPr/>
        </p:nvSpPr>
        <p:spPr bwMode="auto">
          <a:xfrm>
            <a:off x="7122543" y="6429375"/>
            <a:ext cx="170557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Lst>
            </a:pPr>
            <a:r>
              <a:rPr lang="en-US" sz="1400">
                <a:solidFill>
                  <a:srgbClr val="000000"/>
                </a:solidFill>
                <a:latin typeface="Arial" charset="0"/>
                <a:cs typeface="Arial" charset="0"/>
                <a:sym typeface="Arial" charset="0"/>
              </a:rPr>
              <a:t>Sheep</a:t>
            </a:r>
            <a:r>
              <a:rPr lang="en-US" sz="1400" b="1">
                <a:solidFill>
                  <a:srgbClr val="000000"/>
                </a:solidFill>
                <a:latin typeface="Arial" charset="0"/>
                <a:cs typeface="Arial" charset="0"/>
                <a:sym typeface="Arial" charset="0"/>
              </a:rPr>
              <a:t> liver fluke</a:t>
            </a:r>
          </a:p>
        </p:txBody>
      </p:sp>
    </p:spTree>
    <p:extLst>
      <p:ext uri="{BB962C8B-B14F-4D97-AF65-F5344CB8AC3E}">
        <p14:creationId xmlns:p14="http://schemas.microsoft.com/office/powerpoint/2010/main" val="354942433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60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build="p" bldLvl="5"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62" y="4018359"/>
            <a:ext cx="3750469"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3427" name="Rectangle 2"/>
          <p:cNvSpPr>
            <a:spLocks/>
          </p:cNvSpPr>
          <p:nvPr/>
        </p:nvSpPr>
        <p:spPr bwMode="auto">
          <a:xfrm>
            <a:off x="5080992" y="6081117"/>
            <a:ext cx="3732609" cy="428625"/>
          </a:xfrm>
          <a:prstGeom prst="rect">
            <a:avLst/>
          </a:prstGeom>
          <a:solidFill>
            <a:srgbClr val="000000"/>
          </a:solidFill>
          <a:ln w="25400">
            <a:solidFill>
              <a:srgbClr val="000000"/>
            </a:solidFill>
            <a:miter lim="800000"/>
            <a:headEnd/>
            <a:tailEnd/>
          </a:ln>
        </p:spPr>
        <p:txBody>
          <a:bodyPr lIns="0" tIns="0" rIns="0" bIns="0"/>
          <a:lstStyle/>
          <a:p>
            <a:endParaRPr lang="en-US"/>
          </a:p>
        </p:txBody>
      </p:sp>
      <p:pic>
        <p:nvPicPr>
          <p:cNvPr id="1034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2" y="1062633"/>
            <a:ext cx="3750469" cy="275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3429" name="Rectangle 4"/>
          <p:cNvSpPr>
            <a:spLocks/>
          </p:cNvSpPr>
          <p:nvPr/>
        </p:nvSpPr>
        <p:spPr bwMode="auto">
          <a:xfrm>
            <a:off x="5080992" y="3402211"/>
            <a:ext cx="3750469" cy="428625"/>
          </a:xfrm>
          <a:prstGeom prst="rect">
            <a:avLst/>
          </a:prstGeom>
          <a:solidFill>
            <a:srgbClr val="000000"/>
          </a:solidFill>
          <a:ln w="25400">
            <a:solidFill>
              <a:srgbClr val="000000"/>
            </a:solidFill>
            <a:miter lim="800000"/>
            <a:headEnd/>
            <a:tailEnd/>
          </a:ln>
        </p:spPr>
        <p:txBody>
          <a:bodyPr lIns="0" tIns="0" rIns="0" bIns="0"/>
          <a:lstStyle/>
          <a:p>
            <a:endParaRPr lang="en-US"/>
          </a:p>
        </p:txBody>
      </p:sp>
      <p:sp>
        <p:nvSpPr>
          <p:cNvPr id="48133" name="Rectangle 5"/>
          <p:cNvSpPr>
            <a:spLocks noGrp="1" noChangeArrowheads="1"/>
          </p:cNvSpPr>
          <p:nvPr>
            <p:ph type="body" idx="1"/>
          </p:nvPr>
        </p:nvSpPr>
        <p:spPr>
          <a:xfrm>
            <a:off x="625078" y="1259086"/>
            <a:ext cx="4170164" cy="4634508"/>
          </a:xfrm>
        </p:spPr>
        <p:txBody>
          <a:bodyPr>
            <a:normAutofit fontScale="55000" lnSpcReduction="20000"/>
          </a:bodyPr>
          <a:lstStyle/>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Mutualistic relationships occur between some birds (such as oxpeckers) and large herbivores (such as zebra, Cape buffalo, and rhinoceros). The herbivore is cleaned of parasites and the oxpecker gains access to food.</a:t>
            </a:r>
          </a:p>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Lichens are an </a:t>
            </a:r>
            <a:r>
              <a:rPr lang="en-US" b="1">
                <a:latin typeface="Arial" charset="0"/>
                <a:ea typeface="ヒラギノ角ゴ ProN W3" charset="0"/>
                <a:cs typeface="ヒラギノ角ゴ ProN W3" charset="0"/>
              </a:rPr>
              <a:t>obligate mutualism</a:t>
            </a:r>
            <a:r>
              <a:rPr lang="en-US">
                <a:latin typeface="Arial" charset="0"/>
                <a:ea typeface="ヒラギノ角ゴ ProN W3" charset="0"/>
                <a:cs typeface="ヒラギノ角ゴ ProN W3" charset="0"/>
              </a:rPr>
              <a:t> between a fungus and either a green alga or a cynobacterium. The fungus obtains organic carbon from the alga. The alga obtains water and nutrient salts from the fungus.</a:t>
            </a:r>
          </a:p>
        </p:txBody>
      </p:sp>
      <p:sp>
        <p:nvSpPr>
          <p:cNvPr id="103431" name="Rectangle 6"/>
          <p:cNvSpPr>
            <a:spLocks noGrp="1" noChangeArrowheads="1"/>
          </p:cNvSpPr>
          <p:nvPr>
            <p:ph type="title"/>
          </p:nvPr>
        </p:nvSpPr>
        <p:spPr>
          <a:xfrm>
            <a:off x="0" y="0"/>
            <a:ext cx="9152930" cy="892969"/>
          </a:xfrm>
        </p:spPr>
        <p:txBody>
          <a:bodyPr anchor="b"/>
          <a:lstStyle/>
          <a:p>
            <a:pPr>
              <a:tabLst>
                <a:tab pos="669703" algn="l"/>
              </a:tabLst>
            </a:pPr>
            <a:r>
              <a:rPr lang="en-US">
                <a:latin typeface="Arial Black" charset="0"/>
                <a:ea typeface="ヒラギノ角ゴ ProN W6" charset="0"/>
                <a:cs typeface="ヒラギノ角ゴ ProN W6" charset="0"/>
              </a:rPr>
              <a:t>Mutualistic Relationships</a:t>
            </a:r>
          </a:p>
        </p:txBody>
      </p:sp>
      <p:sp>
        <p:nvSpPr>
          <p:cNvPr id="103432" name="Rectangle 7"/>
          <p:cNvSpPr>
            <a:spLocks/>
          </p:cNvSpPr>
          <p:nvPr/>
        </p:nvSpPr>
        <p:spPr bwMode="auto">
          <a:xfrm>
            <a:off x="5525244" y="6170414"/>
            <a:ext cx="28575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 pos="2549335" algn="l"/>
              </a:tabLst>
            </a:pPr>
            <a:r>
              <a:rPr lang="en-US" sz="1400" b="1">
                <a:solidFill>
                  <a:srgbClr val="FFFF00"/>
                </a:solidFill>
                <a:latin typeface="Arial" charset="0"/>
                <a:cs typeface="Arial" charset="0"/>
                <a:sym typeface="Arial" charset="0"/>
              </a:rPr>
              <a:t>Lichen: an obligate mutualism </a:t>
            </a:r>
          </a:p>
        </p:txBody>
      </p:sp>
      <p:sp>
        <p:nvSpPr>
          <p:cNvPr id="103433" name="Rectangle 8"/>
          <p:cNvSpPr>
            <a:spLocks/>
          </p:cNvSpPr>
          <p:nvPr/>
        </p:nvSpPr>
        <p:spPr bwMode="auto">
          <a:xfrm>
            <a:off x="5444877" y="3482578"/>
            <a:ext cx="3098602"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 pos="2549335" algn="l"/>
              </a:tabLst>
            </a:pPr>
            <a:r>
              <a:rPr lang="en-US" sz="1400" b="1">
                <a:solidFill>
                  <a:srgbClr val="FFFF00"/>
                </a:solidFill>
                <a:latin typeface="Arial" charset="0"/>
                <a:cs typeface="Arial" charset="0"/>
                <a:sym typeface="Arial" charset="0"/>
              </a:rPr>
              <a:t>Cape buffalo and oxpecker birds</a:t>
            </a:r>
          </a:p>
        </p:txBody>
      </p:sp>
    </p:spTree>
    <p:extLst>
      <p:ext uri="{BB962C8B-B14F-4D97-AF65-F5344CB8AC3E}">
        <p14:creationId xmlns:p14="http://schemas.microsoft.com/office/powerpoint/2010/main" val="231441196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build="p" bldLvl="5"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body" idx="1"/>
          </p:nvPr>
        </p:nvSpPr>
        <p:spPr>
          <a:xfrm>
            <a:off x="491133" y="1401961"/>
            <a:ext cx="4241602" cy="4545211"/>
          </a:xfrm>
        </p:spPr>
        <p:txBody>
          <a:bodyPr>
            <a:normAutofit fontScale="55000" lnSpcReduction="20000"/>
          </a:bodyPr>
          <a:lstStyle/>
          <a:p>
            <a:pPr>
              <a:lnSpc>
                <a:spcPts val="2250"/>
              </a:lnSpc>
              <a:spcBef>
                <a:spcPct val="0"/>
              </a:spcBef>
              <a:spcAft>
                <a:spcPts val="1406"/>
              </a:spcAft>
              <a:buFont typeface="Gill Sans" charset="0"/>
              <a:buChar char="‣"/>
              <a:tabLst>
                <a:tab pos="721047" algn="l"/>
              </a:tabLst>
            </a:pPr>
            <a:r>
              <a:rPr lang="en-US">
                <a:latin typeface="Arial" charset="0"/>
                <a:ea typeface="ヒラギノ角ゴ ProN W3" charset="0"/>
                <a:cs typeface="ヒラギノ角ゴ ProN W3" charset="0"/>
              </a:rPr>
              <a:t>In commensal relationships, one party (the </a:t>
            </a:r>
            <a:r>
              <a:rPr lang="en-US" b="1">
                <a:latin typeface="Arial" charset="0"/>
                <a:ea typeface="ヒラギノ角ゴ ProN W3" charset="0"/>
                <a:cs typeface="ヒラギノ角ゴ ProN W3" charset="0"/>
              </a:rPr>
              <a:t>commensal</a:t>
            </a:r>
            <a:r>
              <a:rPr lang="en-US">
                <a:latin typeface="Arial" charset="0"/>
                <a:ea typeface="ヒラギノ角ゴ ProN W3" charset="0"/>
                <a:cs typeface="ヒラギノ角ゴ ProN W3" charset="0"/>
              </a:rPr>
              <a:t>) benefits, while the </a:t>
            </a:r>
            <a:r>
              <a:rPr lang="en-US" b="1">
                <a:latin typeface="Arial" charset="0"/>
                <a:ea typeface="ヒラギノ角ゴ ProN W3" charset="0"/>
                <a:cs typeface="ヒラギノ角ゴ ProN W3" charset="0"/>
              </a:rPr>
              <a:t>host</a:t>
            </a:r>
            <a:r>
              <a:rPr lang="en-US">
                <a:latin typeface="Arial" charset="0"/>
                <a:ea typeface="ヒラギノ角ゴ ProN W3" charset="0"/>
                <a:cs typeface="ヒラギノ角ゴ ProN W3" charset="0"/>
              </a:rPr>
              <a:t> is unaffected.</a:t>
            </a:r>
          </a:p>
          <a:p>
            <a:pPr>
              <a:lnSpc>
                <a:spcPts val="2250"/>
              </a:lnSpc>
              <a:spcBef>
                <a:spcPct val="0"/>
              </a:spcBef>
              <a:spcAft>
                <a:spcPts val="1406"/>
              </a:spcAft>
              <a:tabLst>
                <a:tab pos="721047" algn="l"/>
              </a:tabLst>
            </a:pPr>
            <a:r>
              <a:rPr lang="en-US" b="1">
                <a:latin typeface="Arial" charset="0"/>
                <a:ea typeface="ヒラギノ角ゴ ProN W3" charset="0"/>
                <a:cs typeface="ヒラギノ角ゴ ProN W3" charset="0"/>
              </a:rPr>
              <a:t>Epiphytes</a:t>
            </a:r>
            <a:r>
              <a:rPr lang="en-US">
                <a:latin typeface="Arial" charset="0"/>
                <a:ea typeface="ヒラギノ角ゴ ProN W3" charset="0"/>
                <a:cs typeface="ヒラギノ角ゴ ProN W3" charset="0"/>
              </a:rPr>
              <a:t> (perching plants) gain access to a better position in the forest canopy, with more light for photosynthesis, but do no harm to the host tree.</a:t>
            </a:r>
          </a:p>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Commensal anemone shrimps (</a:t>
            </a:r>
            <a:r>
              <a:rPr lang="en-US" i="1">
                <a:latin typeface="Arial" charset="0"/>
                <a:ea typeface="ヒラギノ角ゴ ProN W3" charset="0"/>
                <a:cs typeface="ヒラギノ角ゴ ProN W3" charset="0"/>
              </a:rPr>
              <a:t>Periclimenes</a:t>
            </a:r>
            <a:r>
              <a:rPr lang="en-US">
                <a:latin typeface="Arial" charset="0"/>
                <a:ea typeface="ヒラギノ角ゴ ProN W3" charset="0"/>
                <a:cs typeface="ヒラギノ角ゴ ProN W3" charset="0"/>
              </a:rPr>
              <a:t> spp.) live within the tentacles of host sea anemones. The shrimp gains protection from predators, but the anemone is neither harmed nor benefitted.</a:t>
            </a:r>
          </a:p>
        </p:txBody>
      </p:sp>
      <p:sp>
        <p:nvSpPr>
          <p:cNvPr id="105475" name="Rectangle 2"/>
          <p:cNvSpPr>
            <a:spLocks noGrp="1" noChangeArrowheads="1"/>
          </p:cNvSpPr>
          <p:nvPr>
            <p:ph type="title"/>
          </p:nvPr>
        </p:nvSpPr>
        <p:spPr>
          <a:xfrm>
            <a:off x="0" y="0"/>
            <a:ext cx="9152930" cy="892969"/>
          </a:xfrm>
        </p:spPr>
        <p:txBody>
          <a:bodyPr anchor="b"/>
          <a:lstStyle/>
          <a:p>
            <a:pPr>
              <a:tabLst>
                <a:tab pos="669703" algn="l"/>
              </a:tabLst>
            </a:pPr>
            <a:r>
              <a:rPr lang="en-US">
                <a:latin typeface="Arial Black" charset="0"/>
                <a:ea typeface="ヒラギノ角ゴ ProN W6" charset="0"/>
                <a:cs typeface="ヒラギノ角ゴ ProN W6" charset="0"/>
              </a:rPr>
              <a:t>Commensal Relationships</a:t>
            </a:r>
          </a:p>
        </p:txBody>
      </p:sp>
      <p:pic>
        <p:nvPicPr>
          <p:cNvPr id="1054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133" y="982266"/>
            <a:ext cx="3670102" cy="240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054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3133" y="3661172"/>
            <a:ext cx="3670102" cy="283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182519223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3" grpId="0" build="p" bldLvl="5"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body" idx="1"/>
          </p:nvPr>
        </p:nvSpPr>
        <p:spPr>
          <a:xfrm>
            <a:off x="4366617" y="1312664"/>
            <a:ext cx="4259461" cy="4580930"/>
          </a:xfrm>
        </p:spPr>
        <p:txBody>
          <a:bodyPr>
            <a:normAutofit fontScale="62500" lnSpcReduction="20000"/>
          </a:bodyPr>
          <a:lstStyle/>
          <a:p>
            <a:pPr>
              <a:lnSpc>
                <a:spcPts val="2250"/>
              </a:lnSpc>
              <a:spcBef>
                <a:spcPct val="0"/>
              </a:spcBef>
              <a:spcAft>
                <a:spcPts val="1406"/>
              </a:spcAft>
              <a:buFont typeface="Gill Sans" charset="0"/>
              <a:buChar char="‣"/>
              <a:tabLst>
                <a:tab pos="721047" algn="l"/>
              </a:tabLst>
            </a:pPr>
            <a:r>
              <a:rPr lang="en-US" b="1">
                <a:latin typeface="Arial" charset="0"/>
                <a:ea typeface="ヒラギノ角ゴ ProN W3" charset="0"/>
                <a:cs typeface="ヒラギノ角ゴ ProN W3" charset="0"/>
              </a:rPr>
              <a:t>Amensalism</a:t>
            </a:r>
            <a:r>
              <a:rPr lang="en-US">
                <a:latin typeface="Arial" charset="0"/>
                <a:ea typeface="ヒラギノ角ゴ ProN W3" charset="0"/>
                <a:cs typeface="ヒラギノ角ゴ ProN W3" charset="0"/>
              </a:rPr>
              <a:t> describes the situation where the presence of one species has a harmful effect on the other, but is not itself affected by the association. </a:t>
            </a:r>
          </a:p>
          <a:p>
            <a:pPr>
              <a:lnSpc>
                <a:spcPts val="2250"/>
              </a:lnSpc>
              <a:spcBef>
                <a:spcPct val="0"/>
              </a:spcBef>
              <a:spcAft>
                <a:spcPts val="1406"/>
              </a:spcAft>
              <a:buFont typeface="Gill Sans" charset="0"/>
              <a:buChar char="‣"/>
              <a:tabLst>
                <a:tab pos="721047" algn="l"/>
              </a:tabLst>
            </a:pPr>
            <a:r>
              <a:rPr lang="en-US">
                <a:latin typeface="Arial" charset="0"/>
                <a:ea typeface="ヒラギノ角ゴ ProN W3" charset="0"/>
                <a:cs typeface="ヒラギノ角ゴ ProN W3" charset="0"/>
              </a:rPr>
              <a:t>In this respect, it is opposite to the relationship between a commensal and its host.</a:t>
            </a:r>
          </a:p>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Grazing mammals trample and destroy vegetation around waterholes, creating bare zones. The mammals are unaffected by the loss as they go there primarily to drink and not to feed. </a:t>
            </a:r>
          </a:p>
        </p:txBody>
      </p:sp>
      <p:sp>
        <p:nvSpPr>
          <p:cNvPr id="107523" name="Rectangle 2"/>
          <p:cNvSpPr>
            <a:spLocks noGrp="1" noChangeArrowheads="1"/>
          </p:cNvSpPr>
          <p:nvPr>
            <p:ph type="title"/>
          </p:nvPr>
        </p:nvSpPr>
        <p:spPr>
          <a:xfrm>
            <a:off x="0" y="0"/>
            <a:ext cx="9152930" cy="892969"/>
          </a:xfrm>
        </p:spPr>
        <p:txBody>
          <a:bodyPr anchor="b"/>
          <a:lstStyle/>
          <a:p>
            <a:pPr>
              <a:tabLst>
                <a:tab pos="669703" algn="l"/>
              </a:tabLst>
            </a:pPr>
            <a:r>
              <a:rPr lang="en-US">
                <a:latin typeface="Arial Black" charset="0"/>
                <a:ea typeface="ヒラギノ角ゴ ProN W6" charset="0"/>
                <a:cs typeface="ヒラギノ角ゴ ProN W6" charset="0"/>
              </a:rPr>
              <a:t>Amensalism</a:t>
            </a:r>
          </a:p>
        </p:txBody>
      </p:sp>
      <p:pic>
        <p:nvPicPr>
          <p:cNvPr id="1075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26914"/>
            <a:ext cx="3527227" cy="533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76143060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7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7" grpId="0" build="p" bldLvl="5"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extLst>
              <a:ext uri="{28A0092B-C50C-407E-A947-70E740481C1C}">
                <a14:useLocalDpi xmlns:a14="http://schemas.microsoft.com/office/drawing/2010/main" val="0"/>
              </a:ext>
            </a:extLst>
          </a:blip>
          <a:srcRect l="11279" r="3839" b="278"/>
          <a:stretch>
            <a:fillRect/>
          </a:stretch>
        </p:blipFill>
        <p:spPr bwMode="auto">
          <a:xfrm>
            <a:off x="-258961" y="-10046"/>
            <a:ext cx="9474398" cy="688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2707" name="Rectangle 2"/>
          <p:cNvSpPr>
            <a:spLocks/>
          </p:cNvSpPr>
          <p:nvPr/>
        </p:nvSpPr>
        <p:spPr bwMode="auto">
          <a:xfrm>
            <a:off x="4170164" y="1250156"/>
            <a:ext cx="1562695"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 pos="3754800" algn="l"/>
              </a:tabLst>
            </a:pPr>
            <a:r>
              <a:rPr lang="en-US" b="1">
                <a:solidFill>
                  <a:srgbClr val="FFFF00"/>
                </a:solidFill>
                <a:latin typeface="Arial" charset="0"/>
                <a:cs typeface="Arial" charset="0"/>
                <a:sym typeface="Arial" charset="0"/>
              </a:rPr>
              <a:t>Physical environment</a:t>
            </a:r>
          </a:p>
        </p:txBody>
      </p:sp>
      <p:sp>
        <p:nvSpPr>
          <p:cNvPr id="72708" name="Rectangle 3"/>
          <p:cNvSpPr>
            <a:spLocks/>
          </p:cNvSpPr>
          <p:nvPr/>
        </p:nvSpPr>
        <p:spPr bwMode="auto">
          <a:xfrm>
            <a:off x="1919883" y="3402211"/>
            <a:ext cx="1401961"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nSpc>
                <a:spcPct val="115000"/>
              </a:lnSpc>
              <a:tabLst>
                <a:tab pos="366104" algn="l"/>
                <a:tab pos="2879722" algn="l"/>
              </a:tabLst>
            </a:pPr>
            <a:r>
              <a:rPr lang="en-US" b="1">
                <a:solidFill>
                  <a:srgbClr val="80FF00"/>
                </a:solidFill>
                <a:latin typeface="Arial" charset="0"/>
                <a:cs typeface="Arial" charset="0"/>
                <a:sym typeface="Arial" charset="0"/>
              </a:rPr>
              <a:t>Community</a:t>
            </a:r>
          </a:p>
        </p:txBody>
      </p:sp>
      <p:grpSp>
        <p:nvGrpSpPr>
          <p:cNvPr id="2" name="Group 4"/>
          <p:cNvGrpSpPr>
            <a:grpSpLocks/>
          </p:cNvGrpSpPr>
          <p:nvPr/>
        </p:nvGrpSpPr>
        <p:grpSpPr bwMode="auto">
          <a:xfrm>
            <a:off x="294680" y="3398863"/>
            <a:ext cx="3501553" cy="2924366"/>
            <a:chOff x="24" y="0"/>
            <a:chExt cx="3137" cy="2706"/>
          </a:xfrm>
        </p:grpSpPr>
        <p:sp>
          <p:nvSpPr>
            <p:cNvPr id="72715" name="Rectangle 5"/>
            <p:cNvSpPr>
              <a:spLocks/>
            </p:cNvSpPr>
            <p:nvPr/>
          </p:nvSpPr>
          <p:spPr bwMode="auto">
            <a:xfrm>
              <a:off x="159" y="781"/>
              <a:ext cx="3002" cy="1838"/>
            </a:xfrm>
            <a:prstGeom prst="rect">
              <a:avLst/>
            </a:prstGeom>
            <a:solidFill>
              <a:srgbClr val="FFFFFF">
                <a:alpha val="59999"/>
              </a:srgbClr>
            </a:solidFill>
            <a:ln w="50800">
              <a:solidFill>
                <a:srgbClr val="80FF00"/>
              </a:solidFill>
              <a:miter lim="800000"/>
              <a:headEnd/>
              <a:tailEnd/>
            </a:ln>
          </p:spPr>
          <p:txBody>
            <a:bodyPr lIns="0" tIns="0" rIns="0" bIns="0"/>
            <a:lstStyle/>
            <a:p>
              <a:endParaRPr lang="en-US"/>
            </a:p>
          </p:txBody>
        </p:sp>
        <p:sp>
          <p:nvSpPr>
            <p:cNvPr id="72716" name="Line 6"/>
            <p:cNvSpPr>
              <a:spLocks noChangeShapeType="1"/>
            </p:cNvSpPr>
            <p:nvPr/>
          </p:nvSpPr>
          <p:spPr bwMode="auto">
            <a:xfrm flipH="1">
              <a:off x="856" y="0"/>
              <a:ext cx="546" cy="802"/>
            </a:xfrm>
            <a:prstGeom prst="line">
              <a:avLst/>
            </a:prstGeom>
            <a:noFill/>
            <a:ln w="63500">
              <a:solidFill>
                <a:srgbClr val="80FF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2717" name="Rectangle 7"/>
            <p:cNvSpPr>
              <a:spLocks/>
            </p:cNvSpPr>
            <p:nvPr/>
          </p:nvSpPr>
          <p:spPr bwMode="auto">
            <a:xfrm>
              <a:off x="24" y="938"/>
              <a:ext cx="2927" cy="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spcBef>
                  <a:spcPts val="703"/>
                </a:spcBef>
                <a:tabLst>
                  <a:tab pos="366104" algn="l"/>
                  <a:tab pos="3754800" algn="l"/>
                </a:tabLst>
              </a:pPr>
              <a:r>
                <a:rPr lang="en-US" b="1" dirty="0">
                  <a:solidFill>
                    <a:srgbClr val="000000"/>
                  </a:solidFill>
                </a:rPr>
                <a:t>Biotic</a:t>
              </a:r>
              <a:r>
                <a:rPr lang="en-US" dirty="0">
                  <a:solidFill>
                    <a:srgbClr val="000000"/>
                  </a:solidFill>
                </a:rPr>
                <a:t> </a:t>
              </a:r>
              <a:r>
                <a:rPr lang="en-US" b="1" dirty="0">
                  <a:solidFill>
                    <a:srgbClr val="000000"/>
                  </a:solidFill>
                </a:rPr>
                <a:t>factors</a:t>
              </a:r>
              <a:r>
                <a:rPr lang="en-US" dirty="0">
                  <a:solidFill>
                    <a:srgbClr val="000000"/>
                  </a:solidFill>
                </a:rPr>
                <a:t> are the influences of the living parts of the </a:t>
              </a:r>
              <a:r>
                <a:rPr lang="en-US" dirty="0" smtClean="0">
                  <a:solidFill>
                    <a:srgbClr val="000000"/>
                  </a:solidFill>
                </a:rPr>
                <a:t>ecosystem</a:t>
              </a:r>
              <a:endParaRPr lang="en-US" b="1" dirty="0" smtClean="0">
                <a:solidFill>
                  <a:srgbClr val="000000"/>
                </a:solidFill>
                <a:latin typeface="Arial" charset="0"/>
                <a:cs typeface="Arial" charset="0"/>
                <a:sym typeface="Arial" charset="0"/>
              </a:endParaRPr>
            </a:p>
            <a:p>
              <a:pPr marL="80364" algn="ctr">
                <a:spcBef>
                  <a:spcPts val="703"/>
                </a:spcBef>
                <a:tabLst>
                  <a:tab pos="366104" algn="l"/>
                  <a:tab pos="3754800" algn="l"/>
                </a:tabLst>
              </a:pPr>
              <a:r>
                <a:rPr lang="en-US" b="1" dirty="0" smtClean="0">
                  <a:solidFill>
                    <a:srgbClr val="000000"/>
                  </a:solidFill>
                  <a:latin typeface="Arial" charset="0"/>
                  <a:cs typeface="Arial" charset="0"/>
                  <a:sym typeface="Arial" charset="0"/>
                </a:rPr>
                <a:t>Biotic </a:t>
              </a:r>
              <a:r>
                <a:rPr lang="en-US" b="1" dirty="0">
                  <a:solidFill>
                    <a:srgbClr val="000000"/>
                  </a:solidFill>
                  <a:latin typeface="Arial" charset="0"/>
                  <a:cs typeface="Arial" charset="0"/>
                  <a:sym typeface="Arial" charset="0"/>
                </a:rPr>
                <a:t>factors</a:t>
              </a:r>
              <a:endParaRPr lang="en-US" sz="1700" dirty="0">
                <a:solidFill>
                  <a:srgbClr val="000000"/>
                </a:solidFill>
                <a:latin typeface="Arial" charset="0"/>
                <a:cs typeface="Lucida Grande" charset="0"/>
                <a:sym typeface="Arial" charset="0"/>
              </a:endParaRPr>
            </a:p>
            <a:p>
              <a:pPr marL="80364" algn="ctr">
                <a:lnSpc>
                  <a:spcPct val="120000"/>
                </a:lnSpc>
                <a:spcBef>
                  <a:spcPts val="703"/>
                </a:spcBef>
                <a:tabLst>
                  <a:tab pos="366104" algn="l"/>
                  <a:tab pos="3754800" algn="l"/>
                </a:tabLst>
              </a:pPr>
              <a:r>
                <a:rPr lang="en-US" sz="1700" dirty="0" smtClean="0">
                  <a:solidFill>
                    <a:srgbClr val="000000"/>
                  </a:solidFill>
                  <a:latin typeface="Arial" charset="0"/>
                  <a:cs typeface="Arial" charset="0"/>
                  <a:sym typeface="Arial" charset="0"/>
                </a:rPr>
                <a:t>Competitors, </a:t>
              </a:r>
              <a:r>
                <a:rPr lang="en-US" sz="1700" dirty="0" err="1" smtClean="0">
                  <a:solidFill>
                    <a:srgbClr val="000000"/>
                  </a:solidFill>
                  <a:latin typeface="Arial" charset="0"/>
                  <a:cs typeface="Arial" charset="0"/>
                  <a:sym typeface="Arial" charset="0"/>
                </a:rPr>
                <a:t>symbionts</a:t>
              </a:r>
              <a:r>
                <a:rPr lang="en-US" sz="1700" dirty="0" smtClean="0">
                  <a:solidFill>
                    <a:srgbClr val="000000"/>
                  </a:solidFill>
                  <a:latin typeface="Arial" charset="0"/>
                  <a:cs typeface="Arial" charset="0"/>
                  <a:sym typeface="Arial" charset="0"/>
                </a:rPr>
                <a:t>, predators, parasites, </a:t>
              </a:r>
              <a:r>
                <a:rPr lang="en-US" sz="1700" dirty="0">
                  <a:solidFill>
                    <a:srgbClr val="000000"/>
                  </a:solidFill>
                  <a:latin typeface="Arial" charset="0"/>
                  <a:cs typeface="Arial" charset="0"/>
                  <a:sym typeface="Arial" charset="0"/>
                </a:rPr>
                <a:t>pathogens</a:t>
              </a:r>
            </a:p>
          </p:txBody>
        </p:sp>
      </p:grpSp>
      <p:sp>
        <p:nvSpPr>
          <p:cNvPr id="72710" name="Rectangle 8"/>
          <p:cNvSpPr>
            <a:spLocks noGrp="1" noChangeArrowheads="1"/>
          </p:cNvSpPr>
          <p:nvPr>
            <p:ph type="title"/>
          </p:nvPr>
        </p:nvSpPr>
        <p:spPr>
          <a:xfrm>
            <a:off x="0" y="-26789"/>
            <a:ext cx="9152930" cy="875109"/>
          </a:xfrm>
        </p:spPr>
        <p:txBody>
          <a:bodyPr anchor="b"/>
          <a:lstStyle/>
          <a:p>
            <a:pPr>
              <a:tabLst>
                <a:tab pos="669703" algn="l"/>
              </a:tabLst>
            </a:pPr>
            <a:r>
              <a:rPr lang="en-US">
                <a:latin typeface="Arial Black" charset="0"/>
                <a:ea typeface="ヒラギノ角ゴ ProN W6" charset="0"/>
                <a:cs typeface="ヒラギノ角ゴ ProN W6" charset="0"/>
              </a:rPr>
              <a:t>Ecosystem</a:t>
            </a:r>
          </a:p>
        </p:txBody>
      </p:sp>
      <p:grpSp>
        <p:nvGrpSpPr>
          <p:cNvPr id="3" name="Group 9"/>
          <p:cNvGrpSpPr>
            <a:grpSpLocks/>
          </p:cNvGrpSpPr>
          <p:nvPr/>
        </p:nvGrpSpPr>
        <p:grpSpPr bwMode="auto">
          <a:xfrm>
            <a:off x="5549557" y="535780"/>
            <a:ext cx="3344412" cy="5786874"/>
            <a:chOff x="0" y="0"/>
            <a:chExt cx="2880" cy="2967"/>
          </a:xfrm>
        </p:grpSpPr>
        <p:sp>
          <p:nvSpPr>
            <p:cNvPr id="72712" name="Rectangle 10"/>
            <p:cNvSpPr>
              <a:spLocks/>
            </p:cNvSpPr>
            <p:nvPr/>
          </p:nvSpPr>
          <p:spPr bwMode="auto">
            <a:xfrm>
              <a:off x="920" y="0"/>
              <a:ext cx="1960" cy="2967"/>
            </a:xfrm>
            <a:prstGeom prst="rect">
              <a:avLst/>
            </a:prstGeom>
            <a:solidFill>
              <a:srgbClr val="FFFFFF">
                <a:alpha val="59999"/>
              </a:srgbClr>
            </a:solidFill>
            <a:ln w="50800">
              <a:solidFill>
                <a:srgbClr val="FFFF00"/>
              </a:solidFill>
              <a:miter lim="800000"/>
              <a:headEnd/>
              <a:tailEnd/>
            </a:ln>
          </p:spPr>
          <p:txBody>
            <a:bodyPr lIns="0" tIns="0" rIns="0" bIns="0"/>
            <a:lstStyle/>
            <a:p>
              <a:endParaRPr lang="en-US"/>
            </a:p>
          </p:txBody>
        </p:sp>
        <p:sp>
          <p:nvSpPr>
            <p:cNvPr id="72713" name="Line 11"/>
            <p:cNvSpPr>
              <a:spLocks noChangeShapeType="1"/>
            </p:cNvSpPr>
            <p:nvPr/>
          </p:nvSpPr>
          <p:spPr bwMode="auto">
            <a:xfrm rot="10800000" flipH="1">
              <a:off x="0" y="666"/>
              <a:ext cx="912" cy="182"/>
            </a:xfrm>
            <a:prstGeom prst="line">
              <a:avLst/>
            </a:prstGeom>
            <a:noFill/>
            <a:ln w="63500">
              <a:solidFill>
                <a:srgbClr val="FFFF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2714" name="Rectangle 12"/>
            <p:cNvSpPr>
              <a:spLocks/>
            </p:cNvSpPr>
            <p:nvPr/>
          </p:nvSpPr>
          <p:spPr bwMode="auto">
            <a:xfrm>
              <a:off x="1032" y="144"/>
              <a:ext cx="1696" cy="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lnSpc>
                  <a:spcPct val="107000"/>
                </a:lnSpc>
                <a:spcBef>
                  <a:spcPts val="703"/>
                </a:spcBef>
                <a:tabLst>
                  <a:tab pos="366104" algn="l"/>
                  <a:tab pos="3754800" algn="l"/>
                </a:tabLst>
              </a:pPr>
              <a:r>
                <a:rPr lang="en-US" sz="1600" b="1" dirty="0" smtClean="0">
                  <a:solidFill>
                    <a:srgbClr val="000000"/>
                  </a:solidFill>
                </a:rPr>
                <a:t>Abiotic</a:t>
              </a:r>
              <a:r>
                <a:rPr lang="en-US" sz="1600" dirty="0" smtClean="0">
                  <a:solidFill>
                    <a:srgbClr val="000000"/>
                  </a:solidFill>
                </a:rPr>
                <a:t> </a:t>
              </a:r>
              <a:r>
                <a:rPr lang="en-US" sz="1600" dirty="0">
                  <a:solidFill>
                    <a:srgbClr val="000000"/>
                  </a:solidFill>
                </a:rPr>
                <a:t>(physical) </a:t>
              </a:r>
              <a:r>
                <a:rPr lang="en-US" sz="1600" b="1" dirty="0">
                  <a:solidFill>
                    <a:srgbClr val="000000"/>
                  </a:solidFill>
                </a:rPr>
                <a:t>factors</a:t>
              </a:r>
              <a:r>
                <a:rPr lang="en-US" sz="1600" dirty="0">
                  <a:solidFill>
                    <a:srgbClr val="000000"/>
                  </a:solidFill>
                </a:rPr>
                <a:t> are the influences of the non-living parts of the ecosystem.</a:t>
              </a:r>
            </a:p>
            <a:p>
              <a:pPr marL="80364" algn="ctr">
                <a:lnSpc>
                  <a:spcPct val="107000"/>
                </a:lnSpc>
                <a:spcBef>
                  <a:spcPts val="703"/>
                </a:spcBef>
                <a:tabLst>
                  <a:tab pos="366104" algn="l"/>
                  <a:tab pos="3754800" algn="l"/>
                </a:tabLst>
              </a:pPr>
              <a:endParaRPr lang="en-US" sz="1600" b="1" dirty="0" smtClean="0">
                <a:solidFill>
                  <a:srgbClr val="000000"/>
                </a:solidFill>
                <a:latin typeface="Arial" charset="0"/>
                <a:cs typeface="Arial" charset="0"/>
                <a:sym typeface="Arial" charset="0"/>
              </a:endParaRPr>
            </a:p>
            <a:p>
              <a:pPr marL="80364" algn="ctr">
                <a:lnSpc>
                  <a:spcPct val="107000"/>
                </a:lnSpc>
                <a:spcBef>
                  <a:spcPts val="703"/>
                </a:spcBef>
                <a:tabLst>
                  <a:tab pos="366104" algn="l"/>
                  <a:tab pos="3754800" algn="l"/>
                </a:tabLst>
              </a:pPr>
              <a:r>
                <a:rPr lang="en-US" sz="1600" b="1" dirty="0" smtClean="0">
                  <a:solidFill>
                    <a:srgbClr val="000000"/>
                  </a:solidFill>
                  <a:latin typeface="Arial" charset="0"/>
                  <a:cs typeface="Arial" charset="0"/>
                  <a:sym typeface="Arial" charset="0"/>
                </a:rPr>
                <a:t>Abiotic factors</a:t>
              </a:r>
              <a:endParaRPr lang="en-US" sz="1700" dirty="0" smtClean="0">
                <a:solidFill>
                  <a:srgbClr val="000000"/>
                </a:solidFill>
                <a:latin typeface="Arial" charset="0"/>
                <a:cs typeface="Arial" charset="0"/>
                <a:sym typeface="Arial" charset="0"/>
              </a:endParaRPr>
            </a:p>
            <a:p>
              <a:pPr marL="80364" algn="ctr">
                <a:lnSpc>
                  <a:spcPct val="107000"/>
                </a:lnSpc>
                <a:spcBef>
                  <a:spcPts val="703"/>
                </a:spcBef>
                <a:tabLst>
                  <a:tab pos="366104" algn="l"/>
                  <a:tab pos="3754800" algn="l"/>
                </a:tabLst>
              </a:pPr>
              <a:r>
                <a:rPr lang="en-US" sz="1600" dirty="0" smtClean="0">
                  <a:solidFill>
                    <a:srgbClr val="000000"/>
                  </a:solidFill>
                  <a:latin typeface="Arial" charset="0"/>
                  <a:cs typeface="Arial" charset="0"/>
                  <a:sym typeface="Arial" charset="0"/>
                </a:rPr>
                <a:t>atmosphere</a:t>
              </a:r>
              <a:r>
                <a:rPr lang="en-US" sz="1600" dirty="0">
                  <a:solidFill>
                    <a:srgbClr val="000000"/>
                  </a:solidFill>
                  <a:latin typeface="Arial" charset="0"/>
                  <a:cs typeface="Arial" charset="0"/>
                  <a:sym typeface="Arial" charset="0"/>
                </a:rPr>
                <a:t/>
              </a:r>
              <a:br>
                <a:rPr lang="en-US" sz="1600" dirty="0">
                  <a:solidFill>
                    <a:srgbClr val="000000"/>
                  </a:solidFill>
                  <a:latin typeface="Arial" charset="0"/>
                  <a:cs typeface="Arial" charset="0"/>
                  <a:sym typeface="Arial" charset="0"/>
                </a:rPr>
              </a:br>
              <a:r>
                <a:rPr lang="en-US" sz="1600" dirty="0">
                  <a:solidFill>
                    <a:srgbClr val="000000"/>
                  </a:solidFill>
                  <a:latin typeface="Arial" charset="0"/>
                  <a:cs typeface="Arial" charset="0"/>
                  <a:sym typeface="Arial" charset="0"/>
                </a:rPr>
                <a:t>soil</a:t>
              </a:r>
              <a:br>
                <a:rPr lang="en-US" sz="1600" dirty="0">
                  <a:solidFill>
                    <a:srgbClr val="000000"/>
                  </a:solidFill>
                  <a:latin typeface="Arial" charset="0"/>
                  <a:cs typeface="Arial" charset="0"/>
                  <a:sym typeface="Arial" charset="0"/>
                </a:rPr>
              </a:br>
              <a:r>
                <a:rPr lang="en-US" sz="1600" dirty="0">
                  <a:solidFill>
                    <a:srgbClr val="000000"/>
                  </a:solidFill>
                  <a:latin typeface="Arial" charset="0"/>
                  <a:cs typeface="Arial" charset="0"/>
                  <a:sym typeface="Arial" charset="0"/>
                </a:rPr>
                <a:t>water</a:t>
              </a:r>
            </a:p>
            <a:p>
              <a:pPr marL="80364" algn="ctr">
                <a:lnSpc>
                  <a:spcPct val="107000"/>
                </a:lnSpc>
                <a:spcBef>
                  <a:spcPts val="703"/>
                </a:spcBef>
                <a:tabLst>
                  <a:tab pos="366104" algn="l"/>
                  <a:tab pos="3754800" algn="l"/>
                </a:tabLst>
              </a:pPr>
              <a:r>
                <a:rPr lang="en-US" sz="1600" dirty="0">
                  <a:solidFill>
                    <a:srgbClr val="000000"/>
                  </a:solidFill>
                  <a:latin typeface="Arial" charset="0"/>
                  <a:cs typeface="Arial" charset="0"/>
                  <a:sym typeface="Arial" charset="0"/>
                </a:rPr>
                <a:t>wind speed </a:t>
              </a:r>
            </a:p>
            <a:p>
              <a:pPr marL="80364" algn="ctr">
                <a:lnSpc>
                  <a:spcPct val="107000"/>
                </a:lnSpc>
                <a:spcBef>
                  <a:spcPts val="703"/>
                </a:spcBef>
                <a:tabLst>
                  <a:tab pos="366104" algn="l"/>
                  <a:tab pos="3754800" algn="l"/>
                </a:tabLst>
              </a:pPr>
              <a:r>
                <a:rPr lang="en-US" sz="1600" dirty="0">
                  <a:solidFill>
                    <a:srgbClr val="000000"/>
                  </a:solidFill>
                  <a:latin typeface="Arial" charset="0"/>
                  <a:cs typeface="Arial" charset="0"/>
                  <a:sym typeface="Arial" charset="0"/>
                </a:rPr>
                <a:t>wind </a:t>
              </a:r>
              <a:r>
                <a:rPr lang="en-US" sz="1600" dirty="0" smtClean="0">
                  <a:solidFill>
                    <a:srgbClr val="000000"/>
                  </a:solidFill>
                  <a:latin typeface="Arial" charset="0"/>
                  <a:cs typeface="Arial" charset="0"/>
                  <a:sym typeface="Arial" charset="0"/>
                </a:rPr>
                <a:t>direction</a:t>
              </a:r>
            </a:p>
            <a:p>
              <a:pPr marL="80364" algn="ctr">
                <a:lnSpc>
                  <a:spcPct val="107000"/>
                </a:lnSpc>
                <a:spcBef>
                  <a:spcPts val="703"/>
                </a:spcBef>
                <a:tabLst>
                  <a:tab pos="366104" algn="l"/>
                  <a:tab pos="3754800" algn="l"/>
                </a:tabLst>
              </a:pPr>
              <a:r>
                <a:rPr lang="en-US" sz="1600" dirty="0" smtClean="0">
                  <a:solidFill>
                    <a:srgbClr val="000000"/>
                  </a:solidFill>
                </a:rPr>
                <a:t>pH</a:t>
              </a:r>
              <a:r>
                <a:rPr lang="en-US" sz="1600" dirty="0">
                  <a:solidFill>
                    <a:srgbClr val="000000"/>
                  </a:solidFill>
                </a:rPr>
                <a:t>, salinity, temperature, </a:t>
              </a:r>
              <a:r>
                <a:rPr lang="en-US" sz="1600" dirty="0" smtClean="0">
                  <a:solidFill>
                    <a:srgbClr val="000000"/>
                  </a:solidFill>
                </a:rPr>
                <a:t> </a:t>
              </a:r>
              <a:r>
                <a:rPr lang="en-US" sz="1600" dirty="0">
                  <a:solidFill>
                    <a:srgbClr val="000000"/>
                  </a:solidFill>
                </a:rPr>
                <a:t>humidity, precipitation, water pressure, and light intensity and quality. </a:t>
              </a:r>
              <a:r>
                <a:rPr lang="en-US" sz="1700" dirty="0" smtClean="0">
                  <a:solidFill>
                    <a:srgbClr val="000000"/>
                  </a:solidFill>
                  <a:latin typeface="Arial" charset="0"/>
                  <a:cs typeface="Arial" charset="0"/>
                  <a:sym typeface="Arial" charset="0"/>
                </a:rPr>
                <a:t> </a:t>
              </a:r>
              <a:r>
                <a:rPr lang="en-US" sz="1700" dirty="0">
                  <a:solidFill>
                    <a:srgbClr val="000000"/>
                  </a:solidFill>
                  <a:latin typeface="Arial" charset="0"/>
                  <a:cs typeface="Arial" charset="0"/>
                  <a:sym typeface="Arial" charset="0"/>
                </a:rPr>
                <a:t/>
              </a:r>
              <a:br>
                <a:rPr lang="en-US" sz="1700" dirty="0">
                  <a:solidFill>
                    <a:srgbClr val="000000"/>
                  </a:solidFill>
                  <a:latin typeface="Arial" charset="0"/>
                  <a:cs typeface="Arial" charset="0"/>
                  <a:sym typeface="Arial" charset="0"/>
                </a:rPr>
              </a:br>
              <a:endParaRPr lang="en-US" sz="1700" dirty="0" smtClean="0">
                <a:solidFill>
                  <a:srgbClr val="000000"/>
                </a:solidFill>
                <a:latin typeface="Arial" charset="0"/>
                <a:cs typeface="Arial" charset="0"/>
                <a:sym typeface="Arial" charset="0"/>
              </a:endParaRPr>
            </a:p>
            <a:p>
              <a:pPr marL="80364" algn="ctr">
                <a:lnSpc>
                  <a:spcPct val="107000"/>
                </a:lnSpc>
                <a:spcBef>
                  <a:spcPts val="703"/>
                </a:spcBef>
                <a:tabLst>
                  <a:tab pos="366104" algn="l"/>
                  <a:tab pos="3754800" algn="l"/>
                </a:tabLst>
              </a:pPr>
              <a:endParaRPr lang="en-US" sz="1700" dirty="0">
                <a:solidFill>
                  <a:srgbClr val="000000"/>
                </a:solidFill>
                <a:latin typeface="Arial" charset="0"/>
                <a:cs typeface="Arial" charset="0"/>
                <a:sym typeface="Arial" charset="0"/>
              </a:endParaRPr>
            </a:p>
          </p:txBody>
        </p:sp>
      </p:grpSp>
    </p:spTree>
    <p:extLst>
      <p:ext uri="{BB962C8B-B14F-4D97-AF65-F5344CB8AC3E}">
        <p14:creationId xmlns:p14="http://schemas.microsoft.com/office/powerpoint/2010/main" val="260002786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7445" y="267891"/>
            <a:ext cx="3420070" cy="161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095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7445" y="4616648"/>
            <a:ext cx="3420070" cy="198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0957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7445" y="2143125"/>
            <a:ext cx="3420070" cy="220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1204" name="Rectangle 4"/>
          <p:cNvSpPr>
            <a:spLocks noGrp="1" noChangeArrowheads="1"/>
          </p:cNvSpPr>
          <p:nvPr>
            <p:ph type="body" idx="1"/>
          </p:nvPr>
        </p:nvSpPr>
        <p:spPr>
          <a:xfrm>
            <a:off x="464344" y="1714500"/>
            <a:ext cx="4357688" cy="3750469"/>
          </a:xfrm>
        </p:spPr>
        <p:txBody>
          <a:bodyPr>
            <a:normAutofit fontScale="55000" lnSpcReduction="20000"/>
          </a:bodyPr>
          <a:lstStyle/>
          <a:p>
            <a:pPr>
              <a:lnSpc>
                <a:spcPts val="2250"/>
              </a:lnSpc>
              <a:spcBef>
                <a:spcPct val="0"/>
              </a:spcBef>
              <a:spcAft>
                <a:spcPts val="703"/>
              </a:spcAft>
              <a:buFont typeface="Gill Sans" charset="0"/>
              <a:buChar char="‣"/>
              <a:tabLst>
                <a:tab pos="721047" algn="l"/>
                <a:tab pos="977766" algn="l"/>
              </a:tabLst>
            </a:pPr>
            <a:r>
              <a:rPr lang="en-US" b="1">
                <a:latin typeface="Arial" charset="0"/>
                <a:ea typeface="ヒラギノ角ゴ ProN W3" charset="0"/>
                <a:cs typeface="ヒラギノ角ゴ ProN W3" charset="0"/>
              </a:rPr>
              <a:t>Exploitation</a:t>
            </a:r>
            <a:r>
              <a:rPr lang="en-US">
                <a:latin typeface="Arial" charset="0"/>
                <a:ea typeface="ヒラギノ角ゴ ProN W3" charset="0"/>
                <a:cs typeface="ヒラギノ角ゴ ProN W3" charset="0"/>
              </a:rPr>
              <a:t> describes relationships where one species benefits at the expense of another. It includes several familiar interactions:</a:t>
            </a:r>
            <a:endParaRPr lang="en-US" sz="1700">
              <a:latin typeface="Arial" charset="0"/>
              <a:ea typeface="ヒラギノ角ゴ ProN W3" charset="0"/>
              <a:cs typeface="ヒラギノ角ゴ ProN W3" charset="0"/>
            </a:endParaRPr>
          </a:p>
          <a:p>
            <a:pPr marL="692026" lvl="1" indent="-299134">
              <a:lnSpc>
                <a:spcPts val="1969"/>
              </a:lnSpc>
              <a:spcBef>
                <a:spcPct val="0"/>
              </a:spcBef>
              <a:spcAft>
                <a:spcPts val="1406"/>
              </a:spcAft>
              <a:buSzPct val="120000"/>
              <a:buBlip>
                <a:blip r:embed="rId6"/>
              </a:buBlip>
              <a:tabLst>
                <a:tab pos="721047" algn="l"/>
                <a:tab pos="977766" algn="l"/>
              </a:tabLst>
            </a:pPr>
            <a:r>
              <a:rPr lang="en-US" b="1">
                <a:latin typeface="Arial" charset="0"/>
                <a:ea typeface="ヒラギノ角ゴ ProN W3" charset="0"/>
                <a:cs typeface="ヒラギノ角ゴ ProN W3" charset="0"/>
              </a:rPr>
              <a:t>Predation</a:t>
            </a:r>
            <a:r>
              <a:rPr lang="en-US">
                <a:latin typeface="Arial" charset="0"/>
                <a:ea typeface="ヒラギノ角ゴ ProN W3" charset="0"/>
                <a:cs typeface="ヒラギノ角ゴ ProN W3" charset="0"/>
              </a:rPr>
              <a:t>: Predator kills the prey outright, e.g. lions hunting zebra.</a:t>
            </a:r>
          </a:p>
          <a:p>
            <a:pPr marL="692026" lvl="1" indent="-299134">
              <a:lnSpc>
                <a:spcPts val="1969"/>
              </a:lnSpc>
              <a:spcBef>
                <a:spcPct val="0"/>
              </a:spcBef>
              <a:spcAft>
                <a:spcPts val="1406"/>
              </a:spcAft>
              <a:buSzPct val="120000"/>
              <a:buBlip>
                <a:blip r:embed="rId6"/>
              </a:buBlip>
              <a:tabLst>
                <a:tab pos="721047" algn="l"/>
                <a:tab pos="977766" algn="l"/>
              </a:tabLst>
            </a:pPr>
            <a:r>
              <a:rPr lang="en-US" b="1">
                <a:latin typeface="Arial" charset="0"/>
                <a:ea typeface="ヒラギノ角ゴ ProN W3" charset="0"/>
                <a:cs typeface="ヒラギノ角ゴ ProN W3" charset="0"/>
              </a:rPr>
              <a:t>Herbivory</a:t>
            </a:r>
            <a:r>
              <a:rPr lang="en-US">
                <a:latin typeface="Arial" charset="0"/>
                <a:ea typeface="ヒラギノ角ゴ ProN W3" charset="0"/>
                <a:cs typeface="ヒラギノ角ゴ ProN W3" charset="0"/>
              </a:rPr>
              <a:t>: The herbivore feeds on, but usually does not kill, the plant, e.g. zebra grazing on grass.</a:t>
            </a:r>
          </a:p>
          <a:p>
            <a:pPr marL="692026" lvl="1" indent="-299134">
              <a:lnSpc>
                <a:spcPts val="1969"/>
              </a:lnSpc>
              <a:spcBef>
                <a:spcPct val="0"/>
              </a:spcBef>
              <a:spcAft>
                <a:spcPts val="1406"/>
              </a:spcAft>
              <a:buSzPct val="120000"/>
              <a:buBlip>
                <a:blip r:embed="rId6"/>
              </a:buBlip>
              <a:tabLst>
                <a:tab pos="721047" algn="l"/>
                <a:tab pos="977766" algn="l"/>
              </a:tabLst>
            </a:pPr>
            <a:r>
              <a:rPr lang="en-US" b="1">
                <a:latin typeface="Arial" charset="0"/>
                <a:ea typeface="ヒラギノ角ゴ ProN W3" charset="0"/>
                <a:cs typeface="ヒラギノ角ゴ ProN W3" charset="0"/>
              </a:rPr>
              <a:t>Parasitism</a:t>
            </a:r>
            <a:r>
              <a:rPr lang="en-US">
                <a:latin typeface="Arial" charset="0"/>
                <a:ea typeface="ヒラギノ角ゴ ProN W3" charset="0"/>
                <a:cs typeface="ヒラギノ角ゴ ProN W3" charset="0"/>
              </a:rPr>
              <a:t>: The parasite does not usually kill its host, e.g. ticks feeding on the blood of a zebra.</a:t>
            </a:r>
            <a:endParaRPr lang="en-US" sz="1400">
              <a:latin typeface="Arial" charset="0"/>
              <a:ea typeface="ヒラギノ角ゴ ProN W3" charset="0"/>
              <a:cs typeface="ヒラギノ角ゴ ProN W3" charset="0"/>
            </a:endParaRPr>
          </a:p>
        </p:txBody>
      </p:sp>
      <p:sp>
        <p:nvSpPr>
          <p:cNvPr id="109574" name="Rectangle 5"/>
          <p:cNvSpPr>
            <a:spLocks noGrp="1" noChangeArrowheads="1"/>
          </p:cNvSpPr>
          <p:nvPr>
            <p:ph type="title"/>
          </p:nvPr>
        </p:nvSpPr>
        <p:spPr>
          <a:xfrm>
            <a:off x="0" y="0"/>
            <a:ext cx="5277445" cy="892969"/>
          </a:xfrm>
        </p:spPr>
        <p:txBody>
          <a:bodyPr anchor="b"/>
          <a:lstStyle/>
          <a:p>
            <a:pPr>
              <a:tabLst>
                <a:tab pos="669703" algn="l"/>
              </a:tabLst>
            </a:pPr>
            <a:r>
              <a:rPr lang="en-US">
                <a:latin typeface="Arial Black" charset="0"/>
                <a:ea typeface="ヒラギノ角ゴ ProN W6" charset="0"/>
                <a:cs typeface="ヒラギノ角ゴ ProN W6" charset="0"/>
              </a:rPr>
              <a:t>Exploitation</a:t>
            </a:r>
          </a:p>
        </p:txBody>
      </p:sp>
    </p:spTree>
    <p:extLst>
      <p:ext uri="{BB962C8B-B14F-4D97-AF65-F5344CB8AC3E}">
        <p14:creationId xmlns:p14="http://schemas.microsoft.com/office/powerpoint/2010/main" val="143345257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0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20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bldLvl="5"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883" y="3955852"/>
            <a:ext cx="3812977" cy="258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1619" name="Rectangle 2"/>
          <p:cNvSpPr>
            <a:spLocks noGrp="1" noChangeArrowheads="1"/>
          </p:cNvSpPr>
          <p:nvPr>
            <p:ph type="title"/>
          </p:nvPr>
        </p:nvSpPr>
        <p:spPr>
          <a:xfrm>
            <a:off x="0" y="0"/>
            <a:ext cx="5795367" cy="892969"/>
          </a:xfrm>
        </p:spPr>
        <p:txBody>
          <a:bodyPr anchor="b"/>
          <a:lstStyle/>
          <a:p>
            <a:pPr>
              <a:tabLst>
                <a:tab pos="669703" algn="l"/>
              </a:tabLst>
            </a:pPr>
            <a:r>
              <a:rPr lang="en-US">
                <a:latin typeface="Arial Black" charset="0"/>
                <a:ea typeface="ヒラギノ角ゴ ProN W6" charset="0"/>
                <a:cs typeface="ヒラギノ角ゴ ProN W6" charset="0"/>
              </a:rPr>
              <a:t>Plant Parasites</a:t>
            </a:r>
          </a:p>
        </p:txBody>
      </p:sp>
      <p:sp>
        <p:nvSpPr>
          <p:cNvPr id="52227" name="Rectangle 3"/>
          <p:cNvSpPr>
            <a:spLocks noGrp="1" noChangeArrowheads="1"/>
          </p:cNvSpPr>
          <p:nvPr>
            <p:ph type="body" idx="1"/>
          </p:nvPr>
        </p:nvSpPr>
        <p:spPr>
          <a:xfrm>
            <a:off x="330398" y="1116211"/>
            <a:ext cx="5357813" cy="2794992"/>
          </a:xfrm>
        </p:spPr>
        <p:txBody>
          <a:bodyPr>
            <a:normAutofit fontScale="55000" lnSpcReduction="20000"/>
          </a:bodyPr>
          <a:lstStyle/>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A great diversity of </a:t>
            </a:r>
            <a:r>
              <a:rPr lang="en-US" b="1">
                <a:latin typeface="Arial" charset="0"/>
                <a:ea typeface="ヒラギノ角ゴ ProN W3" charset="0"/>
                <a:cs typeface="ヒラギノ角ゴ ProN W3" charset="0"/>
              </a:rPr>
              <a:t>plant parasites</a:t>
            </a:r>
            <a:r>
              <a:rPr lang="en-US">
                <a:latin typeface="Arial" charset="0"/>
                <a:ea typeface="ヒラギノ角ゴ ProN W3" charset="0"/>
                <a:cs typeface="ヒラギノ角ゴ ProN W3" charset="0"/>
              </a:rPr>
              <a:t> exist. Some depend only partly on their host plant for nutrition; they are photosynthetic but utilize the host</a:t>
            </a:r>
            <a:r>
              <a:rPr lang="ja-JP" altLang="en-US">
                <a:latin typeface="Arial" charset="0"/>
                <a:ea typeface="ヒラギノ角ゴ ProN W3" charset="0"/>
                <a:cs typeface="ヒラギノ角ゴ ProN W3" charset="0"/>
              </a:rPr>
              <a:t>’</a:t>
            </a:r>
            <a:r>
              <a:rPr lang="en-US">
                <a:latin typeface="Arial" charset="0"/>
                <a:ea typeface="ヒラギノ角ゴ ProN W3" charset="0"/>
                <a:cs typeface="ヒラギノ角ゴ ProN W3" charset="0"/>
              </a:rPr>
              <a:t>s nutrients, e.g. mistletoe.</a:t>
            </a:r>
          </a:p>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Others are entirely parasitic and are unable to photosynthesize, e.g. cancer root (</a:t>
            </a:r>
            <a:r>
              <a:rPr lang="en-US" i="1">
                <a:latin typeface="Arial" charset="0"/>
                <a:ea typeface="ヒラギノ角ゴ ProN W3" charset="0"/>
                <a:cs typeface="ヒラギノ角ゴ ProN W3" charset="0"/>
              </a:rPr>
              <a:t>Conopholis americana</a:t>
            </a:r>
            <a:r>
              <a:rPr lang="en-US">
                <a:latin typeface="Arial" charset="0"/>
                <a:ea typeface="ヒラギノ角ゴ ProN W3" charset="0"/>
                <a:cs typeface="ヒラギノ角ゴ ProN W3" charset="0"/>
              </a:rPr>
              <a:t>) dodder, and wood rose (</a:t>
            </a:r>
            <a:r>
              <a:rPr lang="en-US" i="1">
                <a:latin typeface="Arial" charset="0"/>
                <a:ea typeface="ヒラギノ角ゴ ProN W3" charset="0"/>
                <a:cs typeface="ヒラギノ角ゴ ProN W3" charset="0"/>
              </a:rPr>
              <a:t>Dactylanthus</a:t>
            </a:r>
            <a:r>
              <a:rPr lang="en-US">
                <a:latin typeface="Arial" charset="0"/>
                <a:ea typeface="ヒラギノ角ゴ ProN W3" charset="0"/>
                <a:cs typeface="ヒラギノ角ゴ ProN W3" charset="0"/>
              </a:rPr>
              <a:t> </a:t>
            </a:r>
            <a:r>
              <a:rPr lang="en-US" i="1">
                <a:latin typeface="Arial" charset="0"/>
                <a:ea typeface="ヒラギノ角ゴ ProN W3" charset="0"/>
                <a:cs typeface="ヒラギノ角ゴ ProN W3" charset="0"/>
              </a:rPr>
              <a:t>taylorii</a:t>
            </a:r>
            <a:r>
              <a:rPr lang="en-US">
                <a:latin typeface="Arial" charset="0"/>
                <a:ea typeface="ヒラギノ角ゴ ProN W3" charset="0"/>
                <a:cs typeface="ヒラギノ角ゴ ProN W3" charset="0"/>
              </a:rPr>
              <a:t>). </a:t>
            </a:r>
          </a:p>
        </p:txBody>
      </p:sp>
      <p:sp>
        <p:nvSpPr>
          <p:cNvPr id="111621" name="Rectangle 4"/>
          <p:cNvSpPr>
            <a:spLocks/>
          </p:cNvSpPr>
          <p:nvPr/>
        </p:nvSpPr>
        <p:spPr bwMode="auto">
          <a:xfrm>
            <a:off x="5784205" y="4634508"/>
            <a:ext cx="3116461"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just">
              <a:lnSpc>
                <a:spcPct val="110000"/>
              </a:lnSpc>
              <a:tabLst>
                <a:tab pos="366104" algn="l"/>
                <a:tab pos="3067239" algn="l"/>
              </a:tabLst>
            </a:pPr>
            <a:r>
              <a:rPr lang="en-US" sz="1400" b="1">
                <a:solidFill>
                  <a:srgbClr val="800040"/>
                </a:solidFill>
                <a:latin typeface="Arial" charset="0"/>
                <a:cs typeface="Arial" charset="0"/>
                <a:sym typeface="Arial" charset="0"/>
              </a:rPr>
              <a:t>Cancer root </a:t>
            </a:r>
            <a:r>
              <a:rPr lang="en-US" sz="1400">
                <a:solidFill>
                  <a:srgbClr val="800040"/>
                </a:solidFill>
                <a:latin typeface="Arial" charset="0"/>
                <a:cs typeface="Arial" charset="0"/>
                <a:sym typeface="Arial" charset="0"/>
              </a:rPr>
              <a:t>(top) and wood rose are holoparasitic and dependent entirely on the host plant.</a:t>
            </a:r>
          </a:p>
        </p:txBody>
      </p:sp>
      <p:pic>
        <p:nvPicPr>
          <p:cNvPr id="1116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7" y="2553891"/>
            <a:ext cx="3125391" cy="197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162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437" y="294680"/>
            <a:ext cx="3125391" cy="202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1624" name="Rectangle 7"/>
          <p:cNvSpPr>
            <a:spLocks/>
          </p:cNvSpPr>
          <p:nvPr/>
        </p:nvSpPr>
        <p:spPr bwMode="auto">
          <a:xfrm>
            <a:off x="4721572" y="5697140"/>
            <a:ext cx="3009305" cy="86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nSpc>
                <a:spcPct val="110000"/>
              </a:lnSpc>
              <a:tabLst>
                <a:tab pos="366104" algn="l"/>
                <a:tab pos="1870703" algn="l"/>
              </a:tabLst>
            </a:pPr>
            <a:r>
              <a:rPr lang="en-US" sz="1400" b="1">
                <a:solidFill>
                  <a:srgbClr val="800040"/>
                </a:solidFill>
                <a:latin typeface="Arial" charset="0"/>
                <a:cs typeface="Arial" charset="0"/>
                <a:sym typeface="Arial" charset="0"/>
              </a:rPr>
              <a:t>Mistletoe</a:t>
            </a:r>
            <a:r>
              <a:rPr lang="en-US" sz="1400">
                <a:solidFill>
                  <a:srgbClr val="800040"/>
                </a:solidFill>
                <a:latin typeface="Arial" charset="0"/>
                <a:cs typeface="Arial" charset="0"/>
                <a:sym typeface="Arial" charset="0"/>
              </a:rPr>
              <a:t> </a:t>
            </a:r>
            <a:r>
              <a:rPr lang="en-US" sz="1400" i="1">
                <a:solidFill>
                  <a:srgbClr val="800040"/>
                </a:solidFill>
                <a:latin typeface="Arial" charset="0"/>
                <a:cs typeface="Arial" charset="0"/>
                <a:sym typeface="Arial" charset="0"/>
              </a:rPr>
              <a:t>Phoradendren</a:t>
            </a:r>
            <a:r>
              <a:rPr lang="en-US" sz="1400">
                <a:solidFill>
                  <a:srgbClr val="800040"/>
                </a:solidFill>
                <a:latin typeface="Arial" charset="0"/>
                <a:cs typeface="Arial" charset="0"/>
                <a:sym typeface="Arial" charset="0"/>
              </a:rPr>
              <a:t> spp. are hemiparasites; photosynthesizing but lack their own roots and rob their host plant of water and nutrients.</a:t>
            </a:r>
          </a:p>
        </p:txBody>
      </p:sp>
    </p:spTree>
    <p:extLst>
      <p:ext uri="{BB962C8B-B14F-4D97-AF65-F5344CB8AC3E}">
        <p14:creationId xmlns:p14="http://schemas.microsoft.com/office/powerpoint/2010/main" val="422070586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2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bldLvl="5"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859" y="160735"/>
            <a:ext cx="3125391" cy="410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3667" name="Rectangle 2"/>
          <p:cNvSpPr>
            <a:spLocks/>
          </p:cNvSpPr>
          <p:nvPr/>
        </p:nvSpPr>
        <p:spPr bwMode="auto">
          <a:xfrm>
            <a:off x="5741789" y="3857625"/>
            <a:ext cx="3125391" cy="428625"/>
          </a:xfrm>
          <a:prstGeom prst="rect">
            <a:avLst/>
          </a:prstGeom>
          <a:solidFill>
            <a:srgbClr val="000000"/>
          </a:solidFill>
          <a:ln w="25400">
            <a:solidFill>
              <a:srgbClr val="000000"/>
            </a:solidFill>
            <a:miter lim="800000"/>
            <a:headEnd/>
            <a:tailEnd/>
          </a:ln>
        </p:spPr>
        <p:txBody>
          <a:bodyPr lIns="0" tIns="0" rIns="0" bIns="0"/>
          <a:lstStyle/>
          <a:p>
            <a:endParaRPr lang="en-US"/>
          </a:p>
        </p:txBody>
      </p:sp>
      <p:sp>
        <p:nvSpPr>
          <p:cNvPr id="53251" name="Rectangle 3"/>
          <p:cNvSpPr>
            <a:spLocks noGrp="1" noChangeArrowheads="1"/>
          </p:cNvSpPr>
          <p:nvPr>
            <p:ph type="body" idx="1"/>
          </p:nvPr>
        </p:nvSpPr>
        <p:spPr>
          <a:xfrm>
            <a:off x="303610" y="1303734"/>
            <a:ext cx="5107781" cy="4643438"/>
          </a:xfrm>
        </p:spPr>
        <p:txBody>
          <a:bodyPr>
            <a:normAutofit fontScale="55000" lnSpcReduction="20000"/>
          </a:bodyPr>
          <a:lstStyle/>
          <a:p>
            <a:pPr>
              <a:lnSpc>
                <a:spcPts val="2250"/>
              </a:lnSpc>
              <a:spcBef>
                <a:spcPct val="0"/>
              </a:spcBef>
              <a:spcAft>
                <a:spcPts val="1406"/>
              </a:spcAft>
              <a:buFont typeface="Gill Sans" charset="0"/>
              <a:buChar char="‣"/>
              <a:tabLst>
                <a:tab pos="721047" algn="l"/>
              </a:tabLst>
            </a:pPr>
            <a:r>
              <a:rPr lang="en-US" b="1">
                <a:latin typeface="Arial" charset="0"/>
                <a:ea typeface="ヒラギノ角ゴ ProN W3" charset="0"/>
                <a:cs typeface="ヒラギノ角ゴ ProN W3" charset="0"/>
              </a:rPr>
              <a:t>Antibiosis</a:t>
            </a:r>
            <a:r>
              <a:rPr lang="en-US">
                <a:latin typeface="Arial" charset="0"/>
                <a:ea typeface="ヒラギノ角ゴ ProN W3" charset="0"/>
                <a:cs typeface="ヒラギノ角ゴ ProN W3" charset="0"/>
              </a:rPr>
              <a:t> describes the chemical inhibition of one party by another. One party is harmed; the other is unaffected, or may even benefit.</a:t>
            </a:r>
          </a:p>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In </a:t>
            </a:r>
            <a:r>
              <a:rPr lang="en-US" b="1">
                <a:latin typeface="Arial" charset="0"/>
                <a:ea typeface="ヒラギノ角ゴ ProN W3" charset="0"/>
                <a:cs typeface="ヒラギノ角ゴ ProN W3" charset="0"/>
              </a:rPr>
              <a:t>allelopathy</a:t>
            </a:r>
            <a:r>
              <a:rPr lang="en-US">
                <a:latin typeface="Arial" charset="0"/>
                <a:ea typeface="ヒラギノ角ゴ ProN W3" charset="0"/>
                <a:cs typeface="ヒラギノ角ゴ ProN W3" charset="0"/>
              </a:rPr>
              <a:t>, one plant releases toxic compounds (e.g. phenols or alkaloids) which inhibit the growth of nearby plants. Allelopathic plants include black walnut, swamp chestnut oak, and eucalyptus and neem trees. In cases of </a:t>
            </a:r>
            <a:r>
              <a:rPr lang="en-US" b="1">
                <a:latin typeface="Arial" charset="0"/>
                <a:ea typeface="ヒラギノ角ゴ ProN W3" charset="0"/>
                <a:cs typeface="ヒラギノ角ゴ ProN W3" charset="0"/>
              </a:rPr>
              <a:t>autotoxicity</a:t>
            </a:r>
            <a:r>
              <a:rPr lang="en-US">
                <a:latin typeface="Arial" charset="0"/>
                <a:ea typeface="ヒラギノ角ゴ ProN W3" charset="0"/>
                <a:cs typeface="ヒラギノ角ゴ ProN W3" charset="0"/>
              </a:rPr>
              <a:t>, a parent plant produces chemicals to inhibit the growth of its own seedlings. </a:t>
            </a:r>
          </a:p>
          <a:p>
            <a:pPr>
              <a:lnSpc>
                <a:spcPts val="2250"/>
              </a:lnSpc>
              <a:spcBef>
                <a:spcPct val="0"/>
              </a:spcBef>
              <a:spcAft>
                <a:spcPts val="1406"/>
              </a:spcAft>
              <a:tabLst>
                <a:tab pos="721047" algn="l"/>
              </a:tabLst>
            </a:pPr>
            <a:r>
              <a:rPr lang="en-US">
                <a:latin typeface="Arial" charset="0"/>
                <a:ea typeface="ヒラギノ角ゴ ProN W3" charset="0"/>
                <a:cs typeface="ヒラギノ角ゴ ProN W3" charset="0"/>
              </a:rPr>
              <a:t>Fungi produce antibiotics to inhibit the growth of bacteria.</a:t>
            </a:r>
          </a:p>
        </p:txBody>
      </p:sp>
      <p:sp>
        <p:nvSpPr>
          <p:cNvPr id="113669" name="Rectangle 4"/>
          <p:cNvSpPr>
            <a:spLocks noGrp="1" noChangeArrowheads="1"/>
          </p:cNvSpPr>
          <p:nvPr>
            <p:ph type="title"/>
          </p:nvPr>
        </p:nvSpPr>
        <p:spPr>
          <a:xfrm>
            <a:off x="0" y="0"/>
            <a:ext cx="5750719" cy="892969"/>
          </a:xfrm>
        </p:spPr>
        <p:txBody>
          <a:bodyPr anchor="b"/>
          <a:lstStyle/>
          <a:p>
            <a:pPr>
              <a:tabLst>
                <a:tab pos="669703" algn="l"/>
              </a:tabLst>
            </a:pPr>
            <a:r>
              <a:rPr lang="en-US">
                <a:latin typeface="Arial Black" charset="0"/>
                <a:ea typeface="ヒラギノ角ゴ ProN W6" charset="0"/>
                <a:cs typeface="ヒラギノ角ゴ ProN W6" charset="0"/>
              </a:rPr>
              <a:t>Antibiosis</a:t>
            </a:r>
          </a:p>
        </p:txBody>
      </p:sp>
      <p:sp>
        <p:nvSpPr>
          <p:cNvPr id="113670" name="Rectangle 5"/>
          <p:cNvSpPr>
            <a:spLocks/>
          </p:cNvSpPr>
          <p:nvPr/>
        </p:nvSpPr>
        <p:spPr bwMode="auto">
          <a:xfrm>
            <a:off x="6054328" y="3937992"/>
            <a:ext cx="2553891"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tabLst>
                <a:tab pos="366104" algn="l"/>
              </a:tabLst>
            </a:pPr>
            <a:r>
              <a:rPr lang="en-US" sz="1400" b="1">
                <a:solidFill>
                  <a:srgbClr val="FFFF00"/>
                </a:solidFill>
                <a:latin typeface="Arial" charset="0"/>
                <a:cs typeface="Arial" charset="0"/>
                <a:sym typeface="Arial" charset="0"/>
              </a:rPr>
              <a:t>Inhibition around a eucalypt</a:t>
            </a:r>
          </a:p>
        </p:txBody>
      </p:sp>
      <p:pic>
        <p:nvPicPr>
          <p:cNvPr id="1136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2859" y="4348758"/>
            <a:ext cx="3125391" cy="200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3672" name="Rectangle 7"/>
          <p:cNvSpPr>
            <a:spLocks/>
          </p:cNvSpPr>
          <p:nvPr/>
        </p:nvSpPr>
        <p:spPr bwMode="auto">
          <a:xfrm>
            <a:off x="5741789" y="6366867"/>
            <a:ext cx="3125391" cy="428625"/>
          </a:xfrm>
          <a:prstGeom prst="rect">
            <a:avLst/>
          </a:prstGeom>
          <a:solidFill>
            <a:srgbClr val="000000"/>
          </a:solidFill>
          <a:ln w="25400">
            <a:solidFill>
              <a:srgbClr val="000000"/>
            </a:solidFill>
            <a:miter lim="800000"/>
            <a:headEnd/>
            <a:tailEnd/>
          </a:ln>
        </p:spPr>
        <p:txBody>
          <a:bodyPr lIns="0" tIns="0" rIns="0" bIns="0"/>
          <a:lstStyle/>
          <a:p>
            <a:endParaRPr lang="en-US"/>
          </a:p>
        </p:txBody>
      </p:sp>
      <p:sp>
        <p:nvSpPr>
          <p:cNvPr id="113673" name="Rectangle 8"/>
          <p:cNvSpPr>
            <a:spLocks/>
          </p:cNvSpPr>
          <p:nvPr/>
        </p:nvSpPr>
        <p:spPr bwMode="auto">
          <a:xfrm>
            <a:off x="5822156" y="6447234"/>
            <a:ext cx="2991445"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tabLst>
                <a:tab pos="366104" algn="l"/>
              </a:tabLst>
            </a:pPr>
            <a:r>
              <a:rPr lang="en-US" sz="1400" b="1">
                <a:solidFill>
                  <a:srgbClr val="FFFF00"/>
                </a:solidFill>
                <a:latin typeface="Arial" charset="0"/>
                <a:cs typeface="Arial" charset="0"/>
                <a:sym typeface="Arial" charset="0"/>
              </a:rPr>
              <a:t>Many moulds produce antibiotics</a:t>
            </a:r>
          </a:p>
        </p:txBody>
      </p:sp>
    </p:spTree>
    <p:extLst>
      <p:ext uri="{BB962C8B-B14F-4D97-AF65-F5344CB8AC3E}">
        <p14:creationId xmlns:p14="http://schemas.microsoft.com/office/powerpoint/2010/main" val="102529586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2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2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bldLvl="5"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984" y="455414"/>
            <a:ext cx="3036094" cy="209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984" y="2928938"/>
            <a:ext cx="3036094" cy="356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4275" name="Rectangle 3"/>
          <p:cNvSpPr>
            <a:spLocks noGrp="1" noChangeArrowheads="1"/>
          </p:cNvSpPr>
          <p:nvPr>
            <p:ph type="body" idx="1"/>
          </p:nvPr>
        </p:nvSpPr>
        <p:spPr>
          <a:xfrm>
            <a:off x="375047" y="1214437"/>
            <a:ext cx="4714875" cy="5000625"/>
          </a:xfrm>
        </p:spPr>
        <p:txBody>
          <a:bodyPr>
            <a:normAutofit fontScale="70000" lnSpcReduction="20000"/>
          </a:bodyPr>
          <a:lstStyle/>
          <a:p>
            <a:pPr>
              <a:lnSpc>
                <a:spcPts val="2250"/>
              </a:lnSpc>
              <a:spcBef>
                <a:spcPct val="0"/>
              </a:spcBef>
              <a:spcAft>
                <a:spcPts val="1406"/>
              </a:spcAft>
              <a:buFont typeface="Gill Sans" pitchFamily="1" charset="0"/>
              <a:buChar char="‣"/>
              <a:tabLst>
                <a:tab pos="721047" algn="l"/>
              </a:tabLst>
            </a:pPr>
            <a:r>
              <a:rPr lang="en-US" dirty="0" smtClean="0"/>
              <a:t>Competition is one of the most familiar of species relationships. It occurs both within (</a:t>
            </a:r>
            <a:r>
              <a:rPr lang="en-US" b="1" dirty="0" smtClean="0"/>
              <a:t>intraspecific</a:t>
            </a:r>
            <a:r>
              <a:rPr lang="en-US" dirty="0" smtClean="0"/>
              <a:t>) and between (</a:t>
            </a:r>
            <a:r>
              <a:rPr lang="en-US" b="1" dirty="0" smtClean="0"/>
              <a:t>interspecific</a:t>
            </a:r>
            <a:r>
              <a:rPr lang="en-US" dirty="0" smtClean="0"/>
              <a:t>) species.</a:t>
            </a:r>
          </a:p>
          <a:p>
            <a:pPr>
              <a:lnSpc>
                <a:spcPts val="2250"/>
              </a:lnSpc>
              <a:spcBef>
                <a:spcPct val="0"/>
              </a:spcBef>
              <a:spcAft>
                <a:spcPts val="1406"/>
              </a:spcAft>
              <a:buFont typeface="Gill Sans" pitchFamily="1" charset="0"/>
              <a:buChar char="‣"/>
              <a:tabLst>
                <a:tab pos="721047" algn="l"/>
              </a:tabLst>
            </a:pPr>
            <a:r>
              <a:rPr lang="en-US" dirty="0" smtClean="0"/>
              <a:t>Individuals compete for resources such as food, space, and mates. In all cases of competition, both parties (the competitors) are harmed to varying extents by the interaction.</a:t>
            </a:r>
          </a:p>
          <a:p>
            <a:pPr>
              <a:lnSpc>
                <a:spcPts val="2250"/>
              </a:lnSpc>
              <a:spcBef>
                <a:spcPct val="0"/>
              </a:spcBef>
              <a:spcAft>
                <a:spcPts val="1406"/>
              </a:spcAft>
              <a:tabLst>
                <a:tab pos="721047" algn="l"/>
              </a:tabLst>
            </a:pPr>
            <a:r>
              <a:rPr lang="en-US" dirty="0" smtClean="0"/>
              <a:t>Neighboring plants compete for light, water, and nutrients. Interactions involving competition between animals for food are dominated by the largest, most aggressive species (or individuals).</a:t>
            </a:r>
          </a:p>
        </p:txBody>
      </p:sp>
      <p:sp>
        <p:nvSpPr>
          <p:cNvPr id="115717" name="Rectangle 4"/>
          <p:cNvSpPr>
            <a:spLocks noGrp="1" noChangeArrowheads="1"/>
          </p:cNvSpPr>
          <p:nvPr>
            <p:ph type="title"/>
          </p:nvPr>
        </p:nvSpPr>
        <p:spPr>
          <a:xfrm>
            <a:off x="0" y="0"/>
            <a:ext cx="5581055" cy="892969"/>
          </a:xfrm>
        </p:spPr>
        <p:txBody>
          <a:bodyPr anchor="b"/>
          <a:lstStyle/>
          <a:p>
            <a:pPr>
              <a:tabLst>
                <a:tab pos="669703" algn="l"/>
              </a:tabLst>
            </a:pPr>
            <a:r>
              <a:rPr lang="en-US" smtClean="0"/>
              <a:t>Competition</a:t>
            </a:r>
          </a:p>
        </p:txBody>
      </p:sp>
    </p:spTree>
    <p:extLst>
      <p:ext uri="{BB962C8B-B14F-4D97-AF65-F5344CB8AC3E}">
        <p14:creationId xmlns:p14="http://schemas.microsoft.com/office/powerpoint/2010/main" val="16000341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bldLvl="5"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Grp="1" noChangeArrowheads="1"/>
          </p:cNvSpPr>
          <p:nvPr>
            <p:ph type="title"/>
          </p:nvPr>
        </p:nvSpPr>
        <p:spPr>
          <a:xfrm>
            <a:off x="0" y="0"/>
            <a:ext cx="9152930" cy="892969"/>
          </a:xfrm>
        </p:spPr>
        <p:txBody>
          <a:bodyPr anchor="b"/>
          <a:lstStyle/>
          <a:p>
            <a:pPr>
              <a:tabLst>
                <a:tab pos="669703" algn="l"/>
              </a:tabLst>
            </a:pPr>
            <a:r>
              <a:rPr lang="en-US" smtClean="0"/>
              <a:t>Intraspecific Competition</a:t>
            </a:r>
          </a:p>
        </p:txBody>
      </p:sp>
      <p:sp>
        <p:nvSpPr>
          <p:cNvPr id="55298" name="Rectangle 2"/>
          <p:cNvSpPr>
            <a:spLocks noGrp="1" noChangeArrowheads="1"/>
          </p:cNvSpPr>
          <p:nvPr>
            <p:ph type="body" idx="1"/>
          </p:nvPr>
        </p:nvSpPr>
        <p:spPr>
          <a:xfrm>
            <a:off x="535781" y="1232297"/>
            <a:ext cx="8277820" cy="1848445"/>
          </a:xfrm>
        </p:spPr>
        <p:txBody>
          <a:bodyPr>
            <a:normAutofit fontScale="70000" lnSpcReduction="20000"/>
          </a:bodyPr>
          <a:lstStyle/>
          <a:p>
            <a:pPr>
              <a:lnSpc>
                <a:spcPts val="2250"/>
              </a:lnSpc>
              <a:spcBef>
                <a:spcPct val="0"/>
              </a:spcBef>
              <a:spcAft>
                <a:spcPts val="1406"/>
              </a:spcAft>
              <a:buFont typeface="Gill Sans" pitchFamily="1" charset="0"/>
              <a:buChar char="‣"/>
              <a:tabLst>
                <a:tab pos="721047" algn="l"/>
              </a:tabLst>
            </a:pPr>
            <a:r>
              <a:rPr lang="en-US" smtClean="0"/>
              <a:t>Environmental resources are finite. Competition within species for resources increases as the population grows. At </a:t>
            </a:r>
            <a:r>
              <a:rPr lang="en-US" b="1" smtClean="0"/>
              <a:t>carrying capacity </a:t>
            </a:r>
            <a:r>
              <a:rPr lang="en-US" smtClean="0"/>
              <a:t>(</a:t>
            </a:r>
            <a:r>
              <a:rPr lang="en-US" b="1" smtClean="0"/>
              <a:t>K</a:t>
            </a:r>
            <a:r>
              <a:rPr lang="en-US" smtClean="0"/>
              <a:t>), it reduces the per capita growth rate to zero.</a:t>
            </a:r>
          </a:p>
          <a:p>
            <a:pPr>
              <a:lnSpc>
                <a:spcPts val="2250"/>
              </a:lnSpc>
              <a:spcBef>
                <a:spcPct val="0"/>
              </a:spcBef>
              <a:spcAft>
                <a:spcPts val="1406"/>
              </a:spcAft>
              <a:tabLst>
                <a:tab pos="721047" algn="l"/>
              </a:tabLst>
            </a:pPr>
            <a:r>
              <a:rPr lang="en-US" smtClean="0"/>
              <a:t>When the demand for a resource (e.g. water, food, nesting sites, light) exceeds supply, that resource becomes a </a:t>
            </a:r>
            <a:r>
              <a:rPr lang="en-US" b="1" smtClean="0"/>
              <a:t>limiting factor</a:t>
            </a:r>
            <a:r>
              <a:rPr lang="en-US" smtClean="0"/>
              <a:t>.</a:t>
            </a:r>
          </a:p>
        </p:txBody>
      </p:sp>
      <p:pic>
        <p:nvPicPr>
          <p:cNvPr id="1177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03" y="3223617"/>
            <a:ext cx="3929063" cy="252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77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4172" y="3223617"/>
            <a:ext cx="3848695" cy="252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7766" name="Rectangle 5"/>
          <p:cNvSpPr>
            <a:spLocks/>
          </p:cNvSpPr>
          <p:nvPr/>
        </p:nvSpPr>
        <p:spPr bwMode="auto">
          <a:xfrm>
            <a:off x="830461" y="6009679"/>
            <a:ext cx="7474148" cy="52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lnSpc>
                <a:spcPct val="117000"/>
              </a:lnSpc>
              <a:tabLst>
                <a:tab pos="366104" algn="l"/>
              </a:tabLst>
            </a:pPr>
            <a:r>
              <a:rPr lang="en-US" sz="1700">
                <a:solidFill>
                  <a:srgbClr val="800040"/>
                </a:solidFill>
                <a:latin typeface="Arial" charset="0"/>
                <a:cs typeface="Arial" charset="0"/>
                <a:sym typeface="Arial" charset="0"/>
              </a:rPr>
              <a:t>Animals compete for resources such as water (left) or mates (right), especially when these are in short supply or access to them is restricted. </a:t>
            </a:r>
          </a:p>
        </p:txBody>
      </p:sp>
    </p:spTree>
    <p:extLst>
      <p:ext uri="{BB962C8B-B14F-4D97-AF65-F5344CB8AC3E}">
        <p14:creationId xmlns:p14="http://schemas.microsoft.com/office/powerpoint/2010/main" val="33227085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2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2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bldLvl="5"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805" y="3821906"/>
            <a:ext cx="4018359"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9811" name="Rectangle 2"/>
          <p:cNvSpPr>
            <a:spLocks/>
          </p:cNvSpPr>
          <p:nvPr/>
        </p:nvSpPr>
        <p:spPr bwMode="auto">
          <a:xfrm>
            <a:off x="4723805" y="3830836"/>
            <a:ext cx="4009430" cy="428625"/>
          </a:xfrm>
          <a:prstGeom prst="rect">
            <a:avLst/>
          </a:prstGeom>
          <a:solidFill>
            <a:srgbClr val="000000"/>
          </a:solidFill>
          <a:ln w="25400">
            <a:solidFill>
              <a:srgbClr val="000000"/>
            </a:solidFill>
            <a:miter lim="800000"/>
            <a:headEnd/>
            <a:tailEnd/>
          </a:ln>
        </p:spPr>
        <p:txBody>
          <a:bodyPr lIns="0" tIns="0" rIns="0" bIns="0"/>
          <a:lstStyle/>
          <a:p>
            <a:endParaRPr lang="en-US"/>
          </a:p>
        </p:txBody>
      </p:sp>
      <p:pic>
        <p:nvPicPr>
          <p:cNvPr id="119812"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14" y="3804047"/>
            <a:ext cx="4018359"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9813" name="Rectangle 4"/>
          <p:cNvSpPr>
            <a:spLocks/>
          </p:cNvSpPr>
          <p:nvPr/>
        </p:nvSpPr>
        <p:spPr bwMode="auto">
          <a:xfrm>
            <a:off x="464344" y="3812977"/>
            <a:ext cx="4009430" cy="428625"/>
          </a:xfrm>
          <a:prstGeom prst="rect">
            <a:avLst/>
          </a:prstGeom>
          <a:solidFill>
            <a:srgbClr val="000000"/>
          </a:solidFill>
          <a:ln w="25400">
            <a:solidFill>
              <a:srgbClr val="000000"/>
            </a:solidFill>
            <a:miter lim="800000"/>
            <a:headEnd/>
            <a:tailEnd/>
          </a:ln>
        </p:spPr>
        <p:txBody>
          <a:bodyPr lIns="0" tIns="0" rIns="0" bIns="0"/>
          <a:lstStyle/>
          <a:p>
            <a:endParaRPr lang="en-US"/>
          </a:p>
        </p:txBody>
      </p:sp>
      <p:sp>
        <p:nvSpPr>
          <p:cNvPr id="119814" name="Rectangle 5"/>
          <p:cNvSpPr>
            <a:spLocks noGrp="1" noChangeArrowheads="1"/>
          </p:cNvSpPr>
          <p:nvPr>
            <p:ph type="title"/>
          </p:nvPr>
        </p:nvSpPr>
        <p:spPr>
          <a:xfrm>
            <a:off x="0" y="0"/>
            <a:ext cx="9152930" cy="892969"/>
          </a:xfrm>
        </p:spPr>
        <p:txBody>
          <a:bodyPr anchor="b"/>
          <a:lstStyle/>
          <a:p>
            <a:pPr>
              <a:tabLst>
                <a:tab pos="669703" algn="l"/>
              </a:tabLst>
            </a:pPr>
            <a:r>
              <a:rPr lang="en-US" smtClean="0"/>
              <a:t>Responses to Competition 1</a:t>
            </a:r>
          </a:p>
        </p:txBody>
      </p:sp>
      <p:sp>
        <p:nvSpPr>
          <p:cNvPr id="56326" name="Rectangle 6"/>
          <p:cNvSpPr>
            <a:spLocks noGrp="1" noChangeArrowheads="1"/>
          </p:cNvSpPr>
          <p:nvPr>
            <p:ph type="body" idx="1"/>
          </p:nvPr>
        </p:nvSpPr>
        <p:spPr>
          <a:xfrm>
            <a:off x="607219" y="1169789"/>
            <a:ext cx="7920633" cy="2527102"/>
          </a:xfrm>
        </p:spPr>
        <p:txBody>
          <a:bodyPr>
            <a:normAutofit fontScale="62500" lnSpcReduction="20000"/>
          </a:bodyPr>
          <a:lstStyle/>
          <a:p>
            <a:pPr>
              <a:lnSpc>
                <a:spcPts val="2250"/>
              </a:lnSpc>
              <a:spcBef>
                <a:spcPct val="0"/>
              </a:spcBef>
              <a:spcAft>
                <a:spcPts val="1406"/>
              </a:spcAft>
              <a:tabLst>
                <a:tab pos="721047" algn="l"/>
                <a:tab pos="977766" algn="l"/>
              </a:tabLst>
            </a:pPr>
            <a:r>
              <a:rPr lang="en-US" smtClean="0"/>
              <a:t>Populations respond to </a:t>
            </a:r>
            <a:r>
              <a:rPr lang="en-US" b="1" smtClean="0"/>
              <a:t>resource</a:t>
            </a:r>
            <a:r>
              <a:rPr lang="en-US" smtClean="0"/>
              <a:t> </a:t>
            </a:r>
            <a:r>
              <a:rPr lang="en-US" b="1" smtClean="0"/>
              <a:t>limitation</a:t>
            </a:r>
            <a:r>
              <a:rPr lang="en-US" smtClean="0"/>
              <a:t> by reducing their population growth rate through </a:t>
            </a:r>
            <a:r>
              <a:rPr lang="en-US" b="1" smtClean="0"/>
              <a:t>lower natality</a:t>
            </a:r>
            <a:r>
              <a:rPr lang="en-US" smtClean="0"/>
              <a:t> or </a:t>
            </a:r>
            <a:r>
              <a:rPr lang="en-US" b="1" smtClean="0"/>
              <a:t>higher</a:t>
            </a:r>
            <a:r>
              <a:rPr lang="en-US" smtClean="0"/>
              <a:t> </a:t>
            </a:r>
            <a:r>
              <a:rPr lang="en-US" b="1" smtClean="0"/>
              <a:t>mortality</a:t>
            </a:r>
            <a:r>
              <a:rPr lang="en-US" smtClean="0"/>
              <a:t>.</a:t>
            </a:r>
          </a:p>
          <a:p>
            <a:pPr>
              <a:lnSpc>
                <a:spcPts val="2250"/>
              </a:lnSpc>
              <a:spcBef>
                <a:spcPct val="0"/>
              </a:spcBef>
              <a:spcAft>
                <a:spcPts val="703"/>
              </a:spcAft>
              <a:tabLst>
                <a:tab pos="721047" algn="l"/>
                <a:tab pos="977766" algn="l"/>
              </a:tabLst>
            </a:pPr>
            <a:r>
              <a:rPr lang="en-US" smtClean="0"/>
              <a:t>Individuals respond variably to resource limitation.</a:t>
            </a:r>
          </a:p>
          <a:p>
            <a:pPr marL="692026" lvl="1" indent="-299134">
              <a:lnSpc>
                <a:spcPts val="1969"/>
              </a:lnSpc>
              <a:spcBef>
                <a:spcPct val="0"/>
              </a:spcBef>
              <a:spcAft>
                <a:spcPts val="1406"/>
              </a:spcAft>
              <a:buSzPct val="120000"/>
              <a:buBlip>
                <a:blip r:embed="rId5"/>
              </a:buBlip>
              <a:tabLst>
                <a:tab pos="721047" algn="l"/>
                <a:tab pos="977766" algn="l"/>
              </a:tabLst>
            </a:pPr>
            <a:r>
              <a:rPr lang="en-US" smtClean="0"/>
              <a:t>In most cases, food shortage reduces both individual growth rate and survival, as well as population growth.</a:t>
            </a:r>
          </a:p>
          <a:p>
            <a:pPr marL="692026" lvl="1" indent="-299134">
              <a:lnSpc>
                <a:spcPts val="1969"/>
              </a:lnSpc>
              <a:spcBef>
                <a:spcPct val="0"/>
              </a:spcBef>
              <a:spcAft>
                <a:spcPts val="1406"/>
              </a:spcAft>
              <a:buSzPct val="120000"/>
              <a:buBlip>
                <a:blip r:embed="rId5"/>
              </a:buBlip>
              <a:tabLst>
                <a:tab pos="721047" algn="l"/>
                <a:tab pos="977766" algn="l"/>
              </a:tabLst>
            </a:pPr>
            <a:r>
              <a:rPr lang="en-US" smtClean="0"/>
              <a:t>In many invertebrates and some vertebrates such as frogs, individuals reduce growth rate and mature at a smaller size.</a:t>
            </a:r>
          </a:p>
        </p:txBody>
      </p:sp>
      <p:sp>
        <p:nvSpPr>
          <p:cNvPr id="119816" name="Rectangle 7"/>
          <p:cNvSpPr>
            <a:spLocks/>
          </p:cNvSpPr>
          <p:nvPr/>
        </p:nvSpPr>
        <p:spPr bwMode="auto">
          <a:xfrm>
            <a:off x="785812" y="3946922"/>
            <a:ext cx="3375422"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tabLst>
                <a:tab pos="366104" algn="l"/>
                <a:tab pos="4406644" algn="l"/>
              </a:tabLst>
            </a:pPr>
            <a:r>
              <a:rPr lang="en-US" sz="1400" b="1">
                <a:solidFill>
                  <a:srgbClr val="FFFF00"/>
                </a:solidFill>
                <a:latin typeface="Arial" charset="0"/>
                <a:cs typeface="Arial" charset="0"/>
                <a:sym typeface="Arial" charset="0"/>
              </a:rPr>
              <a:t>Tadpoles metamorphosing into frogs </a:t>
            </a:r>
          </a:p>
        </p:txBody>
      </p:sp>
      <p:sp>
        <p:nvSpPr>
          <p:cNvPr id="119817" name="Rectangle 8"/>
          <p:cNvSpPr>
            <a:spLocks/>
          </p:cNvSpPr>
          <p:nvPr/>
        </p:nvSpPr>
        <p:spPr bwMode="auto">
          <a:xfrm>
            <a:off x="5116711" y="3946922"/>
            <a:ext cx="3437930"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tabLst>
                <a:tab pos="366104" algn="l"/>
                <a:tab pos="4406644" algn="l"/>
              </a:tabLst>
            </a:pPr>
            <a:r>
              <a:rPr lang="en-US" sz="1400" b="1">
                <a:solidFill>
                  <a:srgbClr val="FFFF00"/>
                </a:solidFill>
                <a:latin typeface="Arial" charset="0"/>
                <a:cs typeface="Arial" charset="0"/>
                <a:sym typeface="Arial" charset="0"/>
              </a:rPr>
              <a:t>Trout are smaller when food is limited</a:t>
            </a:r>
          </a:p>
        </p:txBody>
      </p:sp>
    </p:spTree>
    <p:extLst>
      <p:ext uri="{BB962C8B-B14F-4D97-AF65-F5344CB8AC3E}">
        <p14:creationId xmlns:p14="http://schemas.microsoft.com/office/powerpoint/2010/main" val="1342560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3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632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632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63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build="p" bldLvl="5"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ChangeArrowheads="1"/>
          </p:cNvSpPr>
          <p:nvPr>
            <p:ph type="title"/>
          </p:nvPr>
        </p:nvSpPr>
        <p:spPr>
          <a:xfrm>
            <a:off x="0" y="0"/>
            <a:ext cx="9152930" cy="892969"/>
          </a:xfrm>
        </p:spPr>
        <p:txBody>
          <a:bodyPr anchor="b"/>
          <a:lstStyle/>
          <a:p>
            <a:pPr>
              <a:tabLst>
                <a:tab pos="669703" algn="l"/>
              </a:tabLst>
            </a:pPr>
            <a:r>
              <a:rPr lang="en-US" smtClean="0"/>
              <a:t>Responses to Competition 2</a:t>
            </a:r>
          </a:p>
        </p:txBody>
      </p:sp>
      <p:sp>
        <p:nvSpPr>
          <p:cNvPr id="57346" name="Rectangle 2"/>
          <p:cNvSpPr>
            <a:spLocks noGrp="1" noChangeArrowheads="1"/>
          </p:cNvSpPr>
          <p:nvPr>
            <p:ph type="body" idx="1"/>
          </p:nvPr>
        </p:nvSpPr>
        <p:spPr>
          <a:xfrm>
            <a:off x="348258" y="1080492"/>
            <a:ext cx="8438555" cy="1009055"/>
          </a:xfrm>
        </p:spPr>
        <p:txBody>
          <a:bodyPr/>
          <a:lstStyle/>
          <a:p>
            <a:pPr>
              <a:lnSpc>
                <a:spcPts val="2250"/>
              </a:lnSpc>
              <a:spcBef>
                <a:spcPct val="0"/>
              </a:spcBef>
              <a:spcAft>
                <a:spcPts val="1406"/>
              </a:spcAft>
              <a:tabLst>
                <a:tab pos="721047" algn="l"/>
              </a:tabLst>
            </a:pPr>
            <a:r>
              <a:rPr lang="en-US" sz="1700"/>
              <a:t>In some species, including frogs and butterflies, adults and juveniles reduce the intensity of intraspecific competition by exploiting different food resources. There may even be one or more non-feeding stages.</a:t>
            </a:r>
          </a:p>
        </p:txBody>
      </p:sp>
      <p:pic>
        <p:nvPicPr>
          <p:cNvPr id="1218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2152055"/>
            <a:ext cx="2946797" cy="191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18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5328" y="2152055"/>
            <a:ext cx="2946797" cy="191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186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5" y="4313039"/>
            <a:ext cx="2946797" cy="225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186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5328" y="4313039"/>
            <a:ext cx="2946797" cy="225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1864" name="Rectangle 7"/>
          <p:cNvSpPr>
            <a:spLocks/>
          </p:cNvSpPr>
          <p:nvPr/>
        </p:nvSpPr>
        <p:spPr bwMode="auto">
          <a:xfrm>
            <a:off x="329283" y="2348508"/>
            <a:ext cx="2135311" cy="147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nSpc>
                <a:spcPct val="109000"/>
              </a:lnSpc>
              <a:tabLst>
                <a:tab pos="366104" algn="l"/>
              </a:tabLst>
            </a:pPr>
            <a:r>
              <a:rPr lang="en-US" sz="1500">
                <a:solidFill>
                  <a:srgbClr val="800040"/>
                </a:solidFill>
                <a:latin typeface="Arial" charset="0"/>
                <a:cs typeface="Arial" charset="0"/>
                <a:sym typeface="Arial" charset="0"/>
              </a:rPr>
              <a:t>Caterpillars of the Atlas moth feed on a variety of tree species, but the adults do not feed. The adults of other species feed on nectar. </a:t>
            </a:r>
          </a:p>
        </p:txBody>
      </p:sp>
      <p:sp>
        <p:nvSpPr>
          <p:cNvPr id="121865" name="Rectangle 8"/>
          <p:cNvSpPr>
            <a:spLocks/>
          </p:cNvSpPr>
          <p:nvPr/>
        </p:nvSpPr>
        <p:spPr bwMode="auto">
          <a:xfrm>
            <a:off x="329282" y="4572000"/>
            <a:ext cx="1919883" cy="147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nSpc>
                <a:spcPct val="109000"/>
              </a:lnSpc>
              <a:tabLst>
                <a:tab pos="366104" algn="l"/>
              </a:tabLst>
            </a:pPr>
            <a:r>
              <a:rPr lang="en-US" sz="1500">
                <a:solidFill>
                  <a:srgbClr val="800040"/>
                </a:solidFill>
                <a:latin typeface="Arial" charset="0"/>
                <a:cs typeface="Arial" charset="0"/>
                <a:sym typeface="Arial" charset="0"/>
              </a:rPr>
              <a:t>The aquatic tadpoles frogs feed on algae whereas the adults are carnivorous and feed exclusively on live invertebrates.</a:t>
            </a:r>
          </a:p>
        </p:txBody>
      </p:sp>
    </p:spTree>
    <p:extLst>
      <p:ext uri="{BB962C8B-B14F-4D97-AF65-F5344CB8AC3E}">
        <p14:creationId xmlns:p14="http://schemas.microsoft.com/office/powerpoint/2010/main" val="31918365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build="p" bldLvl="5"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p:cNvSpPr>
          <p:nvPr/>
        </p:nvSpPr>
        <p:spPr bwMode="auto">
          <a:xfrm>
            <a:off x="5322094" y="6241851"/>
            <a:ext cx="3571875" cy="43755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07152" tIns="107152" rIns="107152" bIns="107152"/>
          <a:lstStyle/>
          <a:p>
            <a:pPr algn="ctr">
              <a:lnSpc>
                <a:spcPct val="118000"/>
              </a:lnSpc>
              <a:tabLst>
                <a:tab pos="366104" algn="l"/>
              </a:tabLst>
            </a:pPr>
            <a:r>
              <a:rPr lang="en-US" sz="1500">
                <a:solidFill>
                  <a:srgbClr val="FFFF00"/>
                </a:solidFill>
                <a:latin typeface="Arial" charset="0"/>
                <a:cs typeface="Arial" charset="0"/>
                <a:sym typeface="Arial" charset="0"/>
              </a:rPr>
              <a:t>Topi use leks for courtship</a:t>
            </a:r>
          </a:p>
        </p:txBody>
      </p:sp>
      <p:sp>
        <p:nvSpPr>
          <p:cNvPr id="123907" name="Rectangle 2"/>
          <p:cNvSpPr>
            <a:spLocks noGrp="1" noChangeArrowheads="1"/>
          </p:cNvSpPr>
          <p:nvPr>
            <p:ph type="title"/>
          </p:nvPr>
        </p:nvSpPr>
        <p:spPr>
          <a:xfrm>
            <a:off x="0" y="0"/>
            <a:ext cx="9152930" cy="892969"/>
          </a:xfrm>
        </p:spPr>
        <p:txBody>
          <a:bodyPr anchor="b"/>
          <a:lstStyle/>
          <a:p>
            <a:pPr>
              <a:tabLst>
                <a:tab pos="669703" algn="l"/>
              </a:tabLst>
            </a:pPr>
            <a:r>
              <a:rPr lang="en-US" smtClean="0"/>
              <a:t>Competition for Mates</a:t>
            </a:r>
          </a:p>
        </p:txBody>
      </p:sp>
      <p:sp>
        <p:nvSpPr>
          <p:cNvPr id="58371" name="Rectangle 3"/>
          <p:cNvSpPr>
            <a:spLocks noGrp="1" noChangeArrowheads="1"/>
          </p:cNvSpPr>
          <p:nvPr>
            <p:ph type="body" idx="1"/>
          </p:nvPr>
        </p:nvSpPr>
        <p:spPr>
          <a:xfrm>
            <a:off x="625078" y="1187649"/>
            <a:ext cx="4527352" cy="4652367"/>
          </a:xfrm>
        </p:spPr>
        <p:txBody>
          <a:bodyPr>
            <a:normAutofit fontScale="62500" lnSpcReduction="20000"/>
          </a:bodyPr>
          <a:lstStyle/>
          <a:p>
            <a:pPr>
              <a:lnSpc>
                <a:spcPts val="2250"/>
              </a:lnSpc>
              <a:spcBef>
                <a:spcPct val="0"/>
              </a:spcBef>
              <a:spcAft>
                <a:spcPts val="1406"/>
              </a:spcAft>
              <a:tabLst>
                <a:tab pos="721047" algn="l"/>
              </a:tabLst>
            </a:pPr>
            <a:r>
              <a:rPr lang="en-US" smtClean="0"/>
              <a:t>Intraspecific competition may be for </a:t>
            </a:r>
            <a:r>
              <a:rPr lang="en-US" b="1" smtClean="0"/>
              <a:t>mates</a:t>
            </a:r>
            <a:r>
              <a:rPr lang="en-US" smtClean="0"/>
              <a:t> or </a:t>
            </a:r>
            <a:r>
              <a:rPr lang="en-US" b="1" smtClean="0"/>
              <a:t>breeding</a:t>
            </a:r>
            <a:r>
              <a:rPr lang="en-US" smtClean="0"/>
              <a:t> </a:t>
            </a:r>
            <a:r>
              <a:rPr lang="en-US" b="1" smtClean="0"/>
              <a:t>sites</a:t>
            </a:r>
            <a:r>
              <a:rPr lang="en-US" smtClean="0"/>
              <a:t>. Ritualized display behavior and exaggerated coloration may be used to compete successfully.</a:t>
            </a:r>
          </a:p>
          <a:p>
            <a:pPr>
              <a:lnSpc>
                <a:spcPts val="2250"/>
              </a:lnSpc>
              <a:spcBef>
                <a:spcPct val="0"/>
              </a:spcBef>
              <a:spcAft>
                <a:spcPts val="1406"/>
              </a:spcAft>
              <a:tabLst>
                <a:tab pos="721047" algn="l"/>
              </a:tabLst>
            </a:pPr>
            <a:r>
              <a:rPr lang="en-US" smtClean="0"/>
              <a:t>During the breeding season, some species occupy small territories called </a:t>
            </a:r>
            <a:r>
              <a:rPr lang="en-US" b="1" smtClean="0"/>
              <a:t>leks</a:t>
            </a:r>
            <a:r>
              <a:rPr lang="en-US" smtClean="0"/>
              <a:t>, which are used solely for courtship display. The best leks attract the most females to the area.</a:t>
            </a:r>
          </a:p>
          <a:p>
            <a:pPr>
              <a:lnSpc>
                <a:spcPts val="2250"/>
              </a:lnSpc>
              <a:spcBef>
                <a:spcPct val="0"/>
              </a:spcBef>
              <a:spcAft>
                <a:spcPts val="1406"/>
              </a:spcAft>
              <a:tabLst>
                <a:tab pos="721047" algn="l"/>
              </a:tabLst>
            </a:pPr>
            <a:r>
              <a:rPr lang="en-US" smtClean="0"/>
              <a:t>In some vertebrates, territoriality spaces individuals apart so that only those with adequate resources are able to breed. </a:t>
            </a:r>
          </a:p>
        </p:txBody>
      </p:sp>
      <p:pic>
        <p:nvPicPr>
          <p:cNvPr id="1239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164" y="4009430"/>
            <a:ext cx="3571875" cy="223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39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164" y="1035844"/>
            <a:ext cx="3571875" cy="222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3911" name="Rectangle 6"/>
          <p:cNvSpPr>
            <a:spLocks/>
          </p:cNvSpPr>
          <p:nvPr/>
        </p:nvSpPr>
        <p:spPr bwMode="auto">
          <a:xfrm>
            <a:off x="5313164" y="3259336"/>
            <a:ext cx="3571875" cy="491133"/>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Lst>
            </a:pPr>
            <a:r>
              <a:rPr lang="en-US" sz="1500">
                <a:solidFill>
                  <a:srgbClr val="FFFF00"/>
                </a:solidFill>
                <a:latin typeface="Arial" charset="0"/>
                <a:cs typeface="Arial" charset="0"/>
                <a:sym typeface="Arial" charset="0"/>
              </a:rPr>
              <a:t>The egret’s courtship display exposes the lacy breeding plumage</a:t>
            </a:r>
          </a:p>
        </p:txBody>
      </p:sp>
    </p:spTree>
    <p:extLst>
      <p:ext uri="{BB962C8B-B14F-4D97-AF65-F5344CB8AC3E}">
        <p14:creationId xmlns:p14="http://schemas.microsoft.com/office/powerpoint/2010/main" val="23762046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8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bldLvl="5"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72" y="2646537"/>
            <a:ext cx="3598664" cy="406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5955" name="Rectangle 2"/>
          <p:cNvSpPr>
            <a:spLocks noGrp="1" noChangeArrowheads="1"/>
          </p:cNvSpPr>
          <p:nvPr>
            <p:ph type="title"/>
          </p:nvPr>
        </p:nvSpPr>
        <p:spPr>
          <a:xfrm>
            <a:off x="0" y="0"/>
            <a:ext cx="9144000" cy="892969"/>
          </a:xfrm>
        </p:spPr>
        <p:txBody>
          <a:bodyPr anchor="b"/>
          <a:lstStyle/>
          <a:p>
            <a:pPr>
              <a:tabLst>
                <a:tab pos="669703" algn="l"/>
              </a:tabLst>
            </a:pPr>
            <a:r>
              <a:rPr lang="en-US" smtClean="0"/>
              <a:t>Golden Eagle Competition</a:t>
            </a:r>
          </a:p>
        </p:txBody>
      </p:sp>
      <p:sp>
        <p:nvSpPr>
          <p:cNvPr id="59395" name="Rectangle 3"/>
          <p:cNvSpPr>
            <a:spLocks noGrp="1" noChangeArrowheads="1"/>
          </p:cNvSpPr>
          <p:nvPr>
            <p:ph type="body" idx="1"/>
          </p:nvPr>
        </p:nvSpPr>
        <p:spPr>
          <a:xfrm>
            <a:off x="625078" y="1160859"/>
            <a:ext cx="7867055" cy="1035844"/>
          </a:xfrm>
        </p:spPr>
        <p:txBody>
          <a:bodyPr>
            <a:normAutofit fontScale="70000" lnSpcReduction="20000"/>
          </a:bodyPr>
          <a:lstStyle/>
          <a:p>
            <a:pPr>
              <a:lnSpc>
                <a:spcPts val="2250"/>
              </a:lnSpc>
              <a:spcBef>
                <a:spcPct val="0"/>
              </a:spcBef>
              <a:spcAft>
                <a:spcPts val="1406"/>
              </a:spcAft>
              <a:tabLst>
                <a:tab pos="721047" algn="l"/>
              </a:tabLst>
            </a:pPr>
            <a:r>
              <a:rPr lang="en-US" b="1" smtClean="0"/>
              <a:t>Territoriality</a:t>
            </a:r>
            <a:r>
              <a:rPr lang="en-US" smtClean="0"/>
              <a:t> in birds and other animals is usually a consequence of </a:t>
            </a:r>
            <a:r>
              <a:rPr lang="en-US" b="1" smtClean="0"/>
              <a:t>intraspecific</a:t>
            </a:r>
            <a:r>
              <a:rPr lang="en-US" smtClean="0"/>
              <a:t> competition. This often produces a pattern of uniform distribution over an area of suitable habitat.</a:t>
            </a:r>
          </a:p>
        </p:txBody>
      </p:sp>
      <p:pic>
        <p:nvPicPr>
          <p:cNvPr id="1259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1758" y="2286000"/>
            <a:ext cx="3286125" cy="277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5958" name="Rectangle 5"/>
          <p:cNvSpPr>
            <a:spLocks/>
          </p:cNvSpPr>
          <p:nvPr/>
        </p:nvSpPr>
        <p:spPr bwMode="auto">
          <a:xfrm>
            <a:off x="1993553" y="2303859"/>
            <a:ext cx="3330773" cy="81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r">
              <a:lnSpc>
                <a:spcPct val="117000"/>
              </a:lnSpc>
              <a:tabLst>
                <a:tab pos="4254845" algn="l"/>
              </a:tabLst>
            </a:pPr>
            <a:r>
              <a:rPr lang="en-US" sz="1700" b="1">
                <a:solidFill>
                  <a:srgbClr val="7F007F"/>
                </a:solidFill>
                <a:latin typeface="Arial" charset="0"/>
                <a:cs typeface="Arial" charset="0"/>
                <a:sym typeface="Arial" charset="0"/>
              </a:rPr>
              <a:t>Golden eagle </a:t>
            </a:r>
            <a:r>
              <a:rPr lang="en-US" sz="1700">
                <a:solidFill>
                  <a:srgbClr val="7F007F"/>
                </a:solidFill>
                <a:latin typeface="Arial" charset="0"/>
                <a:cs typeface="Arial" charset="0"/>
                <a:sym typeface="Arial" charset="0"/>
              </a:rPr>
              <a:t>(</a:t>
            </a:r>
            <a:r>
              <a:rPr lang="en-US" sz="1700" i="1">
                <a:solidFill>
                  <a:srgbClr val="7F007F"/>
                </a:solidFill>
                <a:latin typeface="Arial" charset="0"/>
                <a:cs typeface="Arial" charset="0"/>
                <a:sym typeface="Arial" charset="0"/>
              </a:rPr>
              <a:t>Aquila chrysaetos</a:t>
            </a:r>
            <a:r>
              <a:rPr lang="en-US" sz="1700">
                <a:solidFill>
                  <a:srgbClr val="7F007F"/>
                </a:solidFill>
                <a:latin typeface="Arial" charset="0"/>
                <a:cs typeface="Arial" charset="0"/>
                <a:sym typeface="Arial" charset="0"/>
              </a:rPr>
              <a:t>)</a:t>
            </a:r>
            <a:endParaRPr lang="en-US" sz="1700">
              <a:latin typeface="Arial" charset="0"/>
              <a:cs typeface="Arial" charset="0"/>
              <a:sym typeface="Arial" charset="0"/>
            </a:endParaRPr>
          </a:p>
          <a:p>
            <a:pPr marL="80364" algn="r">
              <a:lnSpc>
                <a:spcPct val="117000"/>
              </a:lnSpc>
              <a:tabLst>
                <a:tab pos="4254845" algn="l"/>
              </a:tabLst>
            </a:pPr>
            <a:r>
              <a:rPr lang="en-US" sz="1700" b="1">
                <a:solidFill>
                  <a:srgbClr val="7F007F"/>
                </a:solidFill>
                <a:latin typeface="Arial" charset="0"/>
                <a:cs typeface="Arial" charset="0"/>
                <a:sym typeface="Arial" charset="0"/>
              </a:rPr>
              <a:t>breeding territories in Northern Scotland,1967</a:t>
            </a:r>
          </a:p>
        </p:txBody>
      </p:sp>
      <p:sp>
        <p:nvSpPr>
          <p:cNvPr id="125959" name="Rectangle 6"/>
          <p:cNvSpPr>
            <a:spLocks/>
          </p:cNvSpPr>
          <p:nvPr/>
        </p:nvSpPr>
        <p:spPr bwMode="auto">
          <a:xfrm>
            <a:off x="6533183" y="6232922"/>
            <a:ext cx="1910953" cy="43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nSpc>
                <a:spcPct val="120000"/>
              </a:lnSpc>
              <a:tabLst>
                <a:tab pos="366104" algn="l"/>
              </a:tabLst>
            </a:pPr>
            <a:r>
              <a:rPr lang="en-US" sz="1400">
                <a:solidFill>
                  <a:srgbClr val="0000FF"/>
                </a:solidFill>
                <a:latin typeface="Arial" charset="0"/>
                <a:cs typeface="Arial" charset="0"/>
                <a:sym typeface="Arial" charset="0"/>
              </a:rPr>
              <a:t>Low ground unsuitable for breeding eagles</a:t>
            </a:r>
          </a:p>
        </p:txBody>
      </p:sp>
      <p:sp>
        <p:nvSpPr>
          <p:cNvPr id="125960" name="Rectangle 7"/>
          <p:cNvSpPr>
            <a:spLocks/>
          </p:cNvSpPr>
          <p:nvPr/>
        </p:nvSpPr>
        <p:spPr bwMode="auto">
          <a:xfrm>
            <a:off x="6503045" y="5509617"/>
            <a:ext cx="1464469" cy="43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nSpc>
                <a:spcPct val="120000"/>
              </a:lnSpc>
              <a:tabLst>
                <a:tab pos="366104" algn="l"/>
              </a:tabLst>
            </a:pPr>
            <a:r>
              <a:rPr lang="en-US" sz="1400">
                <a:solidFill>
                  <a:srgbClr val="0000FF"/>
                </a:solidFill>
                <a:latin typeface="Arial" charset="0"/>
                <a:cs typeface="Arial" charset="0"/>
                <a:sym typeface="Arial" charset="0"/>
              </a:rPr>
              <a:t>Breeding, year of survey 1967</a:t>
            </a:r>
          </a:p>
        </p:txBody>
      </p:sp>
      <p:sp>
        <p:nvSpPr>
          <p:cNvPr id="125961" name="Rectangle 8"/>
          <p:cNvSpPr>
            <a:spLocks/>
          </p:cNvSpPr>
          <p:nvPr/>
        </p:nvSpPr>
        <p:spPr bwMode="auto">
          <a:xfrm>
            <a:off x="4155654" y="6232922"/>
            <a:ext cx="1598414" cy="43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nSpc>
                <a:spcPct val="120000"/>
              </a:lnSpc>
              <a:tabLst>
                <a:tab pos="366104" algn="l"/>
              </a:tabLst>
            </a:pPr>
            <a:r>
              <a:rPr lang="en-US" sz="1400">
                <a:solidFill>
                  <a:srgbClr val="0000FF"/>
                </a:solidFill>
                <a:latin typeface="Arial" charset="0"/>
                <a:cs typeface="Arial" charset="0"/>
                <a:sym typeface="Arial" charset="0"/>
              </a:rPr>
              <a:t>Marginal site, not regularly occupied</a:t>
            </a:r>
          </a:p>
        </p:txBody>
      </p:sp>
      <p:sp>
        <p:nvSpPr>
          <p:cNvPr id="125962" name="Rectangle 9"/>
          <p:cNvSpPr>
            <a:spLocks/>
          </p:cNvSpPr>
          <p:nvPr/>
        </p:nvSpPr>
        <p:spPr bwMode="auto">
          <a:xfrm>
            <a:off x="4156769" y="5607844"/>
            <a:ext cx="1777008" cy="43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nSpc>
                <a:spcPct val="120000"/>
              </a:lnSpc>
              <a:tabLst>
                <a:tab pos="366104" algn="l"/>
              </a:tabLst>
            </a:pPr>
            <a:r>
              <a:rPr lang="en-US" sz="1400">
                <a:solidFill>
                  <a:srgbClr val="0000FF"/>
                </a:solidFill>
                <a:latin typeface="Arial" charset="0"/>
                <a:cs typeface="Arial" charset="0"/>
                <a:sym typeface="Arial" charset="0"/>
              </a:rPr>
              <a:t>Group of sites belonging to one pair</a:t>
            </a:r>
          </a:p>
        </p:txBody>
      </p:sp>
      <p:sp>
        <p:nvSpPr>
          <p:cNvPr id="125963" name="Rectangle 10"/>
          <p:cNvSpPr>
            <a:spLocks/>
          </p:cNvSpPr>
          <p:nvPr/>
        </p:nvSpPr>
        <p:spPr bwMode="auto">
          <a:xfrm>
            <a:off x="4154537" y="5116711"/>
            <a:ext cx="904131" cy="25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80364">
              <a:lnSpc>
                <a:spcPct val="120000"/>
              </a:lnSpc>
              <a:tabLst>
                <a:tab pos="366104" algn="l"/>
              </a:tabLst>
            </a:pPr>
            <a:r>
              <a:rPr lang="en-US" sz="1400">
                <a:solidFill>
                  <a:srgbClr val="0000FF"/>
                </a:solidFill>
                <a:latin typeface="Arial" charset="0"/>
                <a:cs typeface="Arial" charset="0"/>
                <a:sym typeface="Arial" charset="0"/>
              </a:rPr>
              <a:t>Single site</a:t>
            </a:r>
          </a:p>
        </p:txBody>
      </p:sp>
      <p:pic>
        <p:nvPicPr>
          <p:cNvPr id="12596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2922" y="5518547"/>
            <a:ext cx="250031"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596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4414" y="5106666"/>
            <a:ext cx="232172" cy="20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5966"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4750" y="5634633"/>
            <a:ext cx="408533"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5967"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6890" y="6246316"/>
            <a:ext cx="437555" cy="40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5968"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2555" y="6288733"/>
            <a:ext cx="401836" cy="3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14593807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bldLvl="5"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p:cNvSpPr>
            <a:spLocks noGrp="1" noChangeArrowheads="1"/>
          </p:cNvSpPr>
          <p:nvPr>
            <p:ph type="title"/>
          </p:nvPr>
        </p:nvSpPr>
        <p:spPr>
          <a:xfrm>
            <a:off x="0" y="0"/>
            <a:ext cx="9152930" cy="848320"/>
          </a:xfrm>
        </p:spPr>
        <p:txBody>
          <a:bodyPr anchor="b"/>
          <a:lstStyle/>
          <a:p>
            <a:pPr>
              <a:lnSpc>
                <a:spcPct val="66000"/>
              </a:lnSpc>
              <a:tabLst>
                <a:tab pos="669703" algn="l"/>
              </a:tabLst>
            </a:pPr>
            <a:r>
              <a:rPr lang="en-US" smtClean="0"/>
              <a:t>Competition in Groups</a:t>
            </a:r>
          </a:p>
        </p:txBody>
      </p:sp>
      <p:sp>
        <p:nvSpPr>
          <p:cNvPr id="60418" name="Rectangle 2"/>
          <p:cNvSpPr>
            <a:spLocks noGrp="1" noChangeArrowheads="1"/>
          </p:cNvSpPr>
          <p:nvPr>
            <p:ph type="body" idx="1"/>
          </p:nvPr>
        </p:nvSpPr>
        <p:spPr>
          <a:xfrm>
            <a:off x="785813" y="1089422"/>
            <a:ext cx="7563445" cy="2928938"/>
          </a:xfrm>
        </p:spPr>
        <p:txBody>
          <a:bodyPr>
            <a:normAutofit fontScale="70000" lnSpcReduction="20000"/>
          </a:bodyPr>
          <a:lstStyle/>
          <a:p>
            <a:pPr>
              <a:lnSpc>
                <a:spcPts val="2250"/>
              </a:lnSpc>
              <a:spcBef>
                <a:spcPct val="0"/>
              </a:spcBef>
              <a:spcAft>
                <a:spcPts val="703"/>
              </a:spcAft>
              <a:tabLst>
                <a:tab pos="721047" algn="l"/>
                <a:tab pos="977766" algn="l"/>
              </a:tabLst>
            </a:pPr>
            <a:r>
              <a:rPr lang="en-US" smtClean="0"/>
              <a:t>Animals may form rather loose associations or live in well organized social groups. The nature of the competition is different in each case:</a:t>
            </a:r>
          </a:p>
          <a:p>
            <a:pPr marL="692026" lvl="1" indent="-299134">
              <a:lnSpc>
                <a:spcPts val="1969"/>
              </a:lnSpc>
              <a:spcBef>
                <a:spcPct val="0"/>
              </a:spcBef>
              <a:spcAft>
                <a:spcPts val="1406"/>
              </a:spcAft>
              <a:buSzPct val="120000"/>
              <a:buBlip>
                <a:blip r:embed="rId3"/>
              </a:buBlip>
              <a:tabLst>
                <a:tab pos="721047" algn="l"/>
                <a:tab pos="977766" algn="l"/>
              </a:tabLst>
            </a:pPr>
            <a:r>
              <a:rPr lang="en-US" b="1" smtClean="0"/>
              <a:t>Scramble competition</a:t>
            </a:r>
            <a:r>
              <a:rPr lang="en-US" smtClean="0"/>
              <a:t> occurs when members of the same species compete directly for an available resource. Some or all of the individuals may not acquire adequate resources.</a:t>
            </a:r>
          </a:p>
          <a:p>
            <a:pPr marL="692026" lvl="1" indent="-299134">
              <a:lnSpc>
                <a:spcPts val="1969"/>
              </a:lnSpc>
              <a:spcBef>
                <a:spcPct val="0"/>
              </a:spcBef>
              <a:spcAft>
                <a:spcPts val="1406"/>
              </a:spcAft>
              <a:buSzPct val="120000"/>
              <a:buBlip>
                <a:blip r:embed="rId3"/>
              </a:buBlip>
              <a:tabLst>
                <a:tab pos="721047" algn="l"/>
                <a:tab pos="977766" algn="l"/>
              </a:tabLst>
            </a:pPr>
            <a:r>
              <a:rPr lang="en-US" b="1" smtClean="0"/>
              <a:t>Contest competition</a:t>
            </a:r>
            <a:r>
              <a:rPr lang="en-US" smtClean="0"/>
              <a:t> occurs in social groups with </a:t>
            </a:r>
            <a:r>
              <a:rPr lang="en-US" b="1" smtClean="0"/>
              <a:t>hierarchical</a:t>
            </a:r>
            <a:r>
              <a:rPr lang="en-US" smtClean="0"/>
              <a:t> structures. </a:t>
            </a:r>
            <a:r>
              <a:rPr lang="en-US" b="1" smtClean="0"/>
              <a:t>Dominant</a:t>
            </a:r>
            <a:r>
              <a:rPr lang="en-US" smtClean="0"/>
              <a:t> </a:t>
            </a:r>
            <a:r>
              <a:rPr lang="en-US" b="1" smtClean="0"/>
              <a:t>individuals</a:t>
            </a:r>
            <a:r>
              <a:rPr lang="en-US" smtClean="0"/>
              <a:t> receive adequate resources, but subordinate individuals must contest what remains.</a:t>
            </a:r>
          </a:p>
        </p:txBody>
      </p:sp>
      <p:pic>
        <p:nvPicPr>
          <p:cNvPr id="1280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74" y="4268391"/>
            <a:ext cx="4018359" cy="191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800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031" y="4268391"/>
            <a:ext cx="4018359" cy="191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8006" name="Rectangle 5"/>
          <p:cNvSpPr>
            <a:spLocks/>
          </p:cNvSpPr>
          <p:nvPr/>
        </p:nvSpPr>
        <p:spPr bwMode="auto">
          <a:xfrm>
            <a:off x="4822031" y="6188273"/>
            <a:ext cx="4019476" cy="241102"/>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Lst>
            </a:pPr>
            <a:r>
              <a:rPr lang="en-US" sz="1700">
                <a:solidFill>
                  <a:srgbClr val="FFFF00"/>
                </a:solidFill>
                <a:latin typeface="Arial" charset="0"/>
                <a:cs typeface="Arial" charset="0"/>
                <a:sym typeface="Arial" charset="0"/>
              </a:rPr>
              <a:t>Contest competition in wolves</a:t>
            </a:r>
          </a:p>
        </p:txBody>
      </p:sp>
      <p:sp>
        <p:nvSpPr>
          <p:cNvPr id="128007" name="Rectangle 6"/>
          <p:cNvSpPr>
            <a:spLocks/>
          </p:cNvSpPr>
          <p:nvPr/>
        </p:nvSpPr>
        <p:spPr bwMode="auto">
          <a:xfrm>
            <a:off x="472158" y="6188273"/>
            <a:ext cx="4020592" cy="241102"/>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Lst>
            </a:pPr>
            <a:r>
              <a:rPr lang="en-US" sz="1700">
                <a:solidFill>
                  <a:srgbClr val="FFFF00"/>
                </a:solidFill>
                <a:latin typeface="Arial" charset="0"/>
                <a:cs typeface="Arial" charset="0"/>
                <a:sym typeface="Arial" charset="0"/>
              </a:rPr>
              <a:t>Scramble competition in caterpillars</a:t>
            </a:r>
          </a:p>
        </p:txBody>
      </p:sp>
    </p:spTree>
    <p:extLst>
      <p:ext uri="{BB962C8B-B14F-4D97-AF65-F5344CB8AC3E}">
        <p14:creationId xmlns:p14="http://schemas.microsoft.com/office/powerpoint/2010/main" val="21011653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bldLvl="5"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8929" y="-8930"/>
            <a:ext cx="9188648"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Trophic Structure 1</a:t>
            </a:r>
          </a:p>
        </p:txBody>
      </p:sp>
      <p:sp>
        <p:nvSpPr>
          <p:cNvPr id="14338" name="Rectangle 2"/>
          <p:cNvSpPr>
            <a:spLocks noGrp="1" noChangeArrowheads="1"/>
          </p:cNvSpPr>
          <p:nvPr>
            <p:ph type="body" idx="1"/>
          </p:nvPr>
        </p:nvSpPr>
        <p:spPr>
          <a:xfrm>
            <a:off x="392906" y="1178719"/>
            <a:ext cx="4947047" cy="509885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85000" lnSpcReduction="10000"/>
          </a:bodyPr>
          <a:lstStyle/>
          <a:p>
            <a:pPr>
              <a:lnSpc>
                <a:spcPts val="2250"/>
              </a:lnSpc>
              <a:spcBef>
                <a:spcPct val="0"/>
              </a:spcBef>
              <a:spcAft>
                <a:spcPts val="1406"/>
              </a:spcAft>
              <a:buSzPct val="130000"/>
              <a:buBlip>
                <a:blip r:embed="rId3"/>
              </a:buBlip>
              <a:tabLst>
                <a:tab pos="375034" algn="l"/>
                <a:tab pos="375034" algn="l"/>
                <a:tab pos="375034" algn="l"/>
                <a:tab pos="375034" algn="l"/>
              </a:tabLst>
            </a:pPr>
            <a:r>
              <a:rPr lang="en-US" dirty="0">
                <a:solidFill>
                  <a:schemeClr val="tx2"/>
                </a:solidFill>
              </a:rPr>
              <a:t>Every ecosystem has a trophic</a:t>
            </a:r>
            <a:r>
              <a:rPr lang="en-US" b="1" dirty="0">
                <a:solidFill>
                  <a:schemeClr val="tx2"/>
                </a:solidFill>
              </a:rPr>
              <a:t> </a:t>
            </a:r>
            <a:r>
              <a:rPr lang="en-US" dirty="0">
                <a:solidFill>
                  <a:schemeClr val="tx2"/>
                </a:solidFill>
              </a:rPr>
              <a:t>structure: a hierarchy of feeding relationships which determines the pathways for </a:t>
            </a:r>
            <a:r>
              <a:rPr lang="en-US" b="1" dirty="0">
                <a:solidFill>
                  <a:schemeClr val="tx2"/>
                </a:solidFill>
              </a:rPr>
              <a:t>energy flow</a:t>
            </a:r>
            <a:r>
              <a:rPr lang="en-US" dirty="0">
                <a:solidFill>
                  <a:schemeClr val="tx2"/>
                </a:solidFill>
              </a:rPr>
              <a:t> and </a:t>
            </a:r>
            <a:r>
              <a:rPr lang="en-US" b="1" dirty="0">
                <a:solidFill>
                  <a:schemeClr val="tx2"/>
                </a:solidFill>
              </a:rPr>
              <a:t>nutrient cycling</a:t>
            </a:r>
            <a:r>
              <a:rPr lang="en-US" dirty="0">
                <a:solidFill>
                  <a:schemeClr val="tx2"/>
                </a:solidFill>
              </a:rPr>
              <a:t>.</a:t>
            </a:r>
          </a:p>
          <a:p>
            <a:pPr>
              <a:lnSpc>
                <a:spcPts val="2250"/>
              </a:lnSpc>
              <a:spcBef>
                <a:spcPct val="0"/>
              </a:spcBef>
              <a:spcAft>
                <a:spcPts val="1406"/>
              </a:spcAft>
              <a:buSzPct val="130000"/>
              <a:buBlip>
                <a:blip r:embed="rId3"/>
              </a:buBlip>
              <a:tabLst>
                <a:tab pos="375034" algn="l"/>
                <a:tab pos="375034" algn="l"/>
                <a:tab pos="375034" algn="l"/>
                <a:tab pos="375034" algn="l"/>
              </a:tabLst>
            </a:pPr>
            <a:r>
              <a:rPr lang="en-US" dirty="0">
                <a:solidFill>
                  <a:schemeClr val="tx2"/>
                </a:solidFill>
              </a:rPr>
              <a:t>Species are assigned to </a:t>
            </a:r>
            <a:r>
              <a:rPr lang="en-US" b="1" dirty="0">
                <a:solidFill>
                  <a:schemeClr val="tx2"/>
                </a:solidFill>
              </a:rPr>
              <a:t>trophic levels</a:t>
            </a:r>
            <a:r>
              <a:rPr lang="en-US" dirty="0">
                <a:solidFill>
                  <a:schemeClr val="tx2"/>
                </a:solidFill>
              </a:rPr>
              <a:t> on the basis of their nutrition.</a:t>
            </a:r>
          </a:p>
          <a:p>
            <a:pPr>
              <a:lnSpc>
                <a:spcPts val="2250"/>
              </a:lnSpc>
              <a:spcBef>
                <a:spcPct val="0"/>
              </a:spcBef>
              <a:spcAft>
                <a:spcPts val="1406"/>
              </a:spcAft>
              <a:buSzPct val="130000"/>
              <a:buBlip>
                <a:blip r:embed="rId3"/>
              </a:buBlip>
              <a:tabLst>
                <a:tab pos="375034" algn="l"/>
                <a:tab pos="375034" algn="l"/>
                <a:tab pos="375034" algn="l"/>
                <a:tab pos="375034" algn="l"/>
              </a:tabLst>
            </a:pPr>
            <a:r>
              <a:rPr lang="en-US" b="1" dirty="0">
                <a:solidFill>
                  <a:schemeClr val="tx2"/>
                </a:solidFill>
              </a:rPr>
              <a:t>Producers</a:t>
            </a:r>
            <a:r>
              <a:rPr lang="en-US" dirty="0">
                <a:solidFill>
                  <a:schemeClr val="tx2"/>
                </a:solidFill>
              </a:rPr>
              <a:t> (</a:t>
            </a:r>
            <a:r>
              <a:rPr lang="en-US" b="1" dirty="0">
                <a:solidFill>
                  <a:schemeClr val="tx2"/>
                </a:solidFill>
              </a:rPr>
              <a:t>P</a:t>
            </a:r>
            <a:r>
              <a:rPr lang="en-US" dirty="0">
                <a:solidFill>
                  <a:schemeClr val="tx2"/>
                </a:solidFill>
              </a:rPr>
              <a:t>) occupy the first trophic level and directly or indirectly support all other levels. Producers derive their energy from the sun in most cases</a:t>
            </a:r>
            <a:r>
              <a:rPr lang="en-US" dirty="0" smtClean="0">
                <a:solidFill>
                  <a:schemeClr val="tx2"/>
                </a:solidFill>
              </a:rPr>
              <a:t>.</a:t>
            </a:r>
            <a:endParaRPr lang="en-US" sz="1700" dirty="0">
              <a:solidFill>
                <a:schemeClr val="tx2"/>
              </a:solidFill>
            </a:endParaRPr>
          </a:p>
        </p:txBody>
      </p:sp>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561" y="1730198"/>
            <a:ext cx="4288874" cy="4547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Tree>
    <p:extLst>
      <p:ext uri="{BB962C8B-B14F-4D97-AF65-F5344CB8AC3E}">
        <p14:creationId xmlns:p14="http://schemas.microsoft.com/office/powerpoint/2010/main" val="250469440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3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3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bldLvl="5"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
          <p:cNvSpPr>
            <a:spLocks noGrp="1" noChangeArrowheads="1"/>
          </p:cNvSpPr>
          <p:nvPr>
            <p:ph type="title"/>
          </p:nvPr>
        </p:nvSpPr>
        <p:spPr>
          <a:xfrm>
            <a:off x="-26789" y="-8930"/>
            <a:ext cx="9197578" cy="892969"/>
          </a:xfrm>
        </p:spPr>
        <p:txBody>
          <a:bodyPr anchor="b"/>
          <a:lstStyle/>
          <a:p>
            <a:pPr>
              <a:tabLst>
                <a:tab pos="669703" algn="l"/>
              </a:tabLst>
            </a:pPr>
            <a:r>
              <a:rPr lang="en-US" smtClean="0"/>
              <a:t>Competition in Tadpoles</a:t>
            </a:r>
          </a:p>
        </p:txBody>
      </p:sp>
      <p:sp>
        <p:nvSpPr>
          <p:cNvPr id="61442" name="Rectangle 2"/>
          <p:cNvSpPr>
            <a:spLocks noGrp="1" noChangeArrowheads="1"/>
          </p:cNvSpPr>
          <p:nvPr>
            <p:ph type="body" idx="1"/>
          </p:nvPr>
        </p:nvSpPr>
        <p:spPr>
          <a:xfrm>
            <a:off x="517922" y="1250156"/>
            <a:ext cx="8036719" cy="1643063"/>
          </a:xfrm>
        </p:spPr>
        <p:txBody>
          <a:bodyPr>
            <a:normAutofit fontScale="62500" lnSpcReduction="20000"/>
          </a:bodyPr>
          <a:lstStyle/>
          <a:p>
            <a:pPr>
              <a:lnSpc>
                <a:spcPts val="2250"/>
              </a:lnSpc>
              <a:spcBef>
                <a:spcPct val="0"/>
              </a:spcBef>
              <a:spcAft>
                <a:spcPts val="1406"/>
              </a:spcAft>
              <a:tabLst>
                <a:tab pos="721047" algn="l"/>
              </a:tabLst>
            </a:pPr>
            <a:r>
              <a:rPr lang="en-US" smtClean="0"/>
              <a:t>In tank populations of tadpoles (</a:t>
            </a:r>
            <a:r>
              <a:rPr lang="en-US" i="1" smtClean="0"/>
              <a:t>Rana tigrina</a:t>
            </a:r>
            <a:r>
              <a:rPr lang="en-US" smtClean="0"/>
              <a:t>), individual growth rate declines as the density increases from 5 to 160 individuals (in the same sized space). At high densities, tadpoles grow more slowly, taking longer to reach the minimum size for metamorphosis and decreasing their chances of successfully reaching adulthood.</a:t>
            </a:r>
          </a:p>
        </p:txBody>
      </p:sp>
      <p:pic>
        <p:nvPicPr>
          <p:cNvPr id="1300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977" y="3088556"/>
            <a:ext cx="5240611" cy="359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0053" name="Line 4"/>
          <p:cNvSpPr>
            <a:spLocks noChangeShapeType="1"/>
          </p:cNvSpPr>
          <p:nvPr/>
        </p:nvSpPr>
        <p:spPr bwMode="auto">
          <a:xfrm>
            <a:off x="5625704" y="4063008"/>
            <a:ext cx="905247" cy="0"/>
          </a:xfrm>
          <a:prstGeom prst="line">
            <a:avLst/>
          </a:prstGeom>
          <a:noFill/>
          <a:ln w="50800">
            <a:solidFill>
              <a:srgbClr val="000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30054" name="Rectangle 5"/>
          <p:cNvSpPr>
            <a:spLocks/>
          </p:cNvSpPr>
          <p:nvPr/>
        </p:nvSpPr>
        <p:spPr bwMode="auto">
          <a:xfrm>
            <a:off x="6554391" y="3821906"/>
            <a:ext cx="1937742" cy="43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nSpc>
                <a:spcPct val="120000"/>
              </a:lnSpc>
              <a:tabLst>
                <a:tab pos="366104" algn="l"/>
              </a:tabLst>
            </a:pPr>
            <a:r>
              <a:rPr lang="en-US" sz="1400">
                <a:solidFill>
                  <a:srgbClr val="000000"/>
                </a:solidFill>
                <a:latin typeface="Arial" charset="0"/>
                <a:cs typeface="Arial" charset="0"/>
                <a:sym typeface="Arial" charset="0"/>
              </a:rPr>
              <a:t>Minimum size for metamorphosis: </a:t>
            </a:r>
            <a:r>
              <a:rPr lang="en-US" sz="1400" b="1">
                <a:solidFill>
                  <a:srgbClr val="000000"/>
                </a:solidFill>
                <a:latin typeface="Arial" charset="0"/>
                <a:cs typeface="Arial" charset="0"/>
                <a:sym typeface="Arial" charset="0"/>
              </a:rPr>
              <a:t>0.75</a:t>
            </a:r>
            <a:r>
              <a:rPr lang="en-US" sz="1400">
                <a:solidFill>
                  <a:srgbClr val="000000"/>
                </a:solidFill>
                <a:latin typeface="Arial" charset="0"/>
                <a:cs typeface="Arial" charset="0"/>
                <a:sym typeface="Arial" charset="0"/>
              </a:rPr>
              <a:t> g</a:t>
            </a:r>
          </a:p>
        </p:txBody>
      </p:sp>
      <p:sp>
        <p:nvSpPr>
          <p:cNvPr id="130055" name="Rectangle 6"/>
          <p:cNvSpPr>
            <a:spLocks/>
          </p:cNvSpPr>
          <p:nvPr/>
        </p:nvSpPr>
        <p:spPr bwMode="auto">
          <a:xfrm>
            <a:off x="1000125" y="2955726"/>
            <a:ext cx="4830961" cy="24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nSpc>
                <a:spcPct val="117000"/>
              </a:lnSpc>
              <a:tabLst>
                <a:tab pos="366104" algn="l"/>
              </a:tabLst>
            </a:pPr>
            <a:r>
              <a:rPr lang="en-US" sz="1700">
                <a:solidFill>
                  <a:srgbClr val="000000"/>
                </a:solidFill>
                <a:latin typeface="Arial" charset="0"/>
                <a:cs typeface="Arial" charset="0"/>
                <a:sym typeface="Arial" charset="0"/>
              </a:rPr>
              <a:t>Scramble competition in tadpoles of </a:t>
            </a:r>
            <a:r>
              <a:rPr lang="en-US" sz="1700" i="1">
                <a:solidFill>
                  <a:srgbClr val="000000"/>
                </a:solidFill>
                <a:latin typeface="Arial" charset="0"/>
                <a:cs typeface="Arial" charset="0"/>
                <a:sym typeface="Arial" charset="0"/>
              </a:rPr>
              <a:t>Rana tigrina</a:t>
            </a:r>
          </a:p>
        </p:txBody>
      </p:sp>
      <p:pic>
        <p:nvPicPr>
          <p:cNvPr id="13005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922" y="4691435"/>
            <a:ext cx="3812977" cy="120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0057" name="Rectangle 8"/>
          <p:cNvSpPr>
            <a:spLocks/>
          </p:cNvSpPr>
          <p:nvPr/>
        </p:nvSpPr>
        <p:spPr bwMode="auto">
          <a:xfrm>
            <a:off x="6393656" y="4750594"/>
            <a:ext cx="2268141" cy="124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r">
              <a:tabLst>
                <a:tab pos="366104" algn="l"/>
              </a:tabLst>
            </a:pPr>
            <a:r>
              <a:rPr lang="en-US" sz="1700">
                <a:solidFill>
                  <a:srgbClr val="800040"/>
                </a:solidFill>
                <a:latin typeface="Arial" charset="0"/>
                <a:cs typeface="Arial" charset="0"/>
                <a:sym typeface="Arial" charset="0"/>
              </a:rPr>
              <a:t>High density increases scramble competition. At high densities, no tadpoles have adequate food.</a:t>
            </a:r>
          </a:p>
        </p:txBody>
      </p:sp>
    </p:spTree>
    <p:extLst>
      <p:ext uri="{BB962C8B-B14F-4D97-AF65-F5344CB8AC3E}">
        <p14:creationId xmlns:p14="http://schemas.microsoft.com/office/powerpoint/2010/main" val="37977639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bldLvl="5"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469" y="-26789"/>
            <a:ext cx="3143250" cy="572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320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1602" y="2571750"/>
            <a:ext cx="4911328" cy="431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2100" name="Rectangle 3"/>
          <p:cNvSpPr>
            <a:spLocks noGrp="1" noChangeArrowheads="1"/>
          </p:cNvSpPr>
          <p:nvPr>
            <p:ph type="title"/>
          </p:nvPr>
        </p:nvSpPr>
        <p:spPr>
          <a:xfrm>
            <a:off x="0" y="0"/>
            <a:ext cx="6179344" cy="1419820"/>
          </a:xfrm>
        </p:spPr>
        <p:txBody>
          <a:bodyPr anchor="b"/>
          <a:lstStyle/>
          <a:p>
            <a:pPr>
              <a:lnSpc>
                <a:spcPct val="89000"/>
              </a:lnSpc>
              <a:tabLst>
                <a:tab pos="669703" algn="l"/>
              </a:tabLst>
            </a:pPr>
            <a:r>
              <a:rPr lang="en-US" smtClean="0"/>
              <a:t>Interspecific Competition</a:t>
            </a:r>
          </a:p>
        </p:txBody>
      </p:sp>
      <p:sp>
        <p:nvSpPr>
          <p:cNvPr id="62468" name="Rectangle 4"/>
          <p:cNvSpPr>
            <a:spLocks noGrp="1" noChangeArrowheads="1"/>
          </p:cNvSpPr>
          <p:nvPr>
            <p:ph type="body" idx="1"/>
          </p:nvPr>
        </p:nvSpPr>
        <p:spPr>
          <a:xfrm>
            <a:off x="616148" y="1678781"/>
            <a:ext cx="4741664" cy="4589859"/>
          </a:xfrm>
        </p:spPr>
        <p:txBody>
          <a:bodyPr>
            <a:normAutofit fontScale="62500" lnSpcReduction="20000"/>
          </a:bodyPr>
          <a:lstStyle/>
          <a:p>
            <a:pPr>
              <a:lnSpc>
                <a:spcPts val="2250"/>
              </a:lnSpc>
              <a:spcBef>
                <a:spcPct val="0"/>
              </a:spcBef>
              <a:spcAft>
                <a:spcPts val="1406"/>
              </a:spcAft>
              <a:buFont typeface="Gill Sans" pitchFamily="1" charset="0"/>
              <a:buChar char="‣"/>
              <a:tabLst>
                <a:tab pos="721047" algn="l"/>
              </a:tabLst>
            </a:pPr>
            <a:r>
              <a:rPr lang="en-US" dirty="0" smtClean="0"/>
              <a:t>Species with similar niche requirements may coexist naturally through </a:t>
            </a:r>
            <a:r>
              <a:rPr lang="en-US" b="1" dirty="0" smtClean="0"/>
              <a:t>niche differentiation</a:t>
            </a:r>
            <a:r>
              <a:rPr lang="en-US" dirty="0" smtClean="0"/>
              <a:t>, e.g. developing slightly different habitat or feeding preferences.</a:t>
            </a:r>
          </a:p>
          <a:p>
            <a:pPr>
              <a:lnSpc>
                <a:spcPts val="2250"/>
              </a:lnSpc>
              <a:spcBef>
                <a:spcPct val="0"/>
              </a:spcBef>
              <a:spcAft>
                <a:spcPts val="1406"/>
              </a:spcAft>
              <a:buFont typeface="Gill Sans" pitchFamily="1" charset="0"/>
              <a:buChar char="‣"/>
              <a:tabLst>
                <a:tab pos="721047" algn="l"/>
              </a:tabLst>
            </a:pPr>
            <a:r>
              <a:rPr lang="en-US" dirty="0" smtClean="0"/>
              <a:t>When two similarly adapted species, which do not naturally coexist, are brought into direct competition,</a:t>
            </a:r>
            <a:br>
              <a:rPr lang="en-US" dirty="0" smtClean="0"/>
            </a:br>
            <a:r>
              <a:rPr lang="en-US" dirty="0" smtClean="0"/>
              <a:t>one will usually benefit at the</a:t>
            </a:r>
            <a:br>
              <a:rPr lang="en-US" dirty="0" smtClean="0"/>
            </a:br>
            <a:r>
              <a:rPr lang="en-US" dirty="0" smtClean="0"/>
              <a:t>expense of the other.</a:t>
            </a:r>
          </a:p>
          <a:p>
            <a:pPr>
              <a:lnSpc>
                <a:spcPts val="2250"/>
              </a:lnSpc>
              <a:spcBef>
                <a:spcPct val="0"/>
              </a:spcBef>
              <a:spcAft>
                <a:spcPts val="1406"/>
              </a:spcAft>
              <a:tabLst>
                <a:tab pos="721047" algn="l"/>
              </a:tabLst>
            </a:pPr>
            <a:r>
              <a:rPr lang="en-US" dirty="0" smtClean="0"/>
              <a:t>In Britain, introduction of the larger, more aggressive, American gray squirrel in 1846 was followed by a steady </a:t>
            </a:r>
            <a:r>
              <a:rPr lang="en-US" b="1" dirty="0" smtClean="0"/>
              <a:t>contraction in the range</a:t>
            </a:r>
            <a:r>
              <a:rPr lang="en-US" dirty="0" smtClean="0"/>
              <a:t/>
            </a:r>
            <a:br>
              <a:rPr lang="en-US" dirty="0" smtClean="0"/>
            </a:br>
            <a:r>
              <a:rPr lang="en-US" dirty="0" smtClean="0"/>
              <a:t>of the native red squirrel.</a:t>
            </a:r>
          </a:p>
        </p:txBody>
      </p:sp>
      <p:sp>
        <p:nvSpPr>
          <p:cNvPr id="132102" name="Rectangle 5"/>
          <p:cNvSpPr>
            <a:spLocks/>
          </p:cNvSpPr>
          <p:nvPr/>
        </p:nvSpPr>
        <p:spPr bwMode="auto">
          <a:xfrm>
            <a:off x="6759774" y="5902523"/>
            <a:ext cx="1732359" cy="24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0364" algn="ctr">
              <a:tabLst>
                <a:tab pos="366104" algn="l"/>
                <a:tab pos="1754621" algn="l"/>
              </a:tabLst>
            </a:pPr>
            <a:r>
              <a:rPr lang="en-US" sz="1700" b="1">
                <a:solidFill>
                  <a:srgbClr val="FFFF00"/>
                </a:solidFill>
                <a:latin typeface="Arial" charset="0"/>
                <a:cs typeface="Arial" charset="0"/>
                <a:sym typeface="Arial" charset="0"/>
              </a:rPr>
              <a:t>Gray squirrel</a:t>
            </a:r>
          </a:p>
        </p:txBody>
      </p:sp>
      <p:sp>
        <p:nvSpPr>
          <p:cNvPr id="132103" name="Rectangle 6"/>
          <p:cNvSpPr>
            <a:spLocks/>
          </p:cNvSpPr>
          <p:nvPr/>
        </p:nvSpPr>
        <p:spPr bwMode="auto">
          <a:xfrm>
            <a:off x="6446696" y="6206133"/>
            <a:ext cx="2361865" cy="34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89294" algn="ctr">
              <a:lnSpc>
                <a:spcPct val="133000"/>
              </a:lnSpc>
              <a:spcBef>
                <a:spcPts val="1758"/>
              </a:spcBef>
              <a:tabLst>
                <a:tab pos="375034" algn="l"/>
              </a:tabLst>
            </a:pPr>
            <a:r>
              <a:rPr lang="en-US" sz="1700" b="1" i="1">
                <a:solidFill>
                  <a:srgbClr val="FFFF00"/>
                </a:solidFill>
                <a:latin typeface="Arial" charset="0"/>
                <a:cs typeface="Arial" charset="0"/>
                <a:sym typeface="Arial" charset="0"/>
              </a:rPr>
              <a:t> (Sciurus carolinesis) </a:t>
            </a:r>
          </a:p>
        </p:txBody>
      </p:sp>
      <p:sp>
        <p:nvSpPr>
          <p:cNvPr id="132104" name="Rectangle 7"/>
          <p:cNvSpPr>
            <a:spLocks/>
          </p:cNvSpPr>
          <p:nvPr/>
        </p:nvSpPr>
        <p:spPr bwMode="auto">
          <a:xfrm>
            <a:off x="7430247" y="3152180"/>
            <a:ext cx="135582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80364" algn="ctr">
              <a:tabLst>
                <a:tab pos="366104" algn="l"/>
              </a:tabLst>
            </a:pPr>
            <a:r>
              <a:rPr lang="en-US" sz="1700" b="1">
                <a:solidFill>
                  <a:srgbClr val="FFFF00"/>
                </a:solidFill>
                <a:latin typeface="Arial" charset="0"/>
                <a:cs typeface="Arial" charset="0"/>
                <a:sym typeface="Arial" charset="0"/>
              </a:rPr>
              <a:t>Red squirrel</a:t>
            </a:r>
          </a:p>
        </p:txBody>
      </p:sp>
      <p:sp>
        <p:nvSpPr>
          <p:cNvPr id="132105" name="Rectangle 8"/>
          <p:cNvSpPr>
            <a:spLocks/>
          </p:cNvSpPr>
          <p:nvPr/>
        </p:nvSpPr>
        <p:spPr bwMode="auto">
          <a:xfrm>
            <a:off x="7072312" y="3446859"/>
            <a:ext cx="2071688" cy="24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89294" algn="ctr">
              <a:lnSpc>
                <a:spcPct val="133000"/>
              </a:lnSpc>
              <a:spcBef>
                <a:spcPts val="1758"/>
              </a:spcBef>
              <a:tabLst>
                <a:tab pos="375034" algn="l"/>
              </a:tabLst>
            </a:pPr>
            <a:r>
              <a:rPr lang="en-US" sz="1700" b="1" i="1">
                <a:solidFill>
                  <a:srgbClr val="FFFF00"/>
                </a:solidFill>
                <a:latin typeface="Arial" charset="0"/>
                <a:cs typeface="Arial" charset="0"/>
                <a:sym typeface="Arial" charset="0"/>
              </a:rPr>
              <a:t> (Sciurus vulgaris)</a:t>
            </a:r>
          </a:p>
        </p:txBody>
      </p:sp>
    </p:spTree>
    <p:extLst>
      <p:ext uri="{BB962C8B-B14F-4D97-AF65-F5344CB8AC3E}">
        <p14:creationId xmlns:p14="http://schemas.microsoft.com/office/powerpoint/2010/main" val="306648110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bldLvl="5"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8930" y="-8930"/>
            <a:ext cx="6500813" cy="81260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Trophic Structure 2</a:t>
            </a:r>
          </a:p>
        </p:txBody>
      </p:sp>
      <p:sp>
        <p:nvSpPr>
          <p:cNvPr id="15362" name="Rectangle 2"/>
          <p:cNvSpPr>
            <a:spLocks noGrp="1" noChangeArrowheads="1"/>
          </p:cNvSpPr>
          <p:nvPr>
            <p:ph type="body" idx="1"/>
          </p:nvPr>
        </p:nvSpPr>
        <p:spPr>
          <a:xfrm>
            <a:off x="508992" y="1294804"/>
            <a:ext cx="5456039" cy="481310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77500" lnSpcReduction="20000"/>
          </a:bodyPr>
          <a:lstStyle/>
          <a:p>
            <a:pPr>
              <a:lnSpc>
                <a:spcPts val="2250"/>
              </a:lnSpc>
              <a:spcBef>
                <a:spcPct val="0"/>
              </a:spcBef>
              <a:spcAft>
                <a:spcPts val="1406"/>
              </a:spcAft>
              <a:buSzPct val="130000"/>
              <a:buBlip>
                <a:blip r:embed="rId3"/>
              </a:buBlip>
              <a:tabLst>
                <a:tab pos="375034" algn="l"/>
                <a:tab pos="375034" algn="l"/>
                <a:tab pos="375034" algn="l"/>
                <a:tab pos="375034" algn="l"/>
              </a:tabLst>
            </a:pPr>
            <a:r>
              <a:rPr lang="en-US" dirty="0">
                <a:solidFill>
                  <a:schemeClr val="tx2"/>
                </a:solidFill>
              </a:rPr>
              <a:t>All organisms other than producers are </a:t>
            </a:r>
            <a:r>
              <a:rPr lang="en-US" b="1" dirty="0">
                <a:solidFill>
                  <a:schemeClr val="tx2"/>
                </a:solidFill>
              </a:rPr>
              <a:t>consumers</a:t>
            </a:r>
            <a:r>
              <a:rPr lang="en-US" dirty="0">
                <a:solidFill>
                  <a:schemeClr val="tx2"/>
                </a:solidFill>
              </a:rPr>
              <a:t> (</a:t>
            </a:r>
            <a:r>
              <a:rPr lang="en-US" b="1" dirty="0">
                <a:solidFill>
                  <a:schemeClr val="tx2"/>
                </a:solidFill>
              </a:rPr>
              <a:t>C</a:t>
            </a:r>
            <a:r>
              <a:rPr lang="en-US" dirty="0">
                <a:solidFill>
                  <a:schemeClr val="tx2"/>
                </a:solidFill>
              </a:rPr>
              <a:t>). </a:t>
            </a:r>
          </a:p>
          <a:p>
            <a:pPr>
              <a:lnSpc>
                <a:spcPts val="2250"/>
              </a:lnSpc>
              <a:spcBef>
                <a:spcPct val="0"/>
              </a:spcBef>
              <a:spcAft>
                <a:spcPts val="1406"/>
              </a:spcAft>
              <a:buSzPct val="130000"/>
              <a:buBlip>
                <a:blip r:embed="rId3"/>
              </a:buBlip>
              <a:tabLst>
                <a:tab pos="375034" algn="l"/>
                <a:tab pos="375034" algn="l"/>
                <a:tab pos="375034" algn="l"/>
                <a:tab pos="375034" algn="l"/>
              </a:tabLst>
            </a:pPr>
            <a:r>
              <a:rPr lang="en-US" dirty="0">
                <a:solidFill>
                  <a:schemeClr val="tx2"/>
                </a:solidFill>
              </a:rPr>
              <a:t>Consumers are ranked according to the trophic level they occupy. First order (or primary) consumers (</a:t>
            </a:r>
            <a:r>
              <a:rPr lang="en-US" b="1" dirty="0">
                <a:solidFill>
                  <a:schemeClr val="tx2"/>
                </a:solidFill>
              </a:rPr>
              <a:t>herbivores</a:t>
            </a:r>
            <a:r>
              <a:rPr lang="en-US" dirty="0">
                <a:solidFill>
                  <a:schemeClr val="tx2"/>
                </a:solidFill>
              </a:rPr>
              <a:t>), rely </a:t>
            </a:r>
            <a:r>
              <a:rPr lang="en-US" b="1" dirty="0">
                <a:solidFill>
                  <a:schemeClr val="tx2"/>
                </a:solidFill>
              </a:rPr>
              <a:t>directly</a:t>
            </a:r>
            <a:r>
              <a:rPr lang="en-US" dirty="0">
                <a:solidFill>
                  <a:schemeClr val="tx2"/>
                </a:solidFill>
              </a:rPr>
              <a:t> on producers for their energy. </a:t>
            </a:r>
          </a:p>
          <a:p>
            <a:pPr lvl="1">
              <a:lnSpc>
                <a:spcPts val="1969"/>
              </a:lnSpc>
              <a:spcBef>
                <a:spcPct val="0"/>
              </a:spcBef>
              <a:spcAft>
                <a:spcPts val="1406"/>
              </a:spcAft>
              <a:buSzPct val="120000"/>
              <a:buBlip>
                <a:blip r:embed="rId4"/>
              </a:buBlip>
              <a:tabLst>
                <a:tab pos="375034" algn="l"/>
                <a:tab pos="375034" algn="l"/>
                <a:tab pos="375034" algn="l"/>
                <a:tab pos="375034" algn="l"/>
              </a:tabLst>
            </a:pPr>
            <a:r>
              <a:rPr lang="en-US" sz="1900" dirty="0">
                <a:solidFill>
                  <a:schemeClr val="tx2"/>
                </a:solidFill>
              </a:rPr>
              <a:t>A special class of consumers, the </a:t>
            </a:r>
            <a:r>
              <a:rPr lang="en-US" sz="1900" dirty="0" err="1">
                <a:solidFill>
                  <a:schemeClr val="tx2"/>
                </a:solidFill>
              </a:rPr>
              <a:t>detritivores</a:t>
            </a:r>
            <a:r>
              <a:rPr lang="en-US" sz="1900" dirty="0">
                <a:solidFill>
                  <a:schemeClr val="tx2"/>
                </a:solidFill>
              </a:rPr>
              <a:t>, derive their energy from the detritus representing all trophic levels.</a:t>
            </a:r>
          </a:p>
          <a:p>
            <a:pPr>
              <a:lnSpc>
                <a:spcPts val="2250"/>
              </a:lnSpc>
              <a:spcBef>
                <a:spcPct val="0"/>
              </a:spcBef>
              <a:spcAft>
                <a:spcPts val="1406"/>
              </a:spcAft>
              <a:buSzPct val="130000"/>
              <a:buBlip>
                <a:blip r:embed="rId3"/>
              </a:buBlip>
              <a:tabLst>
                <a:tab pos="375034" algn="l"/>
                <a:tab pos="375034" algn="l"/>
                <a:tab pos="375034" algn="l"/>
                <a:tab pos="375034" algn="l"/>
              </a:tabLst>
            </a:pPr>
            <a:r>
              <a:rPr lang="en-US" dirty="0">
                <a:solidFill>
                  <a:schemeClr val="tx2"/>
                </a:solidFill>
              </a:rPr>
              <a:t>Photosynthetic productivity (the amount of food generated per unit time through photosynthesis) sets the limit for the energy budget of an ecosystem.</a:t>
            </a:r>
          </a:p>
        </p:txBody>
      </p:sp>
      <p:grpSp>
        <p:nvGrpSpPr>
          <p:cNvPr id="15383" name="Group 23"/>
          <p:cNvGrpSpPr>
            <a:grpSpLocks/>
          </p:cNvGrpSpPr>
          <p:nvPr/>
        </p:nvGrpSpPr>
        <p:grpSpPr bwMode="auto">
          <a:xfrm>
            <a:off x="6786563" y="4929188"/>
            <a:ext cx="1455539" cy="1589484"/>
            <a:chOff x="6080" y="4416"/>
            <a:chExt cx="1304" cy="1424"/>
          </a:xfrm>
        </p:grpSpPr>
        <p:sp>
          <p:nvSpPr>
            <p:cNvPr id="15364" name="AutoShape 4"/>
            <p:cNvSpPr>
              <a:spLocks noChangeArrowheads="1"/>
            </p:cNvSpPr>
            <p:nvPr/>
          </p:nvSpPr>
          <p:spPr bwMode="auto">
            <a:xfrm rot="5400000">
              <a:off x="6336" y="5040"/>
              <a:ext cx="800" cy="800"/>
            </a:xfrm>
            <a:custGeom>
              <a:avLst/>
              <a:gdLst/>
              <a:ahLst/>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7F087F"/>
            </a:solidFill>
            <a:ln>
              <a:noFill/>
            </a:ln>
            <a:effectLst/>
            <a:extLst>
              <a:ext uri="{91240B29-F687-4F45-9708-019B960494DF}">
                <a14:hiddenLine xmlns:a14="http://schemas.microsoft.com/office/drawing/2010/main" w="25400">
                  <a:solidFill>
                    <a:srgbClr val="14FD10"/>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5365" name="Rectangle 5"/>
            <p:cNvSpPr>
              <a:spLocks noChangeArrowheads="1"/>
            </p:cNvSpPr>
            <p:nvPr/>
          </p:nvSpPr>
          <p:spPr bwMode="auto">
            <a:xfrm rot="5400000">
              <a:off x="6332" y="4164"/>
              <a:ext cx="800" cy="1304"/>
            </a:xfrm>
            <a:prstGeom prst="rect">
              <a:avLst/>
            </a:prstGeom>
            <a:solidFill>
              <a:srgbClr val="7F087F"/>
            </a:solidFill>
            <a:ln>
              <a:noFill/>
            </a:ln>
            <a:effectLst/>
            <a:extLst>
              <a:ext uri="{91240B29-F687-4F45-9708-019B960494DF}">
                <a14:hiddenLine xmlns:a14="http://schemas.microsoft.com/office/drawing/2010/main" w="25400">
                  <a:solidFill>
                    <a:srgbClr val="0B9409">
                      <a:alpha val="70000"/>
                    </a:srgbClr>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5366" name="Rectangle 6"/>
            <p:cNvSpPr>
              <a:spLocks noChangeArrowheads="1"/>
            </p:cNvSpPr>
            <p:nvPr/>
          </p:nvSpPr>
          <p:spPr bwMode="auto">
            <a:xfrm>
              <a:off x="6256" y="4648"/>
              <a:ext cx="952"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400" b="1">
                  <a:solidFill>
                    <a:srgbClr val="FCFE17"/>
                  </a:solidFill>
                  <a:latin typeface="Arial" charset="0"/>
                  <a:cs typeface="Arial" charset="0"/>
                  <a:sym typeface="Arial" charset="0"/>
                </a:rPr>
                <a:t>Consumer</a:t>
              </a:r>
            </a:p>
            <a:p>
              <a:pPr marL="80364" algn="ctr">
                <a:tabLst>
                  <a:tab pos="366104" algn="l"/>
                </a:tabLst>
              </a:pPr>
              <a:r>
                <a:rPr lang="en-US" sz="1400" b="1">
                  <a:solidFill>
                    <a:srgbClr val="FCFE17"/>
                  </a:solidFill>
                  <a:latin typeface="Arial" charset="0"/>
                  <a:cs typeface="Arial" charset="0"/>
                  <a:sym typeface="Arial" charset="0"/>
                </a:rPr>
                <a:t>(C3)</a:t>
              </a:r>
            </a:p>
          </p:txBody>
        </p:sp>
      </p:grpSp>
      <p:grpSp>
        <p:nvGrpSpPr>
          <p:cNvPr id="15382" name="Group 22"/>
          <p:cNvGrpSpPr>
            <a:grpSpLocks/>
          </p:cNvGrpSpPr>
          <p:nvPr/>
        </p:nvGrpSpPr>
        <p:grpSpPr bwMode="auto">
          <a:xfrm>
            <a:off x="6786563" y="3429000"/>
            <a:ext cx="1455539" cy="1589484"/>
            <a:chOff x="6080" y="3072"/>
            <a:chExt cx="1304" cy="1424"/>
          </a:xfrm>
        </p:grpSpPr>
        <p:sp>
          <p:nvSpPr>
            <p:cNvPr id="15368" name="AutoShape 8"/>
            <p:cNvSpPr>
              <a:spLocks noChangeArrowheads="1"/>
            </p:cNvSpPr>
            <p:nvPr/>
          </p:nvSpPr>
          <p:spPr bwMode="auto">
            <a:xfrm rot="5400000">
              <a:off x="6336" y="3696"/>
              <a:ext cx="800" cy="800"/>
            </a:xfrm>
            <a:custGeom>
              <a:avLst/>
              <a:gdLst/>
              <a:ahLst/>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7E0840"/>
            </a:solidFill>
            <a:ln>
              <a:noFill/>
            </a:ln>
            <a:effectLst/>
            <a:extLst>
              <a:ext uri="{91240B29-F687-4F45-9708-019B960494DF}">
                <a14:hiddenLine xmlns:a14="http://schemas.microsoft.com/office/drawing/2010/main" w="25400">
                  <a:solidFill>
                    <a:srgbClr val="14FD10"/>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5369" name="Rectangle 9"/>
            <p:cNvSpPr>
              <a:spLocks noChangeArrowheads="1"/>
            </p:cNvSpPr>
            <p:nvPr/>
          </p:nvSpPr>
          <p:spPr bwMode="auto">
            <a:xfrm rot="5400000">
              <a:off x="6332" y="2820"/>
              <a:ext cx="800" cy="1304"/>
            </a:xfrm>
            <a:prstGeom prst="rect">
              <a:avLst/>
            </a:prstGeom>
            <a:solidFill>
              <a:srgbClr val="7E0840"/>
            </a:solidFill>
            <a:ln>
              <a:noFill/>
            </a:ln>
            <a:effectLst/>
            <a:extLst>
              <a:ext uri="{91240B29-F687-4F45-9708-019B960494DF}">
                <a14:hiddenLine xmlns:a14="http://schemas.microsoft.com/office/drawing/2010/main" w="25400">
                  <a:solidFill>
                    <a:srgbClr val="0B9409">
                      <a:alpha val="70000"/>
                    </a:srgbClr>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5370" name="Rectangle 10"/>
            <p:cNvSpPr>
              <a:spLocks noChangeArrowheads="1"/>
            </p:cNvSpPr>
            <p:nvPr/>
          </p:nvSpPr>
          <p:spPr bwMode="auto">
            <a:xfrm>
              <a:off x="6256" y="3304"/>
              <a:ext cx="952"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400" b="1">
                  <a:solidFill>
                    <a:srgbClr val="FCFE17"/>
                  </a:solidFill>
                  <a:latin typeface="Arial" charset="0"/>
                  <a:cs typeface="Arial" charset="0"/>
                  <a:sym typeface="Arial" charset="0"/>
                </a:rPr>
                <a:t>Consumer</a:t>
              </a:r>
            </a:p>
            <a:p>
              <a:pPr marL="80364" algn="ctr">
                <a:tabLst>
                  <a:tab pos="366104" algn="l"/>
                </a:tabLst>
              </a:pPr>
              <a:r>
                <a:rPr lang="en-US" sz="1400" b="1">
                  <a:solidFill>
                    <a:srgbClr val="FCFE17"/>
                  </a:solidFill>
                  <a:latin typeface="Arial" charset="0"/>
                  <a:cs typeface="Arial" charset="0"/>
                  <a:sym typeface="Arial" charset="0"/>
                </a:rPr>
                <a:t>(C2)</a:t>
              </a:r>
            </a:p>
          </p:txBody>
        </p:sp>
      </p:grpSp>
      <p:grpSp>
        <p:nvGrpSpPr>
          <p:cNvPr id="15381" name="Group 21"/>
          <p:cNvGrpSpPr>
            <a:grpSpLocks/>
          </p:cNvGrpSpPr>
          <p:nvPr/>
        </p:nvGrpSpPr>
        <p:grpSpPr bwMode="auto">
          <a:xfrm>
            <a:off x="6786563" y="1928813"/>
            <a:ext cx="1455539" cy="1589484"/>
            <a:chOff x="6080" y="1728"/>
            <a:chExt cx="1304" cy="1424"/>
          </a:xfrm>
        </p:grpSpPr>
        <p:sp>
          <p:nvSpPr>
            <p:cNvPr id="15372" name="AutoShape 12"/>
            <p:cNvSpPr>
              <a:spLocks noChangeArrowheads="1"/>
            </p:cNvSpPr>
            <p:nvPr/>
          </p:nvSpPr>
          <p:spPr bwMode="auto">
            <a:xfrm rot="5400000">
              <a:off x="6336" y="2352"/>
              <a:ext cx="800" cy="800"/>
            </a:xfrm>
            <a:custGeom>
              <a:avLst/>
              <a:gdLst/>
              <a:ahLst/>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FCFE69"/>
            </a:solidFill>
            <a:ln>
              <a:noFill/>
            </a:ln>
            <a:effectLst/>
            <a:extLst>
              <a:ext uri="{91240B29-F687-4F45-9708-019B960494DF}">
                <a14:hiddenLine xmlns:a14="http://schemas.microsoft.com/office/drawing/2010/main" w="25400">
                  <a:solidFill>
                    <a:srgbClr val="14FD10"/>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5373" name="Rectangle 13"/>
            <p:cNvSpPr>
              <a:spLocks noChangeArrowheads="1"/>
            </p:cNvSpPr>
            <p:nvPr/>
          </p:nvSpPr>
          <p:spPr bwMode="auto">
            <a:xfrm rot="5400000">
              <a:off x="6332" y="1476"/>
              <a:ext cx="800" cy="1304"/>
            </a:xfrm>
            <a:prstGeom prst="rect">
              <a:avLst/>
            </a:prstGeom>
            <a:solidFill>
              <a:srgbClr val="FCFE69"/>
            </a:solidFill>
            <a:ln>
              <a:noFill/>
            </a:ln>
            <a:effectLst/>
            <a:extLst>
              <a:ext uri="{91240B29-F687-4F45-9708-019B960494DF}">
                <a14:hiddenLine xmlns:a14="http://schemas.microsoft.com/office/drawing/2010/main" w="25400">
                  <a:solidFill>
                    <a:srgbClr val="0B9409">
                      <a:alpha val="70000"/>
                    </a:srgbClr>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5374" name="Rectangle 14"/>
            <p:cNvSpPr>
              <a:spLocks noChangeArrowheads="1"/>
            </p:cNvSpPr>
            <p:nvPr/>
          </p:nvSpPr>
          <p:spPr bwMode="auto">
            <a:xfrm>
              <a:off x="6256" y="1960"/>
              <a:ext cx="952"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400" b="1">
                  <a:solidFill>
                    <a:srgbClr val="000000"/>
                  </a:solidFill>
                  <a:latin typeface="Arial" charset="0"/>
                  <a:cs typeface="Arial" charset="0"/>
                  <a:sym typeface="Arial" charset="0"/>
                </a:rPr>
                <a:t>Consumer</a:t>
              </a:r>
            </a:p>
            <a:p>
              <a:pPr marL="80364" algn="ctr">
                <a:tabLst>
                  <a:tab pos="366104" algn="l"/>
                </a:tabLst>
              </a:pPr>
              <a:r>
                <a:rPr lang="en-US" sz="1400" b="1">
                  <a:solidFill>
                    <a:srgbClr val="000000"/>
                  </a:solidFill>
                  <a:latin typeface="Arial" charset="0"/>
                  <a:cs typeface="Arial" charset="0"/>
                  <a:sym typeface="Arial" charset="0"/>
                </a:rPr>
                <a:t>(C1)</a:t>
              </a:r>
            </a:p>
          </p:txBody>
        </p:sp>
      </p:grpSp>
      <p:grpSp>
        <p:nvGrpSpPr>
          <p:cNvPr id="15380" name="Group 20"/>
          <p:cNvGrpSpPr>
            <a:grpSpLocks/>
          </p:cNvGrpSpPr>
          <p:nvPr/>
        </p:nvGrpSpPr>
        <p:grpSpPr bwMode="auto">
          <a:xfrm>
            <a:off x="6786563" y="455414"/>
            <a:ext cx="1455539" cy="1589484"/>
            <a:chOff x="6080" y="408"/>
            <a:chExt cx="1304" cy="1424"/>
          </a:xfrm>
        </p:grpSpPr>
        <p:sp>
          <p:nvSpPr>
            <p:cNvPr id="15376" name="AutoShape 16"/>
            <p:cNvSpPr>
              <a:spLocks noChangeArrowheads="1"/>
            </p:cNvSpPr>
            <p:nvPr/>
          </p:nvSpPr>
          <p:spPr bwMode="auto">
            <a:xfrm rot="5400000">
              <a:off x="6336" y="1032"/>
              <a:ext cx="800" cy="800"/>
            </a:xfrm>
            <a:custGeom>
              <a:avLst/>
              <a:gdLst/>
              <a:ahLst/>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0C7F40"/>
            </a:solidFill>
            <a:ln>
              <a:noFill/>
            </a:ln>
            <a:effectLst/>
            <a:extLst>
              <a:ext uri="{91240B29-F687-4F45-9708-019B960494DF}">
                <a14:hiddenLine xmlns:a14="http://schemas.microsoft.com/office/drawing/2010/main" w="25400">
                  <a:solidFill>
                    <a:srgbClr val="14FD10"/>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5377" name="Rectangle 17"/>
            <p:cNvSpPr>
              <a:spLocks noChangeArrowheads="1"/>
            </p:cNvSpPr>
            <p:nvPr/>
          </p:nvSpPr>
          <p:spPr bwMode="auto">
            <a:xfrm rot="5400000">
              <a:off x="6332" y="156"/>
              <a:ext cx="800" cy="1304"/>
            </a:xfrm>
            <a:prstGeom prst="rect">
              <a:avLst/>
            </a:prstGeom>
            <a:solidFill>
              <a:srgbClr val="0C7F40"/>
            </a:solidFill>
            <a:ln>
              <a:noFill/>
            </a:ln>
            <a:effectLst/>
            <a:extLst>
              <a:ext uri="{91240B29-F687-4F45-9708-019B960494DF}">
                <a14:hiddenLine xmlns:a14="http://schemas.microsoft.com/office/drawing/2010/main" w="25400">
                  <a:solidFill>
                    <a:srgbClr val="0B9409">
                      <a:alpha val="70000"/>
                    </a:srgbClr>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a:lstStyle/>
            <a:p>
              <a:endParaRPr lang="en-US"/>
            </a:p>
          </p:txBody>
        </p:sp>
        <p:sp>
          <p:nvSpPr>
            <p:cNvPr id="15378" name="Rectangle 18"/>
            <p:cNvSpPr>
              <a:spLocks noChangeArrowheads="1"/>
            </p:cNvSpPr>
            <p:nvPr/>
          </p:nvSpPr>
          <p:spPr bwMode="auto">
            <a:xfrm>
              <a:off x="6280" y="640"/>
              <a:ext cx="904"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400" b="1">
                  <a:solidFill>
                    <a:srgbClr val="FCFE17"/>
                  </a:solidFill>
                  <a:latin typeface="Arial" charset="0"/>
                  <a:cs typeface="Arial" charset="0"/>
                  <a:sym typeface="Arial" charset="0"/>
                </a:rPr>
                <a:t>Producer</a:t>
              </a:r>
            </a:p>
            <a:p>
              <a:pPr marL="80364" algn="ctr">
                <a:tabLst>
                  <a:tab pos="366104" algn="l"/>
                </a:tabLst>
              </a:pPr>
              <a:r>
                <a:rPr lang="en-US" sz="1400" b="1">
                  <a:solidFill>
                    <a:srgbClr val="FCFE17"/>
                  </a:solidFill>
                  <a:latin typeface="Arial" charset="0"/>
                  <a:cs typeface="Arial" charset="0"/>
                  <a:sym typeface="Arial" charset="0"/>
                </a:rPr>
                <a:t>(P)</a:t>
              </a:r>
            </a:p>
          </p:txBody>
        </p:sp>
      </p:grpSp>
    </p:spTree>
    <p:extLst>
      <p:ext uri="{BB962C8B-B14F-4D97-AF65-F5344CB8AC3E}">
        <p14:creationId xmlns:p14="http://schemas.microsoft.com/office/powerpoint/2010/main" val="417262357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3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3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36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3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38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3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bldLvl="5"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4656" y="2839641"/>
            <a:ext cx="3634383" cy="29021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26626" name="Rectangle 2"/>
          <p:cNvSpPr>
            <a:spLocks noGrp="1" noChangeArrowheads="1"/>
          </p:cNvSpPr>
          <p:nvPr>
            <p:ph type="body" idx="1"/>
          </p:nvPr>
        </p:nvSpPr>
        <p:spPr>
          <a:xfrm>
            <a:off x="651867" y="901898"/>
            <a:ext cx="8331398" cy="10715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70000" lnSpcReduction="20000"/>
          </a:bodyPr>
          <a:lstStyle/>
          <a:p>
            <a:pPr>
              <a:lnSpc>
                <a:spcPts val="2250"/>
              </a:lnSpc>
              <a:spcBef>
                <a:spcPct val="0"/>
              </a:spcBef>
              <a:spcAft>
                <a:spcPts val="1406"/>
              </a:spcAft>
              <a:buSzPct val="130000"/>
              <a:buBlip>
                <a:blip r:embed="rId4"/>
              </a:buBlip>
              <a:tabLst>
                <a:tab pos="375034" algn="l"/>
              </a:tabLst>
            </a:pPr>
            <a:r>
              <a:rPr lang="en-US" b="1">
                <a:solidFill>
                  <a:schemeClr val="tx2"/>
                </a:solidFill>
              </a:rPr>
              <a:t>Producers</a:t>
            </a:r>
            <a:r>
              <a:rPr lang="en-US">
                <a:solidFill>
                  <a:schemeClr val="tx2"/>
                </a:solidFill>
              </a:rPr>
              <a:t> are able to manufacture their food from simple inorganic substances (e.g. CO</a:t>
            </a:r>
            <a:r>
              <a:rPr lang="en-US" baseline="-50000">
                <a:solidFill>
                  <a:schemeClr val="tx2"/>
                </a:solidFill>
              </a:rPr>
              <a:t>2</a:t>
            </a:r>
            <a:r>
              <a:rPr lang="en-US">
                <a:solidFill>
                  <a:schemeClr val="tx2"/>
                </a:solidFill>
              </a:rPr>
              <a:t>). Producers include green plants, algae and other photosynthetic protists, and some bacteria.</a:t>
            </a:r>
            <a:r>
              <a:rPr lang="en-US" b="1">
                <a:solidFill>
                  <a:schemeClr val="tx2"/>
                </a:solidFill>
              </a:rPr>
              <a:t> </a:t>
            </a:r>
          </a:p>
        </p:txBody>
      </p:sp>
      <p:sp>
        <p:nvSpPr>
          <p:cNvPr id="26627" name="Rectangle 3"/>
          <p:cNvSpPr>
            <a:spLocks noGrp="1" noChangeArrowheads="1"/>
          </p:cNvSpPr>
          <p:nvPr>
            <p:ph type="title"/>
          </p:nvPr>
        </p:nvSpPr>
        <p:spPr>
          <a:xfrm>
            <a:off x="0" y="0"/>
            <a:ext cx="9197578"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Producers</a:t>
            </a:r>
          </a:p>
        </p:txBody>
      </p:sp>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329" y="3495973"/>
            <a:ext cx="2878708" cy="1589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pic>
      <p:sp>
        <p:nvSpPr>
          <p:cNvPr id="26630" name="Rectangle 6"/>
          <p:cNvSpPr>
            <a:spLocks noChangeArrowheads="1"/>
          </p:cNvSpPr>
          <p:nvPr/>
        </p:nvSpPr>
        <p:spPr bwMode="auto">
          <a:xfrm>
            <a:off x="6581180" y="4536281"/>
            <a:ext cx="821531" cy="366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0364" algn="ctr">
              <a:tabLst>
                <a:tab pos="366104" algn="l"/>
              </a:tabLst>
            </a:pPr>
            <a:r>
              <a:rPr lang="en-US" sz="1300" b="1">
                <a:latin typeface="Arial" charset="0"/>
                <a:cs typeface="Arial" charset="0"/>
                <a:sym typeface="Arial" charset="0"/>
              </a:rPr>
              <a:t>Solar radiation</a:t>
            </a:r>
          </a:p>
        </p:txBody>
      </p:sp>
      <p:sp>
        <p:nvSpPr>
          <p:cNvPr id="26632" name="Rectangle 8"/>
          <p:cNvSpPr>
            <a:spLocks noChangeArrowheads="1"/>
          </p:cNvSpPr>
          <p:nvPr/>
        </p:nvSpPr>
        <p:spPr bwMode="auto">
          <a:xfrm>
            <a:off x="6875859" y="5429250"/>
            <a:ext cx="1794867" cy="1062633"/>
          </a:xfrm>
          <a:prstGeom prst="rect">
            <a:avLst/>
          </a:prstGeom>
          <a:solidFill>
            <a:srgbClr val="000000"/>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lIns="0" tIns="0" rIns="0" bIns="0" anchor="ctr"/>
          <a:lstStyle/>
          <a:p>
            <a:pPr marL="80364" algn="ctr">
              <a:lnSpc>
                <a:spcPct val="93000"/>
              </a:lnSpc>
              <a:tabLst>
                <a:tab pos="366104" algn="l"/>
              </a:tabLst>
            </a:pPr>
            <a:r>
              <a:rPr lang="en-US" sz="1300" b="1">
                <a:solidFill>
                  <a:srgbClr val="FFFFFF"/>
                </a:solidFill>
                <a:latin typeface="Arial" charset="0"/>
                <a:cs typeface="Arial" charset="0"/>
                <a:sym typeface="Arial" charset="0"/>
              </a:rPr>
              <a:t>Death</a:t>
            </a:r>
            <a:endParaRPr lang="en-US" sz="1300">
              <a:solidFill>
                <a:srgbClr val="FFFFFF"/>
              </a:solidFill>
              <a:latin typeface="Arial" charset="0"/>
              <a:cs typeface="Arial" charset="0"/>
              <a:sym typeface="Arial" charset="0"/>
            </a:endParaRPr>
          </a:p>
          <a:p>
            <a:pPr marL="80364" algn="ctr">
              <a:lnSpc>
                <a:spcPct val="93000"/>
              </a:lnSpc>
              <a:tabLst>
                <a:tab pos="366104" algn="l"/>
              </a:tabLst>
            </a:pPr>
            <a:r>
              <a:rPr lang="en-US" sz="1300">
                <a:solidFill>
                  <a:srgbClr val="FFFFFF"/>
                </a:solidFill>
                <a:latin typeface="Arial" charset="0"/>
                <a:cs typeface="Arial" charset="0"/>
                <a:sym typeface="Arial" charset="0"/>
              </a:rPr>
              <a:t>Some tissue is not eaten by consumers and becomes food for decomposers.</a:t>
            </a:r>
          </a:p>
        </p:txBody>
      </p:sp>
      <p:grpSp>
        <p:nvGrpSpPr>
          <p:cNvPr id="26659" name="Group 35"/>
          <p:cNvGrpSpPr>
            <a:grpSpLocks/>
          </p:cNvGrpSpPr>
          <p:nvPr/>
        </p:nvGrpSpPr>
        <p:grpSpPr bwMode="auto">
          <a:xfrm>
            <a:off x="598289" y="3759398"/>
            <a:ext cx="2582912" cy="1062633"/>
            <a:chOff x="536" y="3368"/>
            <a:chExt cx="2314" cy="952"/>
          </a:xfrm>
        </p:grpSpPr>
        <p:sp>
          <p:nvSpPr>
            <p:cNvPr id="26634" name="Rectangle 10"/>
            <p:cNvSpPr>
              <a:spLocks noChangeArrowheads="1"/>
            </p:cNvSpPr>
            <p:nvPr/>
          </p:nvSpPr>
          <p:spPr bwMode="auto">
            <a:xfrm>
              <a:off x="536" y="3368"/>
              <a:ext cx="1688" cy="952"/>
            </a:xfrm>
            <a:prstGeom prst="rect">
              <a:avLst/>
            </a:prstGeom>
            <a:solidFill>
              <a:srgbClr val="FCFE69"/>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0" tIns="0" rIns="0" bIns="0" anchor="ctr"/>
            <a:lstStyle/>
            <a:p>
              <a:pPr marL="80364" algn="ctr">
                <a:lnSpc>
                  <a:spcPct val="93000"/>
                </a:lnSpc>
                <a:tabLst>
                  <a:tab pos="366104" algn="l"/>
                </a:tabLst>
              </a:pPr>
              <a:r>
                <a:rPr lang="en-US" sz="1300" b="1">
                  <a:latin typeface="Arial" charset="0"/>
                  <a:cs typeface="Arial" charset="0"/>
                  <a:sym typeface="Arial" charset="0"/>
                </a:rPr>
                <a:t>Wastes</a:t>
              </a:r>
              <a:endParaRPr lang="en-US" sz="1300">
                <a:latin typeface="Arial" charset="0"/>
                <a:cs typeface="Arial" charset="0"/>
                <a:sym typeface="Arial" charset="0"/>
              </a:endParaRPr>
            </a:p>
            <a:p>
              <a:pPr marL="80364" algn="ctr">
                <a:lnSpc>
                  <a:spcPct val="93000"/>
                </a:lnSpc>
                <a:tabLst>
                  <a:tab pos="366104" algn="l"/>
                </a:tabLst>
              </a:pPr>
              <a:r>
                <a:rPr lang="en-US" sz="1300">
                  <a:latin typeface="Arial" charset="0"/>
                  <a:cs typeface="Arial" charset="0"/>
                  <a:sym typeface="Arial" charset="0"/>
                </a:rPr>
                <a:t>Metabolic waste products are released.</a:t>
              </a:r>
            </a:p>
          </p:txBody>
        </p:sp>
        <p:sp>
          <p:nvSpPr>
            <p:cNvPr id="26635" name="Line 11"/>
            <p:cNvSpPr>
              <a:spLocks noChangeShapeType="1"/>
            </p:cNvSpPr>
            <p:nvPr/>
          </p:nvSpPr>
          <p:spPr bwMode="auto">
            <a:xfrm>
              <a:off x="2056" y="3848"/>
              <a:ext cx="794" cy="0"/>
            </a:xfrm>
            <a:prstGeom prst="line">
              <a:avLst/>
            </a:prstGeom>
            <a:noFill/>
            <a:ln w="508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26656" name="Group 32"/>
          <p:cNvGrpSpPr>
            <a:grpSpLocks/>
          </p:cNvGrpSpPr>
          <p:nvPr/>
        </p:nvGrpSpPr>
        <p:grpSpPr bwMode="auto">
          <a:xfrm>
            <a:off x="598289" y="2116336"/>
            <a:ext cx="2734717" cy="1252389"/>
            <a:chOff x="536" y="1896"/>
            <a:chExt cx="2450" cy="1122"/>
          </a:xfrm>
        </p:grpSpPr>
        <p:sp>
          <p:nvSpPr>
            <p:cNvPr id="26637" name="Rectangle 13"/>
            <p:cNvSpPr>
              <a:spLocks noChangeArrowheads="1"/>
            </p:cNvSpPr>
            <p:nvPr/>
          </p:nvSpPr>
          <p:spPr bwMode="auto">
            <a:xfrm>
              <a:off x="536" y="1896"/>
              <a:ext cx="1688" cy="952"/>
            </a:xfrm>
            <a:prstGeom prst="rect">
              <a:avLst/>
            </a:prstGeom>
            <a:solidFill>
              <a:srgbClr val="FD70CE"/>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0" tIns="0" rIns="0" bIns="0" anchor="ctr"/>
            <a:lstStyle/>
            <a:p>
              <a:pPr marL="80364" algn="ctr">
                <a:lnSpc>
                  <a:spcPct val="93000"/>
                </a:lnSpc>
                <a:tabLst>
                  <a:tab pos="366104" algn="l"/>
                </a:tabLst>
              </a:pPr>
              <a:r>
                <a:rPr lang="en-US" sz="1300" b="1">
                  <a:latin typeface="Arial" charset="0"/>
                  <a:cs typeface="Arial" charset="0"/>
                  <a:sym typeface="Arial" charset="0"/>
                </a:rPr>
                <a:t>Respiration</a:t>
              </a:r>
              <a:endParaRPr lang="en-US" sz="1300">
                <a:latin typeface="Arial" charset="0"/>
                <a:cs typeface="Arial" charset="0"/>
                <a:sym typeface="Arial" charset="0"/>
              </a:endParaRPr>
            </a:p>
            <a:p>
              <a:pPr marL="80364" algn="ctr">
                <a:lnSpc>
                  <a:spcPct val="93000"/>
                </a:lnSpc>
                <a:tabLst>
                  <a:tab pos="366104" algn="l"/>
                </a:tabLst>
              </a:pPr>
              <a:r>
                <a:rPr lang="en-US" sz="1300">
                  <a:latin typeface="Arial" charset="0"/>
                  <a:cs typeface="Arial" charset="0"/>
                  <a:sym typeface="Arial" charset="0"/>
                </a:rPr>
                <a:t>Heat given off in the process of daily living.</a:t>
              </a:r>
            </a:p>
          </p:txBody>
        </p:sp>
        <p:sp>
          <p:nvSpPr>
            <p:cNvPr id="26638" name="Line 14"/>
            <p:cNvSpPr>
              <a:spLocks noChangeShapeType="1"/>
            </p:cNvSpPr>
            <p:nvPr/>
          </p:nvSpPr>
          <p:spPr bwMode="auto">
            <a:xfrm>
              <a:off x="2154" y="2453"/>
              <a:ext cx="832" cy="565"/>
            </a:xfrm>
            <a:prstGeom prst="line">
              <a:avLst/>
            </a:prstGeom>
            <a:noFill/>
            <a:ln w="1524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26660" name="Group 36"/>
          <p:cNvGrpSpPr>
            <a:grpSpLocks/>
          </p:cNvGrpSpPr>
          <p:nvPr/>
        </p:nvGrpSpPr>
        <p:grpSpPr bwMode="auto">
          <a:xfrm>
            <a:off x="598289" y="5175871"/>
            <a:ext cx="2639839" cy="1316012"/>
            <a:chOff x="536" y="4637"/>
            <a:chExt cx="2365" cy="1179"/>
          </a:xfrm>
        </p:grpSpPr>
        <p:sp>
          <p:nvSpPr>
            <p:cNvPr id="26640" name="Rectangle 16"/>
            <p:cNvSpPr>
              <a:spLocks noChangeArrowheads="1"/>
            </p:cNvSpPr>
            <p:nvPr/>
          </p:nvSpPr>
          <p:spPr bwMode="auto">
            <a:xfrm>
              <a:off x="536" y="4864"/>
              <a:ext cx="1688" cy="952"/>
            </a:xfrm>
            <a:prstGeom prst="rect">
              <a:avLst/>
            </a:prstGeom>
            <a:solidFill>
              <a:srgbClr val="407F09"/>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0" tIns="0" rIns="0" bIns="0" anchor="ctr"/>
            <a:lstStyle/>
            <a:p>
              <a:pPr marL="80364" algn="ctr">
                <a:lnSpc>
                  <a:spcPct val="93000"/>
                </a:lnSpc>
                <a:tabLst>
                  <a:tab pos="366104" algn="l"/>
                </a:tabLst>
              </a:pPr>
              <a:r>
                <a:rPr lang="en-US" sz="1300" b="1">
                  <a:solidFill>
                    <a:srgbClr val="FFFFFF"/>
                  </a:solidFill>
                  <a:latin typeface="Arial" charset="0"/>
                  <a:cs typeface="Arial" charset="0"/>
                  <a:sym typeface="Arial" charset="0"/>
                </a:rPr>
                <a:t>Reflected light</a:t>
              </a:r>
            </a:p>
            <a:p>
              <a:pPr marL="80364" algn="ctr">
                <a:lnSpc>
                  <a:spcPct val="93000"/>
                </a:lnSpc>
                <a:tabLst>
                  <a:tab pos="366104" algn="l"/>
                </a:tabLst>
              </a:pPr>
              <a:r>
                <a:rPr lang="en-US" sz="1300">
                  <a:solidFill>
                    <a:srgbClr val="FFFFFF"/>
                  </a:solidFill>
                  <a:latin typeface="Arial" charset="0"/>
                  <a:cs typeface="Arial" charset="0"/>
                  <a:sym typeface="Arial" charset="0"/>
                </a:rPr>
                <a:t>Unused solar radiation is reflected off the surface of the organism.</a:t>
              </a:r>
            </a:p>
          </p:txBody>
        </p:sp>
        <p:sp>
          <p:nvSpPr>
            <p:cNvPr id="26641" name="Line 17"/>
            <p:cNvSpPr>
              <a:spLocks noChangeShapeType="1"/>
            </p:cNvSpPr>
            <p:nvPr/>
          </p:nvSpPr>
          <p:spPr bwMode="auto">
            <a:xfrm rot="10800000" flipH="1">
              <a:off x="2064" y="4637"/>
              <a:ext cx="837" cy="397"/>
            </a:xfrm>
            <a:prstGeom prst="line">
              <a:avLst/>
            </a:prstGeom>
            <a:noFill/>
            <a:ln w="508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26661" name="Group 37"/>
          <p:cNvGrpSpPr>
            <a:grpSpLocks/>
          </p:cNvGrpSpPr>
          <p:nvPr/>
        </p:nvGrpSpPr>
        <p:grpSpPr bwMode="auto">
          <a:xfrm>
            <a:off x="3893344" y="5143500"/>
            <a:ext cx="1794867" cy="1348383"/>
            <a:chOff x="3488" y="4608"/>
            <a:chExt cx="1608" cy="1208"/>
          </a:xfrm>
        </p:grpSpPr>
        <p:sp>
          <p:nvSpPr>
            <p:cNvPr id="26643" name="Rectangle 19"/>
            <p:cNvSpPr>
              <a:spLocks noChangeArrowheads="1"/>
            </p:cNvSpPr>
            <p:nvPr/>
          </p:nvSpPr>
          <p:spPr bwMode="auto">
            <a:xfrm>
              <a:off x="3488" y="4864"/>
              <a:ext cx="1608" cy="952"/>
            </a:xfrm>
            <a:prstGeom prst="rect">
              <a:avLst/>
            </a:prstGeom>
            <a:solidFill>
              <a:srgbClr val="FB8111"/>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lIns="0" tIns="0" rIns="0" bIns="0" anchor="ctr"/>
            <a:lstStyle/>
            <a:p>
              <a:pPr marL="80364" algn="ctr">
                <a:lnSpc>
                  <a:spcPct val="93000"/>
                </a:lnSpc>
                <a:tabLst>
                  <a:tab pos="366104" algn="l"/>
                </a:tabLst>
              </a:pPr>
              <a:r>
                <a:rPr lang="en-US" sz="1300" b="1">
                  <a:latin typeface="Arial" charset="0"/>
                  <a:cs typeface="Arial" charset="0"/>
                  <a:sym typeface="Arial" charset="0"/>
                </a:rPr>
                <a:t>Dead tissue</a:t>
              </a:r>
            </a:p>
          </p:txBody>
        </p:sp>
        <p:sp>
          <p:nvSpPr>
            <p:cNvPr id="26644" name="Line 20"/>
            <p:cNvSpPr>
              <a:spLocks noChangeShapeType="1"/>
            </p:cNvSpPr>
            <p:nvPr/>
          </p:nvSpPr>
          <p:spPr bwMode="auto">
            <a:xfrm rot="10800000" flipH="1">
              <a:off x="4290" y="4608"/>
              <a:ext cx="0" cy="445"/>
            </a:xfrm>
            <a:prstGeom prst="line">
              <a:avLst/>
            </a:prstGeom>
            <a:noFill/>
            <a:ln w="508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26657" name="Group 33"/>
          <p:cNvGrpSpPr>
            <a:grpSpLocks/>
          </p:cNvGrpSpPr>
          <p:nvPr/>
        </p:nvGrpSpPr>
        <p:grpSpPr bwMode="auto">
          <a:xfrm>
            <a:off x="3687961" y="2116336"/>
            <a:ext cx="2196703" cy="1535906"/>
            <a:chOff x="3304" y="1896"/>
            <a:chExt cx="1968" cy="1376"/>
          </a:xfrm>
        </p:grpSpPr>
        <p:sp>
          <p:nvSpPr>
            <p:cNvPr id="26646" name="Rectangle 22"/>
            <p:cNvSpPr>
              <a:spLocks noChangeArrowheads="1"/>
            </p:cNvSpPr>
            <p:nvPr/>
          </p:nvSpPr>
          <p:spPr bwMode="auto">
            <a:xfrm>
              <a:off x="3304" y="1896"/>
              <a:ext cx="1968" cy="952"/>
            </a:xfrm>
            <a:prstGeom prst="rect">
              <a:avLst/>
            </a:prstGeom>
            <a:solidFill>
              <a:srgbClr val="80FE12"/>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0" tIns="0" rIns="0" bIns="0" anchor="ctr"/>
            <a:lstStyle/>
            <a:p>
              <a:pPr marL="80364" algn="ctr">
                <a:lnSpc>
                  <a:spcPct val="93000"/>
                </a:lnSpc>
                <a:tabLst>
                  <a:tab pos="366104" algn="l"/>
                </a:tabLst>
              </a:pPr>
              <a:r>
                <a:rPr lang="en-US" sz="1300" b="1">
                  <a:latin typeface="Arial" charset="0"/>
                  <a:cs typeface="Arial" charset="0"/>
                  <a:sym typeface="Arial" charset="0"/>
                </a:rPr>
                <a:t>Growth and new offspring</a:t>
              </a:r>
              <a:endParaRPr lang="en-US" sz="1300">
                <a:latin typeface="Arial" charset="0"/>
                <a:cs typeface="Arial" charset="0"/>
                <a:sym typeface="Arial" charset="0"/>
              </a:endParaRPr>
            </a:p>
            <a:p>
              <a:pPr marL="80364" algn="ctr">
                <a:lnSpc>
                  <a:spcPct val="93000"/>
                </a:lnSpc>
                <a:tabLst>
                  <a:tab pos="366104" algn="l"/>
                </a:tabLst>
              </a:pPr>
              <a:r>
                <a:rPr lang="en-US" sz="1300">
                  <a:latin typeface="Arial" charset="0"/>
                  <a:cs typeface="Arial" charset="0"/>
                  <a:sym typeface="Arial" charset="0"/>
                </a:rPr>
                <a:t>New offspring as well as new branches and leaves.</a:t>
              </a:r>
            </a:p>
          </p:txBody>
        </p:sp>
        <p:sp>
          <p:nvSpPr>
            <p:cNvPr id="26647" name="Line 23"/>
            <p:cNvSpPr>
              <a:spLocks noChangeShapeType="1"/>
            </p:cNvSpPr>
            <p:nvPr/>
          </p:nvSpPr>
          <p:spPr bwMode="auto">
            <a:xfrm>
              <a:off x="4290" y="2674"/>
              <a:ext cx="0" cy="598"/>
            </a:xfrm>
            <a:prstGeom prst="line">
              <a:avLst/>
            </a:prstGeom>
            <a:noFill/>
            <a:ln w="508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26658" name="Group 34"/>
          <p:cNvGrpSpPr>
            <a:grpSpLocks/>
          </p:cNvGrpSpPr>
          <p:nvPr/>
        </p:nvGrpSpPr>
        <p:grpSpPr bwMode="auto">
          <a:xfrm>
            <a:off x="6247433" y="2116336"/>
            <a:ext cx="2405434" cy="1175370"/>
            <a:chOff x="5597" y="1896"/>
            <a:chExt cx="2155" cy="1053"/>
          </a:xfrm>
        </p:grpSpPr>
        <p:sp>
          <p:nvSpPr>
            <p:cNvPr id="26649" name="Rectangle 25"/>
            <p:cNvSpPr>
              <a:spLocks noChangeArrowheads="1"/>
            </p:cNvSpPr>
            <p:nvPr/>
          </p:nvSpPr>
          <p:spPr bwMode="auto">
            <a:xfrm>
              <a:off x="6176" y="1896"/>
              <a:ext cx="1576" cy="952"/>
            </a:xfrm>
            <a:prstGeom prst="rect">
              <a:avLst/>
            </a:prstGeom>
            <a:solidFill>
              <a:srgbClr val="6BCBFD"/>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0" tIns="0" rIns="0" bIns="0" anchor="ctr"/>
            <a:lstStyle/>
            <a:p>
              <a:pPr marL="80364" algn="ctr">
                <a:lnSpc>
                  <a:spcPct val="93000"/>
                </a:lnSpc>
                <a:tabLst>
                  <a:tab pos="366104" algn="l"/>
                </a:tabLst>
              </a:pPr>
              <a:r>
                <a:rPr lang="en-US" sz="1300" b="1">
                  <a:latin typeface="Arial" charset="0"/>
                  <a:cs typeface="Arial" charset="0"/>
                  <a:sym typeface="Arial" charset="0"/>
                </a:rPr>
                <a:t>Eaten by consumers</a:t>
              </a:r>
            </a:p>
            <a:p>
              <a:pPr marL="80364" algn="ctr">
                <a:lnSpc>
                  <a:spcPct val="93000"/>
                </a:lnSpc>
                <a:tabLst>
                  <a:tab pos="366104" algn="l"/>
                </a:tabLst>
              </a:pPr>
              <a:r>
                <a:rPr lang="en-US" sz="1300">
                  <a:latin typeface="Arial" charset="0"/>
                  <a:cs typeface="Arial" charset="0"/>
                  <a:sym typeface="Arial" charset="0"/>
                </a:rPr>
                <a:t>Some tissue eaten by herbivores and omnivores.</a:t>
              </a:r>
            </a:p>
          </p:txBody>
        </p:sp>
        <p:sp>
          <p:nvSpPr>
            <p:cNvPr id="26650" name="Line 26"/>
            <p:cNvSpPr>
              <a:spLocks noChangeShapeType="1"/>
            </p:cNvSpPr>
            <p:nvPr/>
          </p:nvSpPr>
          <p:spPr bwMode="auto">
            <a:xfrm flipH="1">
              <a:off x="5597" y="2650"/>
              <a:ext cx="779" cy="299"/>
            </a:xfrm>
            <a:prstGeom prst="line">
              <a:avLst/>
            </a:prstGeom>
            <a:noFill/>
            <a:ln w="508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26653" name="Text Box 29"/>
          <p:cNvSpPr txBox="1">
            <a:spLocks/>
          </p:cNvSpPr>
          <p:nvPr/>
        </p:nvSpPr>
        <p:spPr bwMode="auto">
          <a:xfrm>
            <a:off x="3536156" y="3974828"/>
            <a:ext cx="2488035" cy="588140"/>
          </a:xfrm>
          <a:prstGeom prst="rect">
            <a:avLst/>
          </a:prstGeom>
          <a:noFill/>
          <a:ln>
            <a:noFill/>
          </a:ln>
          <a:effectLst/>
          <a:extLst>
            <a:ext uri="{909E8E84-426E-40DD-AFC4-6F175D3DCCD1}">
              <a14:hiddenFill xmlns:a14="http://schemas.microsoft.com/office/drawing/2010/main">
                <a:solidFill>
                  <a:srgbClr val="D4A654">
                    <a:alpha val="14902"/>
                  </a:srgbClr>
                </a:solidFill>
              </a14:hiddenFill>
            </a:ex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74998"/>
                    </a:schemeClr>
                  </a:outerShdw>
                </a:effectLst>
              </a14:hiddenEffects>
            </a:ext>
          </a:extLst>
        </p:spPr>
        <p:txBody>
          <a:bodyPr lIns="64291" tIns="32146" rIns="64291" bIns="32146">
            <a:spAutoFit/>
          </a:bodyPr>
          <a:lstStyle/>
          <a:p>
            <a:pPr algn="ctr"/>
            <a:r>
              <a:rPr lang="en-US" sz="3400" b="1">
                <a:solidFill>
                  <a:srgbClr val="FFFF00"/>
                </a:solidFill>
                <a:latin typeface="Arial" charset="0"/>
              </a:rPr>
              <a:t>Producers</a:t>
            </a:r>
          </a:p>
        </p:txBody>
      </p:sp>
    </p:spTree>
    <p:extLst>
      <p:ext uri="{BB962C8B-B14F-4D97-AF65-F5344CB8AC3E}">
        <p14:creationId xmlns:p14="http://schemas.microsoft.com/office/powerpoint/2010/main" val="401286943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6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66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66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bldLvl="5" autoUpdateAnimBg="0"/>
      <p:bldP spid="266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191" y="2789412"/>
            <a:ext cx="3634383" cy="3001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sp>
        <p:nvSpPr>
          <p:cNvPr id="27650" name="Rectangle 2"/>
          <p:cNvSpPr>
            <a:spLocks noGrp="1" noChangeArrowheads="1"/>
          </p:cNvSpPr>
          <p:nvPr>
            <p:ph type="body" idx="1"/>
          </p:nvPr>
        </p:nvSpPr>
        <p:spPr>
          <a:xfrm>
            <a:off x="625078" y="910828"/>
            <a:ext cx="7617023" cy="118764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70000" lnSpcReduction="20000"/>
          </a:bodyPr>
          <a:lstStyle/>
          <a:p>
            <a:pPr>
              <a:lnSpc>
                <a:spcPts val="2250"/>
              </a:lnSpc>
              <a:spcBef>
                <a:spcPct val="0"/>
              </a:spcBef>
              <a:spcAft>
                <a:spcPts val="1406"/>
              </a:spcAft>
              <a:buSzPct val="130000"/>
              <a:buBlip>
                <a:blip r:embed="rId4"/>
              </a:buBlip>
              <a:tabLst>
                <a:tab pos="375034" algn="l"/>
                <a:tab pos="375034" algn="l"/>
              </a:tabLst>
            </a:pPr>
            <a:r>
              <a:rPr lang="en-US" b="1">
                <a:solidFill>
                  <a:schemeClr val="tx2"/>
                </a:solidFill>
              </a:rPr>
              <a:t>Consumers</a:t>
            </a:r>
            <a:r>
              <a:rPr lang="en-US">
                <a:solidFill>
                  <a:schemeClr val="tx2"/>
                </a:solidFill>
              </a:rPr>
              <a:t> are organisms that feed on autotrophs or on other heterotrophs to obtain their energy. </a:t>
            </a:r>
          </a:p>
          <a:p>
            <a:pPr>
              <a:lnSpc>
                <a:spcPts val="2250"/>
              </a:lnSpc>
              <a:spcBef>
                <a:spcPct val="0"/>
              </a:spcBef>
              <a:spcAft>
                <a:spcPts val="1406"/>
              </a:spcAft>
              <a:buSzPct val="130000"/>
              <a:buBlip>
                <a:blip r:embed="rId4"/>
              </a:buBlip>
              <a:tabLst>
                <a:tab pos="375034" algn="l"/>
                <a:tab pos="375034" algn="l"/>
              </a:tabLst>
            </a:pPr>
            <a:r>
              <a:rPr lang="en-US">
                <a:solidFill>
                  <a:schemeClr val="tx2"/>
                </a:solidFill>
              </a:rPr>
              <a:t>Includes: </a:t>
            </a:r>
            <a:r>
              <a:rPr lang="en-US" b="1">
                <a:solidFill>
                  <a:schemeClr val="tx2"/>
                </a:solidFill>
              </a:rPr>
              <a:t>animals</a:t>
            </a:r>
            <a:r>
              <a:rPr lang="en-US">
                <a:solidFill>
                  <a:schemeClr val="tx2"/>
                </a:solidFill>
              </a:rPr>
              <a:t>, </a:t>
            </a:r>
            <a:r>
              <a:rPr lang="en-US" b="1">
                <a:solidFill>
                  <a:schemeClr val="tx2"/>
                </a:solidFill>
              </a:rPr>
              <a:t>heterotrophic</a:t>
            </a:r>
            <a:r>
              <a:rPr lang="en-US">
                <a:solidFill>
                  <a:schemeClr val="tx2"/>
                </a:solidFill>
              </a:rPr>
              <a:t> </a:t>
            </a:r>
            <a:r>
              <a:rPr lang="en-US" b="1">
                <a:solidFill>
                  <a:schemeClr val="tx2"/>
                </a:solidFill>
              </a:rPr>
              <a:t>protists</a:t>
            </a:r>
            <a:r>
              <a:rPr lang="en-US">
                <a:solidFill>
                  <a:schemeClr val="tx2"/>
                </a:solidFill>
              </a:rPr>
              <a:t>, and some </a:t>
            </a:r>
            <a:r>
              <a:rPr lang="en-US" b="1">
                <a:solidFill>
                  <a:schemeClr val="tx2"/>
                </a:solidFill>
              </a:rPr>
              <a:t>bacteria</a:t>
            </a:r>
            <a:r>
              <a:rPr lang="en-US">
                <a:solidFill>
                  <a:schemeClr val="tx2"/>
                </a:solidFill>
              </a:rPr>
              <a:t>.</a:t>
            </a:r>
            <a:endParaRPr lang="en-US" sz="1400">
              <a:solidFill>
                <a:schemeClr val="tx2"/>
              </a:solidFill>
            </a:endParaRPr>
          </a:p>
        </p:txBody>
      </p:sp>
      <p:sp>
        <p:nvSpPr>
          <p:cNvPr id="27651" name="Rectangle 3"/>
          <p:cNvSpPr>
            <a:spLocks noGrp="1" noChangeArrowheads="1"/>
          </p:cNvSpPr>
          <p:nvPr>
            <p:ph type="title"/>
          </p:nvPr>
        </p:nvSpPr>
        <p:spPr>
          <a:xfrm>
            <a:off x="-26789" y="-8930"/>
            <a:ext cx="9197578"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Consumers</a:t>
            </a:r>
          </a:p>
        </p:txBody>
      </p:sp>
      <p:sp>
        <p:nvSpPr>
          <p:cNvPr id="27652" name="Rectangle 4"/>
          <p:cNvSpPr>
            <a:spLocks noChangeArrowheads="1"/>
          </p:cNvSpPr>
          <p:nvPr/>
        </p:nvSpPr>
        <p:spPr bwMode="auto">
          <a:xfrm>
            <a:off x="571500" y="5125641"/>
            <a:ext cx="1937742" cy="1464469"/>
          </a:xfrm>
          <a:prstGeom prst="rect">
            <a:avLst/>
          </a:prstGeom>
          <a:solidFill>
            <a:srgbClr val="000000"/>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lIns="44647" tIns="44647" rIns="44647" bIns="44647" anchor="ctr"/>
          <a:lstStyle/>
          <a:p>
            <a:pPr marL="80364" algn="ctr">
              <a:tabLst>
                <a:tab pos="366104" algn="l"/>
              </a:tabLst>
            </a:pPr>
            <a:r>
              <a:rPr lang="en-US" sz="1300" b="1">
                <a:solidFill>
                  <a:srgbClr val="FFFFFF"/>
                </a:solidFill>
                <a:latin typeface="Arial" charset="0"/>
                <a:cs typeface="Arial" charset="0"/>
                <a:sym typeface="Arial" charset="0"/>
              </a:rPr>
              <a:t>Death</a:t>
            </a:r>
            <a:endParaRPr lang="en-US" sz="1300">
              <a:solidFill>
                <a:srgbClr val="FFFFFF"/>
              </a:solidFill>
              <a:latin typeface="Arial" charset="0"/>
              <a:cs typeface="Arial" charset="0"/>
              <a:sym typeface="Arial" charset="0"/>
            </a:endParaRPr>
          </a:p>
          <a:p>
            <a:pPr marL="80364" algn="ctr">
              <a:tabLst>
                <a:tab pos="366104" algn="l"/>
              </a:tabLst>
            </a:pPr>
            <a:r>
              <a:rPr lang="en-US" sz="1300">
                <a:solidFill>
                  <a:srgbClr val="FFFFFF"/>
                </a:solidFill>
                <a:latin typeface="Arial" charset="0"/>
                <a:cs typeface="Arial" charset="0"/>
                <a:sym typeface="Arial" charset="0"/>
              </a:rPr>
              <a:t>Some tissue not eaten by consumers becomes food for detritivores and decomposers.</a:t>
            </a:r>
          </a:p>
        </p:txBody>
      </p:sp>
      <p:grpSp>
        <p:nvGrpSpPr>
          <p:cNvPr id="27679" name="Group 31"/>
          <p:cNvGrpSpPr>
            <a:grpSpLocks/>
          </p:cNvGrpSpPr>
          <p:nvPr/>
        </p:nvGrpSpPr>
        <p:grpSpPr bwMode="auto">
          <a:xfrm>
            <a:off x="589360" y="3750469"/>
            <a:ext cx="2582912" cy="1062633"/>
            <a:chOff x="536" y="3368"/>
            <a:chExt cx="2314" cy="952"/>
          </a:xfrm>
        </p:grpSpPr>
        <p:sp>
          <p:nvSpPr>
            <p:cNvPr id="27654" name="Rectangle 6"/>
            <p:cNvSpPr>
              <a:spLocks noChangeArrowheads="1"/>
            </p:cNvSpPr>
            <p:nvPr/>
          </p:nvSpPr>
          <p:spPr bwMode="auto">
            <a:xfrm>
              <a:off x="536" y="3368"/>
              <a:ext cx="1688" cy="952"/>
            </a:xfrm>
            <a:prstGeom prst="rect">
              <a:avLst/>
            </a:prstGeom>
            <a:solidFill>
              <a:srgbClr val="FCFE69"/>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lIns="63500" tIns="63500" rIns="63500" bIns="63500" anchor="ctr"/>
            <a:lstStyle/>
            <a:p>
              <a:pPr marL="80364" algn="ctr">
                <a:tabLst>
                  <a:tab pos="366104" algn="l"/>
                </a:tabLst>
              </a:pPr>
              <a:r>
                <a:rPr lang="en-US" sz="1300" b="1">
                  <a:latin typeface="Arial" charset="0"/>
                  <a:cs typeface="Arial" charset="0"/>
                  <a:sym typeface="Arial" charset="0"/>
                </a:rPr>
                <a:t>Wastes</a:t>
              </a:r>
              <a:endParaRPr lang="en-US" sz="1300">
                <a:latin typeface="Arial" charset="0"/>
                <a:cs typeface="Arial" charset="0"/>
                <a:sym typeface="Arial" charset="0"/>
              </a:endParaRPr>
            </a:p>
            <a:p>
              <a:pPr marL="80364" algn="ctr">
                <a:tabLst>
                  <a:tab pos="366104" algn="l"/>
                </a:tabLst>
              </a:pPr>
              <a:r>
                <a:rPr lang="en-US" sz="1300">
                  <a:latin typeface="Arial" charset="0"/>
                  <a:cs typeface="Arial" charset="0"/>
                  <a:sym typeface="Arial" charset="0"/>
                </a:rPr>
                <a:t>Metabolic waste products are released</a:t>
              </a:r>
            </a:p>
            <a:p>
              <a:pPr marL="80364" algn="ctr">
                <a:tabLst>
                  <a:tab pos="366104" algn="l"/>
                </a:tabLst>
              </a:pPr>
              <a:r>
                <a:rPr lang="en-US" sz="1300">
                  <a:latin typeface="Arial" charset="0"/>
                  <a:cs typeface="Arial" charset="0"/>
                  <a:sym typeface="Arial" charset="0"/>
                </a:rPr>
                <a:t>(e.g. urine, feces, CO</a:t>
              </a:r>
              <a:r>
                <a:rPr lang="en-US" sz="700">
                  <a:latin typeface="Arial" charset="0"/>
                  <a:cs typeface="Arial" charset="0"/>
                  <a:sym typeface="Arial" charset="0"/>
                </a:rPr>
                <a:t>2</a:t>
              </a:r>
              <a:r>
                <a:rPr lang="en-US" sz="1300">
                  <a:latin typeface="Arial" charset="0"/>
                  <a:cs typeface="Arial" charset="0"/>
                  <a:sym typeface="Arial" charset="0"/>
                </a:rPr>
                <a:t>)</a:t>
              </a:r>
            </a:p>
          </p:txBody>
        </p:sp>
        <p:sp>
          <p:nvSpPr>
            <p:cNvPr id="27655" name="Line 7"/>
            <p:cNvSpPr>
              <a:spLocks noChangeShapeType="1"/>
            </p:cNvSpPr>
            <p:nvPr/>
          </p:nvSpPr>
          <p:spPr bwMode="auto">
            <a:xfrm>
              <a:off x="2056" y="3848"/>
              <a:ext cx="794" cy="0"/>
            </a:xfrm>
            <a:prstGeom prst="line">
              <a:avLst/>
            </a:prstGeom>
            <a:noFill/>
            <a:ln w="508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27678" name="Group 30"/>
          <p:cNvGrpSpPr>
            <a:grpSpLocks/>
          </p:cNvGrpSpPr>
          <p:nvPr/>
        </p:nvGrpSpPr>
        <p:grpSpPr bwMode="auto">
          <a:xfrm>
            <a:off x="598289" y="2259211"/>
            <a:ext cx="2734717" cy="1109514"/>
            <a:chOff x="536" y="2024"/>
            <a:chExt cx="2450" cy="994"/>
          </a:xfrm>
        </p:grpSpPr>
        <p:sp>
          <p:nvSpPr>
            <p:cNvPr id="27657" name="Rectangle 9"/>
            <p:cNvSpPr>
              <a:spLocks noChangeArrowheads="1"/>
            </p:cNvSpPr>
            <p:nvPr/>
          </p:nvSpPr>
          <p:spPr bwMode="auto">
            <a:xfrm>
              <a:off x="536" y="2024"/>
              <a:ext cx="1688" cy="952"/>
            </a:xfrm>
            <a:prstGeom prst="rect">
              <a:avLst/>
            </a:prstGeom>
            <a:solidFill>
              <a:srgbClr val="FD70CE"/>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lIns="63500" tIns="63500" rIns="63500" bIns="63500" anchor="ctr"/>
            <a:lstStyle/>
            <a:p>
              <a:pPr marL="80364" algn="ctr">
                <a:tabLst>
                  <a:tab pos="366104" algn="l"/>
                </a:tabLst>
              </a:pPr>
              <a:r>
                <a:rPr lang="en-US" sz="1300" b="1">
                  <a:latin typeface="Arial" charset="0"/>
                  <a:cs typeface="Arial" charset="0"/>
                  <a:sym typeface="Arial" charset="0"/>
                </a:rPr>
                <a:t>Respiration</a:t>
              </a:r>
              <a:endParaRPr lang="en-US" sz="1300">
                <a:latin typeface="Arial" charset="0"/>
                <a:cs typeface="Arial" charset="0"/>
                <a:sym typeface="Arial" charset="0"/>
              </a:endParaRPr>
            </a:p>
            <a:p>
              <a:pPr marL="80364" algn="ctr">
                <a:tabLst>
                  <a:tab pos="366104" algn="l"/>
                </a:tabLst>
              </a:pPr>
              <a:r>
                <a:rPr lang="en-US" sz="1300">
                  <a:latin typeface="Arial" charset="0"/>
                  <a:cs typeface="Arial" charset="0"/>
                  <a:sym typeface="Arial" charset="0"/>
                </a:rPr>
                <a:t>Heat given off in the process of daily living.</a:t>
              </a:r>
            </a:p>
          </p:txBody>
        </p:sp>
        <p:sp>
          <p:nvSpPr>
            <p:cNvPr id="27658" name="Line 10"/>
            <p:cNvSpPr>
              <a:spLocks noChangeShapeType="1"/>
            </p:cNvSpPr>
            <p:nvPr/>
          </p:nvSpPr>
          <p:spPr bwMode="auto">
            <a:xfrm>
              <a:off x="2154" y="2453"/>
              <a:ext cx="832" cy="565"/>
            </a:xfrm>
            <a:prstGeom prst="line">
              <a:avLst/>
            </a:prstGeom>
            <a:noFill/>
            <a:ln w="1524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27674" name="Group 26"/>
          <p:cNvGrpSpPr>
            <a:grpSpLocks/>
          </p:cNvGrpSpPr>
          <p:nvPr/>
        </p:nvGrpSpPr>
        <p:grpSpPr bwMode="auto">
          <a:xfrm>
            <a:off x="3893344" y="5143500"/>
            <a:ext cx="1794867" cy="1348383"/>
            <a:chOff x="3488" y="4608"/>
            <a:chExt cx="1608" cy="1208"/>
          </a:xfrm>
        </p:grpSpPr>
        <p:sp>
          <p:nvSpPr>
            <p:cNvPr id="27660" name="Rectangle 12"/>
            <p:cNvSpPr>
              <a:spLocks noChangeArrowheads="1"/>
            </p:cNvSpPr>
            <p:nvPr/>
          </p:nvSpPr>
          <p:spPr bwMode="auto">
            <a:xfrm>
              <a:off x="3488" y="4864"/>
              <a:ext cx="1608" cy="952"/>
            </a:xfrm>
            <a:prstGeom prst="rect">
              <a:avLst/>
            </a:prstGeom>
            <a:solidFill>
              <a:srgbClr val="FB8111"/>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lIns="0" tIns="0" rIns="0" bIns="0" anchor="ctr"/>
            <a:lstStyle/>
            <a:p>
              <a:pPr marL="80364" algn="ctr">
                <a:lnSpc>
                  <a:spcPct val="93000"/>
                </a:lnSpc>
                <a:tabLst>
                  <a:tab pos="366104" algn="l"/>
                </a:tabLst>
              </a:pPr>
              <a:r>
                <a:rPr lang="en-US" sz="1300" b="1">
                  <a:latin typeface="Arial" charset="0"/>
                  <a:cs typeface="Arial" charset="0"/>
                  <a:sym typeface="Arial" charset="0"/>
                </a:rPr>
                <a:t>Dead tissue</a:t>
              </a:r>
            </a:p>
          </p:txBody>
        </p:sp>
        <p:sp>
          <p:nvSpPr>
            <p:cNvPr id="27661" name="Line 13"/>
            <p:cNvSpPr>
              <a:spLocks noChangeShapeType="1"/>
            </p:cNvSpPr>
            <p:nvPr/>
          </p:nvSpPr>
          <p:spPr bwMode="auto">
            <a:xfrm rot="10800000" flipH="1">
              <a:off x="4290" y="4608"/>
              <a:ext cx="0" cy="445"/>
            </a:xfrm>
            <a:prstGeom prst="line">
              <a:avLst/>
            </a:prstGeom>
            <a:noFill/>
            <a:ln w="508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27677" name="Group 29"/>
          <p:cNvGrpSpPr>
            <a:grpSpLocks/>
          </p:cNvGrpSpPr>
          <p:nvPr/>
        </p:nvGrpSpPr>
        <p:grpSpPr bwMode="auto">
          <a:xfrm>
            <a:off x="3687961" y="2259211"/>
            <a:ext cx="2196703" cy="1393031"/>
            <a:chOff x="3304" y="2024"/>
            <a:chExt cx="1968" cy="1248"/>
          </a:xfrm>
        </p:grpSpPr>
        <p:sp>
          <p:nvSpPr>
            <p:cNvPr id="27663" name="Rectangle 15"/>
            <p:cNvSpPr>
              <a:spLocks noChangeArrowheads="1"/>
            </p:cNvSpPr>
            <p:nvPr/>
          </p:nvSpPr>
          <p:spPr bwMode="auto">
            <a:xfrm>
              <a:off x="3304" y="2024"/>
              <a:ext cx="1968" cy="952"/>
            </a:xfrm>
            <a:prstGeom prst="rect">
              <a:avLst/>
            </a:prstGeom>
            <a:solidFill>
              <a:srgbClr val="80FE12"/>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lIns="63500" tIns="63500" rIns="63500" bIns="63500" anchor="ctr"/>
            <a:lstStyle/>
            <a:p>
              <a:pPr marL="80364" algn="ctr">
                <a:tabLst>
                  <a:tab pos="366104" algn="l"/>
                </a:tabLst>
              </a:pPr>
              <a:r>
                <a:rPr lang="en-US" sz="1300" b="1">
                  <a:latin typeface="Arial" charset="0"/>
                  <a:cs typeface="Arial" charset="0"/>
                  <a:sym typeface="Arial" charset="0"/>
                </a:rPr>
                <a:t>Growth and reproduction</a:t>
              </a:r>
              <a:endParaRPr lang="en-US" sz="1300">
                <a:latin typeface="Arial" charset="0"/>
                <a:cs typeface="Arial" charset="0"/>
                <a:sym typeface="Arial" charset="0"/>
              </a:endParaRPr>
            </a:p>
            <a:p>
              <a:pPr marL="80364" algn="ctr">
                <a:tabLst>
                  <a:tab pos="366104" algn="l"/>
                </a:tabLst>
              </a:pPr>
              <a:r>
                <a:rPr lang="en-US" sz="1300">
                  <a:latin typeface="Arial" charset="0"/>
                  <a:cs typeface="Arial" charset="0"/>
                  <a:sym typeface="Arial" charset="0"/>
                </a:rPr>
                <a:t>New offspring as well as growth and weight gain.</a:t>
              </a:r>
            </a:p>
          </p:txBody>
        </p:sp>
        <p:sp>
          <p:nvSpPr>
            <p:cNvPr id="27664" name="Line 16"/>
            <p:cNvSpPr>
              <a:spLocks noChangeShapeType="1"/>
            </p:cNvSpPr>
            <p:nvPr/>
          </p:nvSpPr>
          <p:spPr bwMode="auto">
            <a:xfrm>
              <a:off x="4290" y="2805"/>
              <a:ext cx="0" cy="467"/>
            </a:xfrm>
            <a:prstGeom prst="line">
              <a:avLst/>
            </a:prstGeom>
            <a:noFill/>
            <a:ln w="508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27676" name="Group 28"/>
          <p:cNvGrpSpPr>
            <a:grpSpLocks/>
          </p:cNvGrpSpPr>
          <p:nvPr/>
        </p:nvGrpSpPr>
        <p:grpSpPr bwMode="auto">
          <a:xfrm>
            <a:off x="6247433" y="2259211"/>
            <a:ext cx="2405434" cy="1062633"/>
            <a:chOff x="5597" y="2024"/>
            <a:chExt cx="2155" cy="952"/>
          </a:xfrm>
        </p:grpSpPr>
        <p:sp>
          <p:nvSpPr>
            <p:cNvPr id="27666" name="Rectangle 18"/>
            <p:cNvSpPr>
              <a:spLocks noChangeArrowheads="1"/>
            </p:cNvSpPr>
            <p:nvPr/>
          </p:nvSpPr>
          <p:spPr bwMode="auto">
            <a:xfrm>
              <a:off x="6176" y="2024"/>
              <a:ext cx="1576" cy="952"/>
            </a:xfrm>
            <a:prstGeom prst="rect">
              <a:avLst/>
            </a:prstGeom>
            <a:solidFill>
              <a:srgbClr val="6BCBFD"/>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lIns="63500" tIns="63500" rIns="63500" bIns="63500" anchor="ctr"/>
            <a:lstStyle/>
            <a:p>
              <a:pPr marL="80364" algn="ctr">
                <a:tabLst>
                  <a:tab pos="366104" algn="l"/>
                </a:tabLst>
              </a:pPr>
              <a:r>
                <a:rPr lang="en-US" sz="1300" b="1">
                  <a:latin typeface="Arial" charset="0"/>
                  <a:cs typeface="Arial" charset="0"/>
                  <a:sym typeface="Arial" charset="0"/>
                </a:rPr>
                <a:t>Eaten by consumers</a:t>
              </a:r>
            </a:p>
            <a:p>
              <a:pPr marL="80364" algn="ctr">
                <a:tabLst>
                  <a:tab pos="366104" algn="l"/>
                </a:tabLst>
              </a:pPr>
              <a:r>
                <a:rPr lang="en-US" sz="1300">
                  <a:latin typeface="Arial" charset="0"/>
                  <a:cs typeface="Arial" charset="0"/>
                  <a:sym typeface="Arial" charset="0"/>
                </a:rPr>
                <a:t>Some tissue eaten by carnivores and omnivores.</a:t>
              </a:r>
            </a:p>
          </p:txBody>
        </p:sp>
        <p:sp>
          <p:nvSpPr>
            <p:cNvPr id="27667" name="Line 19"/>
            <p:cNvSpPr>
              <a:spLocks noChangeShapeType="1"/>
            </p:cNvSpPr>
            <p:nvPr/>
          </p:nvSpPr>
          <p:spPr bwMode="auto">
            <a:xfrm flipH="1">
              <a:off x="5597" y="2650"/>
              <a:ext cx="779" cy="299"/>
            </a:xfrm>
            <a:prstGeom prst="line">
              <a:avLst/>
            </a:prstGeom>
            <a:noFill/>
            <a:ln w="508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27675" name="Group 27"/>
          <p:cNvGrpSpPr>
            <a:grpSpLocks/>
          </p:cNvGrpSpPr>
          <p:nvPr/>
        </p:nvGrpSpPr>
        <p:grpSpPr bwMode="auto">
          <a:xfrm>
            <a:off x="6092280" y="4071937"/>
            <a:ext cx="2649885" cy="2402086"/>
            <a:chOff x="5458" y="3648"/>
            <a:chExt cx="2374" cy="2152"/>
          </a:xfrm>
        </p:grpSpPr>
        <p:sp>
          <p:nvSpPr>
            <p:cNvPr id="27669" name="Rectangle 21"/>
            <p:cNvSpPr>
              <a:spLocks noChangeArrowheads="1"/>
            </p:cNvSpPr>
            <p:nvPr/>
          </p:nvSpPr>
          <p:spPr bwMode="auto">
            <a:xfrm>
              <a:off x="6096" y="3648"/>
              <a:ext cx="1736" cy="2152"/>
            </a:xfrm>
            <a:prstGeom prst="rect">
              <a:avLst/>
            </a:prstGeom>
            <a:solidFill>
              <a:srgbClr val="FFFFFF"/>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txBody>
            <a:bodyPr lIns="63500" tIns="63500" rIns="63500" bIns="63500" anchor="ctr"/>
            <a:lstStyle/>
            <a:p>
              <a:pPr marL="80364" algn="ctr">
                <a:tabLst>
                  <a:tab pos="366104" algn="l"/>
                </a:tabLst>
              </a:pPr>
              <a:r>
                <a:rPr lang="en-US" sz="1300" b="1">
                  <a:solidFill>
                    <a:srgbClr val="000000"/>
                  </a:solidFill>
                  <a:latin typeface="Arial" charset="0"/>
                  <a:cs typeface="Arial" charset="0"/>
                  <a:sym typeface="Arial" charset="0"/>
                </a:rPr>
                <a:t>Food</a:t>
              </a:r>
              <a:endParaRPr lang="en-US" sz="1300">
                <a:solidFill>
                  <a:srgbClr val="000000"/>
                </a:solidFill>
                <a:latin typeface="Arial" charset="0"/>
                <a:cs typeface="Arial" charset="0"/>
                <a:sym typeface="Arial" charset="0"/>
              </a:endParaRPr>
            </a:p>
            <a:p>
              <a:pPr marL="80364" algn="ctr">
                <a:tabLst>
                  <a:tab pos="366104" algn="l"/>
                </a:tabLst>
              </a:pPr>
              <a:r>
                <a:rPr lang="en-US" sz="1300">
                  <a:solidFill>
                    <a:srgbClr val="000000"/>
                  </a:solidFill>
                  <a:latin typeface="Arial" charset="0"/>
                  <a:cs typeface="Arial" charset="0"/>
                  <a:sym typeface="Arial" charset="0"/>
                </a:rPr>
                <a:t>Consumers obtain their energy from a variety of sources: plant tissues (</a:t>
              </a:r>
              <a:r>
                <a:rPr lang="en-US" sz="1300" b="1">
                  <a:solidFill>
                    <a:srgbClr val="000000"/>
                  </a:solidFill>
                  <a:latin typeface="Arial" charset="0"/>
                  <a:cs typeface="Arial" charset="0"/>
                  <a:sym typeface="Arial" charset="0"/>
                </a:rPr>
                <a:t>herbivores</a:t>
              </a:r>
              <a:r>
                <a:rPr lang="en-US" sz="1300">
                  <a:solidFill>
                    <a:srgbClr val="000000"/>
                  </a:solidFill>
                  <a:latin typeface="Arial" charset="0"/>
                  <a:cs typeface="Arial" charset="0"/>
                  <a:sym typeface="Arial" charset="0"/>
                </a:rPr>
                <a:t>), animal tissues (</a:t>
              </a:r>
              <a:r>
                <a:rPr lang="en-US" sz="1300" b="1">
                  <a:solidFill>
                    <a:srgbClr val="000000"/>
                  </a:solidFill>
                  <a:latin typeface="Arial" charset="0"/>
                  <a:cs typeface="Arial" charset="0"/>
                  <a:sym typeface="Arial" charset="0"/>
                </a:rPr>
                <a:t>carnivores</a:t>
              </a:r>
              <a:r>
                <a:rPr lang="en-US" sz="1300">
                  <a:solidFill>
                    <a:srgbClr val="000000"/>
                  </a:solidFill>
                  <a:latin typeface="Arial" charset="0"/>
                  <a:cs typeface="Arial" charset="0"/>
                  <a:sym typeface="Arial" charset="0"/>
                </a:rPr>
                <a:t>), plant and animal tissues (</a:t>
              </a:r>
              <a:r>
                <a:rPr lang="en-US" sz="1300" b="1">
                  <a:solidFill>
                    <a:srgbClr val="000000"/>
                  </a:solidFill>
                  <a:latin typeface="Arial" charset="0"/>
                  <a:cs typeface="Arial" charset="0"/>
                  <a:sym typeface="Arial" charset="0"/>
                </a:rPr>
                <a:t>omnivores</a:t>
              </a:r>
              <a:r>
                <a:rPr lang="en-US" sz="1300">
                  <a:solidFill>
                    <a:srgbClr val="000000"/>
                  </a:solidFill>
                  <a:latin typeface="Arial" charset="0"/>
                  <a:cs typeface="Arial" charset="0"/>
                  <a:sym typeface="Arial" charset="0"/>
                </a:rPr>
                <a:t>), dead organic matter or detritus (</a:t>
              </a:r>
              <a:r>
                <a:rPr lang="en-US" sz="1300" b="1">
                  <a:solidFill>
                    <a:srgbClr val="000000"/>
                  </a:solidFill>
                  <a:latin typeface="Arial" charset="0"/>
                  <a:cs typeface="Arial" charset="0"/>
                  <a:sym typeface="Arial" charset="0"/>
                </a:rPr>
                <a:t>detritivores</a:t>
              </a:r>
              <a:r>
                <a:rPr lang="en-US" sz="1300">
                  <a:solidFill>
                    <a:srgbClr val="000000"/>
                  </a:solidFill>
                  <a:latin typeface="Arial" charset="0"/>
                  <a:cs typeface="Arial" charset="0"/>
                  <a:sym typeface="Arial" charset="0"/>
                </a:rPr>
                <a:t> and </a:t>
              </a:r>
              <a:r>
                <a:rPr lang="en-US" sz="1300" b="1">
                  <a:solidFill>
                    <a:srgbClr val="000000"/>
                  </a:solidFill>
                  <a:latin typeface="Arial" charset="0"/>
                  <a:cs typeface="Arial" charset="0"/>
                  <a:sym typeface="Arial" charset="0"/>
                </a:rPr>
                <a:t>decomposers</a:t>
              </a:r>
              <a:r>
                <a:rPr lang="en-US" sz="1300">
                  <a:solidFill>
                    <a:srgbClr val="000000"/>
                  </a:solidFill>
                  <a:latin typeface="Arial" charset="0"/>
                  <a:cs typeface="Arial" charset="0"/>
                  <a:sym typeface="Arial" charset="0"/>
                </a:rPr>
                <a:t>).</a:t>
              </a:r>
            </a:p>
          </p:txBody>
        </p:sp>
        <p:sp>
          <p:nvSpPr>
            <p:cNvPr id="27670" name="Line 22"/>
            <p:cNvSpPr>
              <a:spLocks noChangeShapeType="1"/>
            </p:cNvSpPr>
            <p:nvPr/>
          </p:nvSpPr>
          <p:spPr bwMode="auto">
            <a:xfrm>
              <a:off x="5458" y="4613"/>
              <a:ext cx="832" cy="565"/>
            </a:xfrm>
            <a:prstGeom prst="line">
              <a:avLst/>
            </a:prstGeom>
            <a:noFill/>
            <a:ln w="1524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27673" name="Text Box 25"/>
          <p:cNvSpPr txBox="1">
            <a:spLocks/>
          </p:cNvSpPr>
          <p:nvPr/>
        </p:nvSpPr>
        <p:spPr bwMode="auto">
          <a:xfrm>
            <a:off x="3321844" y="4018360"/>
            <a:ext cx="2946797" cy="588140"/>
          </a:xfrm>
          <a:prstGeom prst="rect">
            <a:avLst/>
          </a:prstGeom>
          <a:noFill/>
          <a:ln>
            <a:noFill/>
          </a:ln>
          <a:effectLst/>
          <a:extLst>
            <a:ext uri="{909E8E84-426E-40DD-AFC4-6F175D3DCCD1}">
              <a14:hiddenFill xmlns:a14="http://schemas.microsoft.com/office/drawing/2010/main">
                <a:solidFill>
                  <a:srgbClr val="D4A654">
                    <a:alpha val="14902"/>
                  </a:srgbClr>
                </a:solidFill>
              </a14:hiddenFill>
            </a:ex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74998"/>
                    </a:schemeClr>
                  </a:outerShdw>
                </a:effectLst>
              </a14:hiddenEffects>
            </a:ext>
          </a:extLst>
        </p:spPr>
        <p:txBody>
          <a:bodyPr lIns="64291" tIns="32146" rIns="64291" bIns="32146">
            <a:spAutoFit/>
          </a:bodyPr>
          <a:lstStyle/>
          <a:p>
            <a:pPr algn="ctr"/>
            <a:r>
              <a:rPr lang="en-US" sz="3400" b="1">
                <a:solidFill>
                  <a:srgbClr val="FFFF00"/>
                </a:solidFill>
                <a:latin typeface="Arial" charset="0"/>
              </a:rPr>
              <a:t>Consumers</a:t>
            </a:r>
          </a:p>
        </p:txBody>
      </p:sp>
    </p:spTree>
    <p:extLst>
      <p:ext uri="{BB962C8B-B14F-4D97-AF65-F5344CB8AC3E}">
        <p14:creationId xmlns:p14="http://schemas.microsoft.com/office/powerpoint/2010/main" val="390699364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65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67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767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767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bldLvl="5" autoUpdateAnimBg="0"/>
      <p:bldP spid="276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05" name="Group 33"/>
          <p:cNvGrpSpPr>
            <a:grpSpLocks/>
          </p:cNvGrpSpPr>
          <p:nvPr/>
        </p:nvGrpSpPr>
        <p:grpSpPr bwMode="auto">
          <a:xfrm>
            <a:off x="6625828" y="1821656"/>
            <a:ext cx="2393156" cy="3509367"/>
            <a:chOff x="5936" y="1632"/>
            <a:chExt cx="2144" cy="3144"/>
          </a:xfrm>
        </p:grpSpPr>
        <p:sp>
          <p:nvSpPr>
            <p:cNvPr id="28674" name="Rectangle 2"/>
            <p:cNvSpPr>
              <a:spLocks noChangeArrowheads="1"/>
            </p:cNvSpPr>
            <p:nvPr/>
          </p:nvSpPr>
          <p:spPr bwMode="auto">
            <a:xfrm>
              <a:off x="5936" y="1632"/>
              <a:ext cx="1760" cy="952"/>
            </a:xfrm>
            <a:prstGeom prst="rect">
              <a:avLst/>
            </a:prstGeom>
            <a:solidFill>
              <a:srgbClr val="6BCBFD"/>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63500" tIns="63500" rIns="63500" bIns="63500" anchor="ctr"/>
            <a:lstStyle/>
            <a:p>
              <a:pPr marL="80364" algn="ctr">
                <a:tabLst>
                  <a:tab pos="366104" algn="l"/>
                </a:tabLst>
              </a:pPr>
              <a:r>
                <a:rPr lang="en-US" sz="1300" b="1">
                  <a:latin typeface="Arial" charset="0"/>
                  <a:cs typeface="Arial" charset="0"/>
                  <a:sym typeface="Arial" charset="0"/>
                </a:rPr>
                <a:t>Producer tissue</a:t>
              </a:r>
            </a:p>
            <a:p>
              <a:pPr marL="80364" algn="ctr">
                <a:tabLst>
                  <a:tab pos="366104" algn="l"/>
                </a:tabLst>
              </a:pPr>
              <a:r>
                <a:rPr lang="en-US" sz="1300">
                  <a:latin typeface="Arial" charset="0"/>
                  <a:cs typeface="Arial" charset="0"/>
                  <a:sym typeface="Arial" charset="0"/>
                </a:rPr>
                <a:t>Nutrients released from dead tissues are absorbed by producers.</a:t>
              </a: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8" y="2120"/>
              <a:ext cx="912" cy="2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8539" y="2779365"/>
            <a:ext cx="3839766" cy="2557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50000"/>
                    </a:schemeClr>
                  </a:outerShdw>
                </a:effectLst>
              </a14:hiddenEffects>
            </a:ext>
          </a:extLst>
        </p:spPr>
      </p:pic>
      <p:grpSp>
        <p:nvGrpSpPr>
          <p:cNvPr id="28702" name="Group 30"/>
          <p:cNvGrpSpPr>
            <a:grpSpLocks/>
          </p:cNvGrpSpPr>
          <p:nvPr/>
        </p:nvGrpSpPr>
        <p:grpSpPr bwMode="auto">
          <a:xfrm>
            <a:off x="330399" y="3527226"/>
            <a:ext cx="2582912" cy="1062633"/>
            <a:chOff x="296" y="3160"/>
            <a:chExt cx="2314" cy="952"/>
          </a:xfrm>
        </p:grpSpPr>
        <p:sp>
          <p:nvSpPr>
            <p:cNvPr id="28678" name="Rectangle 6"/>
            <p:cNvSpPr>
              <a:spLocks noChangeArrowheads="1"/>
            </p:cNvSpPr>
            <p:nvPr/>
          </p:nvSpPr>
          <p:spPr bwMode="auto">
            <a:xfrm>
              <a:off x="296" y="3160"/>
              <a:ext cx="1688" cy="952"/>
            </a:xfrm>
            <a:prstGeom prst="rect">
              <a:avLst/>
            </a:prstGeom>
            <a:solidFill>
              <a:srgbClr val="FCFE69"/>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63500" tIns="63500" rIns="63500" bIns="63500" anchor="ctr"/>
            <a:lstStyle/>
            <a:p>
              <a:pPr marL="80364" algn="ctr">
                <a:tabLst>
                  <a:tab pos="366104" algn="l"/>
                </a:tabLst>
              </a:pPr>
              <a:r>
                <a:rPr lang="en-US" sz="1300" b="1">
                  <a:latin typeface="Arial" charset="0"/>
                  <a:cs typeface="Arial" charset="0"/>
                  <a:sym typeface="Arial" charset="0"/>
                </a:rPr>
                <a:t>Wastes</a:t>
              </a:r>
              <a:endParaRPr lang="en-US" sz="1300">
                <a:latin typeface="Arial" charset="0"/>
                <a:cs typeface="Arial" charset="0"/>
                <a:sym typeface="Arial" charset="0"/>
              </a:endParaRPr>
            </a:p>
            <a:p>
              <a:pPr marL="80364" algn="ctr">
                <a:tabLst>
                  <a:tab pos="366104" algn="l"/>
                </a:tabLst>
              </a:pPr>
              <a:r>
                <a:rPr lang="en-US" sz="1300">
                  <a:latin typeface="Arial" charset="0"/>
                  <a:cs typeface="Arial" charset="0"/>
                  <a:sym typeface="Arial" charset="0"/>
                </a:rPr>
                <a:t>Metabolic waste products are released.</a:t>
              </a:r>
            </a:p>
          </p:txBody>
        </p:sp>
        <p:sp>
          <p:nvSpPr>
            <p:cNvPr id="28679" name="Line 7"/>
            <p:cNvSpPr>
              <a:spLocks noChangeShapeType="1"/>
            </p:cNvSpPr>
            <p:nvPr/>
          </p:nvSpPr>
          <p:spPr bwMode="auto">
            <a:xfrm>
              <a:off x="1816" y="3640"/>
              <a:ext cx="794" cy="0"/>
            </a:xfrm>
            <a:prstGeom prst="line">
              <a:avLst/>
            </a:prstGeom>
            <a:noFill/>
            <a:ln w="508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28703" name="Group 31"/>
          <p:cNvGrpSpPr>
            <a:grpSpLocks/>
          </p:cNvGrpSpPr>
          <p:nvPr/>
        </p:nvGrpSpPr>
        <p:grpSpPr bwMode="auto">
          <a:xfrm>
            <a:off x="330399" y="1821656"/>
            <a:ext cx="2734717" cy="1109514"/>
            <a:chOff x="296" y="1632"/>
            <a:chExt cx="2450" cy="994"/>
          </a:xfrm>
        </p:grpSpPr>
        <p:sp>
          <p:nvSpPr>
            <p:cNvPr id="28681" name="Rectangle 9"/>
            <p:cNvSpPr>
              <a:spLocks noChangeArrowheads="1"/>
            </p:cNvSpPr>
            <p:nvPr/>
          </p:nvSpPr>
          <p:spPr bwMode="auto">
            <a:xfrm>
              <a:off x="296" y="1632"/>
              <a:ext cx="1688" cy="952"/>
            </a:xfrm>
            <a:prstGeom prst="rect">
              <a:avLst/>
            </a:prstGeom>
            <a:solidFill>
              <a:srgbClr val="FD70CE"/>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63500" tIns="63500" rIns="63500" bIns="63500" anchor="ctr"/>
            <a:lstStyle/>
            <a:p>
              <a:pPr marL="80364" algn="ctr">
                <a:tabLst>
                  <a:tab pos="366104" algn="l"/>
                </a:tabLst>
              </a:pPr>
              <a:r>
                <a:rPr lang="en-US" sz="1300" b="1">
                  <a:latin typeface="Arial" charset="0"/>
                  <a:cs typeface="Arial" charset="0"/>
                  <a:sym typeface="Arial" charset="0"/>
                </a:rPr>
                <a:t>Respiration</a:t>
              </a:r>
              <a:endParaRPr lang="en-US" sz="1300">
                <a:latin typeface="Arial" charset="0"/>
                <a:cs typeface="Arial" charset="0"/>
                <a:sym typeface="Arial" charset="0"/>
              </a:endParaRPr>
            </a:p>
            <a:p>
              <a:pPr marL="80364" algn="ctr">
                <a:tabLst>
                  <a:tab pos="366104" algn="l"/>
                </a:tabLst>
              </a:pPr>
              <a:r>
                <a:rPr lang="en-US" sz="1300">
                  <a:latin typeface="Arial" charset="0"/>
                  <a:cs typeface="Arial" charset="0"/>
                  <a:sym typeface="Arial" charset="0"/>
                </a:rPr>
                <a:t>Heat given off in the process of daily living.</a:t>
              </a:r>
            </a:p>
          </p:txBody>
        </p:sp>
        <p:sp>
          <p:nvSpPr>
            <p:cNvPr id="28682" name="Line 10"/>
            <p:cNvSpPr>
              <a:spLocks noChangeShapeType="1"/>
            </p:cNvSpPr>
            <p:nvPr/>
          </p:nvSpPr>
          <p:spPr bwMode="auto">
            <a:xfrm>
              <a:off x="1914" y="2061"/>
              <a:ext cx="832" cy="565"/>
            </a:xfrm>
            <a:prstGeom prst="line">
              <a:avLst/>
            </a:prstGeom>
            <a:noFill/>
            <a:ln w="1524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28704" name="Group 32"/>
          <p:cNvGrpSpPr>
            <a:grpSpLocks/>
          </p:cNvGrpSpPr>
          <p:nvPr/>
        </p:nvGrpSpPr>
        <p:grpSpPr bwMode="auto">
          <a:xfrm>
            <a:off x="3420070" y="1821656"/>
            <a:ext cx="2196703" cy="1393031"/>
            <a:chOff x="3064" y="1632"/>
            <a:chExt cx="1968" cy="1248"/>
          </a:xfrm>
        </p:grpSpPr>
        <p:sp>
          <p:nvSpPr>
            <p:cNvPr id="28684" name="Rectangle 12"/>
            <p:cNvSpPr>
              <a:spLocks noChangeArrowheads="1"/>
            </p:cNvSpPr>
            <p:nvPr/>
          </p:nvSpPr>
          <p:spPr bwMode="auto">
            <a:xfrm>
              <a:off x="3064" y="1632"/>
              <a:ext cx="1968" cy="952"/>
            </a:xfrm>
            <a:prstGeom prst="rect">
              <a:avLst/>
            </a:prstGeom>
            <a:solidFill>
              <a:srgbClr val="80FE12"/>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63500" tIns="63500" rIns="63500" bIns="63500" anchor="ctr"/>
            <a:lstStyle/>
            <a:p>
              <a:pPr marL="80364" algn="ctr">
                <a:tabLst>
                  <a:tab pos="366104" algn="l"/>
                </a:tabLst>
              </a:pPr>
              <a:r>
                <a:rPr lang="en-US" sz="1300" b="1">
                  <a:latin typeface="Arial" charset="0"/>
                  <a:cs typeface="Arial" charset="0"/>
                  <a:sym typeface="Arial" charset="0"/>
                </a:rPr>
                <a:t>Growth and reproduction</a:t>
              </a:r>
              <a:endParaRPr lang="en-US" sz="1300">
                <a:latin typeface="Arial" charset="0"/>
                <a:cs typeface="Arial" charset="0"/>
                <a:sym typeface="Arial" charset="0"/>
              </a:endParaRPr>
            </a:p>
            <a:p>
              <a:pPr marL="80364" algn="ctr">
                <a:tabLst>
                  <a:tab pos="366104" algn="l"/>
                </a:tabLst>
              </a:pPr>
              <a:r>
                <a:rPr lang="en-US" sz="1300">
                  <a:latin typeface="Arial" charset="0"/>
                  <a:cs typeface="Arial" charset="0"/>
                  <a:sym typeface="Arial" charset="0"/>
                </a:rPr>
                <a:t>New tissue created, mostly in the form of new offspring.</a:t>
              </a:r>
            </a:p>
          </p:txBody>
        </p:sp>
        <p:sp>
          <p:nvSpPr>
            <p:cNvPr id="28685" name="Line 13"/>
            <p:cNvSpPr>
              <a:spLocks noChangeShapeType="1"/>
            </p:cNvSpPr>
            <p:nvPr/>
          </p:nvSpPr>
          <p:spPr bwMode="auto">
            <a:xfrm>
              <a:off x="4050" y="2413"/>
              <a:ext cx="0" cy="467"/>
            </a:xfrm>
            <a:prstGeom prst="line">
              <a:avLst/>
            </a:prstGeom>
            <a:noFill/>
            <a:ln w="508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28687" name="Rectangle 15"/>
          <p:cNvSpPr>
            <a:spLocks noGrp="1" noChangeArrowheads="1"/>
          </p:cNvSpPr>
          <p:nvPr>
            <p:ph type="body" idx="1"/>
          </p:nvPr>
        </p:nvSpPr>
        <p:spPr>
          <a:xfrm>
            <a:off x="625078" y="937617"/>
            <a:ext cx="8429625" cy="696516"/>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nSpc>
                <a:spcPts val="2250"/>
              </a:lnSpc>
              <a:spcBef>
                <a:spcPct val="0"/>
              </a:spcBef>
              <a:spcAft>
                <a:spcPts val="1406"/>
              </a:spcAft>
              <a:buSzPct val="130000"/>
              <a:buBlip>
                <a:blip r:embed="rId5"/>
              </a:buBlip>
              <a:tabLst>
                <a:tab pos="375034" algn="l"/>
              </a:tabLst>
            </a:pPr>
            <a:r>
              <a:rPr lang="en-US" sz="1700" b="1">
                <a:solidFill>
                  <a:schemeClr val="tx2"/>
                </a:solidFill>
              </a:rPr>
              <a:t>Decomposers</a:t>
            </a:r>
            <a:r>
              <a:rPr lang="en-US" sz="1700">
                <a:solidFill>
                  <a:schemeClr val="tx2"/>
                </a:solidFill>
              </a:rPr>
              <a:t> are consumers that obtain their nutrients from the breakdown of dead organic matter. They include fungi and soil bacteria.</a:t>
            </a:r>
            <a:endParaRPr lang="en-US" sz="1400">
              <a:solidFill>
                <a:schemeClr val="tx2"/>
              </a:solidFill>
            </a:endParaRPr>
          </a:p>
        </p:txBody>
      </p:sp>
      <p:sp>
        <p:nvSpPr>
          <p:cNvPr id="28688" name="Rectangle 16"/>
          <p:cNvSpPr>
            <a:spLocks noGrp="1" noChangeArrowheads="1"/>
          </p:cNvSpPr>
          <p:nvPr>
            <p:ph type="title"/>
          </p:nvPr>
        </p:nvSpPr>
        <p:spPr>
          <a:xfrm>
            <a:off x="-8930" y="-8930"/>
            <a:ext cx="9179719" cy="89296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a:tabLst>
                <a:tab pos="669703" algn="l"/>
              </a:tabLst>
            </a:pPr>
            <a:r>
              <a:rPr lang="en-US">
                <a:solidFill>
                  <a:schemeClr val="tx2"/>
                </a:solidFill>
              </a:rPr>
              <a:t>Decomposers</a:t>
            </a:r>
          </a:p>
        </p:txBody>
      </p:sp>
      <p:grpSp>
        <p:nvGrpSpPr>
          <p:cNvPr id="28707" name="Group 35"/>
          <p:cNvGrpSpPr>
            <a:grpSpLocks/>
          </p:cNvGrpSpPr>
          <p:nvPr/>
        </p:nvGrpSpPr>
        <p:grpSpPr bwMode="auto">
          <a:xfrm>
            <a:off x="6738566" y="4893469"/>
            <a:ext cx="1369590" cy="1047006"/>
            <a:chOff x="6037" y="4384"/>
            <a:chExt cx="1227" cy="938"/>
          </a:xfrm>
        </p:grpSpPr>
        <p:sp>
          <p:nvSpPr>
            <p:cNvPr id="28690" name="Line 18"/>
            <p:cNvSpPr>
              <a:spLocks noChangeShapeType="1"/>
            </p:cNvSpPr>
            <p:nvPr/>
          </p:nvSpPr>
          <p:spPr bwMode="auto">
            <a:xfrm rot="10800000" flipH="1">
              <a:off x="6037" y="4729"/>
              <a:ext cx="683" cy="593"/>
            </a:xfrm>
            <a:prstGeom prst="line">
              <a:avLst/>
            </a:prstGeom>
            <a:noFill/>
            <a:ln w="50800">
              <a:solidFill>
                <a:srgbClr val="1C05FD"/>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691" name="Rectangle 19"/>
            <p:cNvSpPr>
              <a:spLocks noChangeArrowheads="1"/>
            </p:cNvSpPr>
            <p:nvPr/>
          </p:nvSpPr>
          <p:spPr bwMode="auto">
            <a:xfrm>
              <a:off x="6168" y="4384"/>
              <a:ext cx="1096" cy="496"/>
            </a:xfrm>
            <a:prstGeom prst="rect">
              <a:avLst/>
            </a:prstGeom>
            <a:solidFill>
              <a:srgbClr val="FB8111"/>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0" tIns="0" rIns="0" bIns="0" anchor="ctr"/>
            <a:lstStyle/>
            <a:p>
              <a:pPr marL="80364" algn="ctr">
                <a:lnSpc>
                  <a:spcPct val="93000"/>
                </a:lnSpc>
                <a:tabLst>
                  <a:tab pos="366104" algn="l"/>
                </a:tabLst>
              </a:pPr>
              <a:r>
                <a:rPr lang="en-US" sz="1300" b="1">
                  <a:latin typeface="Arial" charset="0"/>
                  <a:cs typeface="Arial" charset="0"/>
                  <a:sym typeface="Arial" charset="0"/>
                </a:rPr>
                <a:t>Dead tissue</a:t>
              </a:r>
            </a:p>
          </p:txBody>
        </p:sp>
      </p:grpSp>
      <p:grpSp>
        <p:nvGrpSpPr>
          <p:cNvPr id="28706" name="Group 34"/>
          <p:cNvGrpSpPr>
            <a:grpSpLocks/>
          </p:cNvGrpSpPr>
          <p:nvPr/>
        </p:nvGrpSpPr>
        <p:grpSpPr bwMode="auto">
          <a:xfrm>
            <a:off x="6393656" y="3232547"/>
            <a:ext cx="2178844" cy="1696641"/>
            <a:chOff x="5728" y="2896"/>
            <a:chExt cx="1952" cy="1520"/>
          </a:xfrm>
        </p:grpSpPr>
        <p:pic>
          <p:nvPicPr>
            <p:cNvPr id="2869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8" y="3160"/>
              <a:ext cx="1096" cy="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94" name="Rectangle 22"/>
            <p:cNvSpPr>
              <a:spLocks noChangeArrowheads="1"/>
            </p:cNvSpPr>
            <p:nvPr/>
          </p:nvSpPr>
          <p:spPr bwMode="auto">
            <a:xfrm>
              <a:off x="5944" y="2896"/>
              <a:ext cx="1736" cy="1096"/>
            </a:xfrm>
            <a:prstGeom prst="rect">
              <a:avLst/>
            </a:prstGeom>
            <a:solidFill>
              <a:srgbClr val="000000"/>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88900" tIns="88900" rIns="88900" bIns="88900" anchor="ctr"/>
            <a:lstStyle/>
            <a:p>
              <a:pPr marL="80364" algn="ctr">
                <a:tabLst>
                  <a:tab pos="366104" algn="l"/>
                </a:tabLst>
              </a:pPr>
              <a:r>
                <a:rPr lang="en-US" sz="1300" b="1">
                  <a:solidFill>
                    <a:srgbClr val="FFFFFF"/>
                  </a:solidFill>
                  <a:latin typeface="Arial" charset="0"/>
                  <a:cs typeface="Arial" charset="0"/>
                  <a:sym typeface="Arial" charset="0"/>
                </a:rPr>
                <a:t>Death</a:t>
              </a:r>
              <a:endParaRPr lang="en-US" sz="1300">
                <a:solidFill>
                  <a:srgbClr val="FFFFFF"/>
                </a:solidFill>
                <a:latin typeface="Arial" charset="0"/>
                <a:cs typeface="Arial" charset="0"/>
                <a:sym typeface="Arial" charset="0"/>
              </a:endParaRPr>
            </a:p>
            <a:p>
              <a:pPr marL="80364" algn="ctr">
                <a:tabLst>
                  <a:tab pos="366104" algn="l"/>
                </a:tabLst>
              </a:pPr>
              <a:r>
                <a:rPr lang="en-US" sz="1300">
                  <a:solidFill>
                    <a:srgbClr val="FFFFFF"/>
                  </a:solidFill>
                  <a:latin typeface="Arial" charset="0"/>
                  <a:cs typeface="Arial" charset="0"/>
                  <a:sym typeface="Arial" charset="0"/>
                </a:rPr>
                <a:t>Decomposers die; their tissue is broken down by other decomposers and detritivores</a:t>
              </a:r>
            </a:p>
          </p:txBody>
        </p:sp>
      </p:grpSp>
      <p:grpSp>
        <p:nvGrpSpPr>
          <p:cNvPr id="28708" name="Group 36"/>
          <p:cNvGrpSpPr>
            <a:grpSpLocks/>
          </p:cNvGrpSpPr>
          <p:nvPr/>
        </p:nvGrpSpPr>
        <p:grpSpPr bwMode="auto">
          <a:xfrm>
            <a:off x="2071688" y="5080992"/>
            <a:ext cx="5027414" cy="1437680"/>
            <a:chOff x="1856" y="4552"/>
            <a:chExt cx="4504" cy="1288"/>
          </a:xfrm>
        </p:grpSpPr>
        <p:pic>
          <p:nvPicPr>
            <p:cNvPr id="28696"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0" y="4552"/>
              <a:ext cx="2992" cy="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97" name="Rectangle 25"/>
            <p:cNvSpPr>
              <a:spLocks noChangeArrowheads="1"/>
            </p:cNvSpPr>
            <p:nvPr/>
          </p:nvSpPr>
          <p:spPr bwMode="auto">
            <a:xfrm>
              <a:off x="3424" y="5344"/>
              <a:ext cx="1360" cy="496"/>
            </a:xfrm>
            <a:prstGeom prst="rect">
              <a:avLst/>
            </a:prstGeom>
            <a:solidFill>
              <a:srgbClr val="FB8111"/>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0" tIns="0" rIns="0" bIns="0" anchor="ctr"/>
            <a:lstStyle/>
            <a:p>
              <a:pPr marL="80364" algn="ctr">
                <a:lnSpc>
                  <a:spcPct val="93000"/>
                </a:lnSpc>
                <a:tabLst>
                  <a:tab pos="366104" algn="l"/>
                </a:tabLst>
              </a:pPr>
              <a:r>
                <a:rPr lang="en-US" sz="1300">
                  <a:latin typeface="Arial" charset="0"/>
                  <a:cs typeface="Arial" charset="0"/>
                  <a:sym typeface="Arial" charset="0"/>
                </a:rPr>
                <a:t>Dead tissue of</a:t>
              </a:r>
              <a:r>
                <a:rPr lang="en-US" sz="1300" b="1">
                  <a:latin typeface="Arial" charset="0"/>
                  <a:cs typeface="Arial" charset="0"/>
                  <a:sym typeface="Arial" charset="0"/>
                </a:rPr>
                <a:t> consumers</a:t>
              </a:r>
            </a:p>
          </p:txBody>
        </p:sp>
        <p:sp>
          <p:nvSpPr>
            <p:cNvPr id="28698" name="Rectangle 26"/>
            <p:cNvSpPr>
              <a:spLocks noChangeArrowheads="1"/>
            </p:cNvSpPr>
            <p:nvPr/>
          </p:nvSpPr>
          <p:spPr bwMode="auto">
            <a:xfrm>
              <a:off x="1856" y="5344"/>
              <a:ext cx="1360" cy="496"/>
            </a:xfrm>
            <a:prstGeom prst="rect">
              <a:avLst/>
            </a:prstGeom>
            <a:solidFill>
              <a:srgbClr val="FB8111"/>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0" tIns="0" rIns="0" bIns="0" anchor="ctr"/>
            <a:lstStyle/>
            <a:p>
              <a:pPr marL="80364" algn="ctr">
                <a:lnSpc>
                  <a:spcPct val="93000"/>
                </a:lnSpc>
                <a:tabLst>
                  <a:tab pos="366104" algn="l"/>
                </a:tabLst>
              </a:pPr>
              <a:r>
                <a:rPr lang="en-US" sz="1300">
                  <a:latin typeface="Arial" charset="0"/>
                  <a:cs typeface="Arial" charset="0"/>
                  <a:sym typeface="Arial" charset="0"/>
                </a:rPr>
                <a:t>Dead tissue of</a:t>
              </a:r>
              <a:r>
                <a:rPr lang="en-US" sz="1300" b="1">
                  <a:latin typeface="Arial" charset="0"/>
                  <a:cs typeface="Arial" charset="0"/>
                  <a:sym typeface="Arial" charset="0"/>
                </a:rPr>
                <a:t> producers</a:t>
              </a:r>
            </a:p>
          </p:txBody>
        </p:sp>
        <p:sp>
          <p:nvSpPr>
            <p:cNvPr id="28699" name="Rectangle 27"/>
            <p:cNvSpPr>
              <a:spLocks noChangeArrowheads="1"/>
            </p:cNvSpPr>
            <p:nvPr/>
          </p:nvSpPr>
          <p:spPr bwMode="auto">
            <a:xfrm>
              <a:off x="5000" y="5344"/>
              <a:ext cx="1360" cy="496"/>
            </a:xfrm>
            <a:prstGeom prst="rect">
              <a:avLst/>
            </a:prstGeom>
            <a:solidFill>
              <a:srgbClr val="FB8111"/>
            </a:solidFill>
            <a:ln>
              <a:noFill/>
            </a:ln>
            <a:effectLst/>
            <a:extLs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64999"/>
                      </a:schemeClr>
                    </a:outerShdw>
                  </a:effectLst>
                </a14:hiddenEffects>
              </a:ext>
            </a:extLst>
          </p:spPr>
          <p:txBody>
            <a:bodyPr lIns="0" tIns="0" rIns="0" bIns="0" anchor="ctr"/>
            <a:lstStyle/>
            <a:p>
              <a:pPr marL="80364" algn="ctr">
                <a:lnSpc>
                  <a:spcPct val="93000"/>
                </a:lnSpc>
                <a:tabLst>
                  <a:tab pos="366104" algn="l"/>
                </a:tabLst>
              </a:pPr>
              <a:r>
                <a:rPr lang="en-US" sz="1300">
                  <a:latin typeface="Arial" charset="0"/>
                  <a:cs typeface="Arial" charset="0"/>
                  <a:sym typeface="Arial" charset="0"/>
                </a:rPr>
                <a:t>Dead tissue of</a:t>
              </a:r>
              <a:r>
                <a:rPr lang="en-US" sz="1300" b="1">
                  <a:latin typeface="Arial" charset="0"/>
                  <a:cs typeface="Arial" charset="0"/>
                  <a:sym typeface="Arial" charset="0"/>
                </a:rPr>
                <a:t> decomposers</a:t>
              </a:r>
            </a:p>
          </p:txBody>
        </p:sp>
      </p:grpSp>
      <p:sp>
        <p:nvSpPr>
          <p:cNvPr id="28701" name="Text Box 29"/>
          <p:cNvSpPr txBox="1">
            <a:spLocks/>
          </p:cNvSpPr>
          <p:nvPr/>
        </p:nvSpPr>
        <p:spPr bwMode="auto">
          <a:xfrm>
            <a:off x="3161109" y="3750469"/>
            <a:ext cx="3053953" cy="588140"/>
          </a:xfrm>
          <a:prstGeom prst="rect">
            <a:avLst/>
          </a:prstGeom>
          <a:noFill/>
          <a:ln>
            <a:noFill/>
          </a:ln>
          <a:effectLst/>
          <a:extLst>
            <a:ext uri="{909E8E84-426E-40DD-AFC4-6F175D3DCCD1}">
              <a14:hiddenFill xmlns:a14="http://schemas.microsoft.com/office/drawing/2010/main">
                <a:solidFill>
                  <a:srgbClr val="D4A654">
                    <a:alpha val="14902"/>
                  </a:srgbClr>
                </a:solidFill>
              </a14:hiddenFill>
            </a:ext>
            <a:ext uri="{91240B29-F687-4F45-9708-019B960494DF}">
              <a14:hiddenLine xmlns:a14="http://schemas.microsoft.com/office/drawing/2010/main" w="25400">
                <a:solidFill>
                  <a:srgbClr val="6C371F"/>
                </a:solidFill>
                <a:miter lim="800000"/>
                <a:headEnd/>
                <a:tailEnd/>
              </a14:hiddenLine>
            </a:ext>
            <a:ext uri="{AF507438-7753-43E0-B8FC-AC1667EBCBE1}">
              <a14:hiddenEffects xmlns:a14="http://schemas.microsoft.com/office/drawing/2010/main">
                <a:effectLst>
                  <a:outerShdw blurRad="381000" dist="190499" dir="2700000" algn="ctr" rotWithShape="0">
                    <a:schemeClr val="bg2">
                      <a:alpha val="74998"/>
                    </a:schemeClr>
                  </a:outerShdw>
                </a:effectLst>
              </a14:hiddenEffects>
            </a:ext>
          </a:extLst>
        </p:spPr>
        <p:txBody>
          <a:bodyPr lIns="64291" tIns="32146" rIns="64291" bIns="32146">
            <a:spAutoFit/>
          </a:bodyPr>
          <a:lstStyle/>
          <a:p>
            <a:pPr algn="ctr"/>
            <a:r>
              <a:rPr lang="en-US" sz="3400" b="1">
                <a:solidFill>
                  <a:srgbClr val="FFFF00"/>
                </a:solidFill>
                <a:latin typeface="Arial" charset="0"/>
              </a:rPr>
              <a:t>Decomposers</a:t>
            </a:r>
          </a:p>
        </p:txBody>
      </p:sp>
    </p:spTree>
    <p:extLst>
      <p:ext uri="{BB962C8B-B14F-4D97-AF65-F5344CB8AC3E}">
        <p14:creationId xmlns:p14="http://schemas.microsoft.com/office/powerpoint/2010/main" val="167869488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7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7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7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70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70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70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7" grpId="0" animBg="1"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864</TotalTime>
  <Words>3642</Words>
  <Application>Microsoft Office PowerPoint</Application>
  <PresentationFormat>On-screen Show (4:3)</PresentationFormat>
  <Paragraphs>422</Paragraphs>
  <Slides>51</Slides>
  <Notes>48</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Topic 2:  Ecosystems</vt:lpstr>
      <vt:lpstr>Ecology</vt:lpstr>
      <vt:lpstr>Components of an Ecosystem</vt:lpstr>
      <vt:lpstr>Ecosystem</vt:lpstr>
      <vt:lpstr>Trophic Structure 1</vt:lpstr>
      <vt:lpstr>Trophic Structure 2</vt:lpstr>
      <vt:lpstr>Producers</vt:lpstr>
      <vt:lpstr>Consumers</vt:lpstr>
      <vt:lpstr>Decomposers</vt:lpstr>
      <vt:lpstr>Organisation of Trophic Levels</vt:lpstr>
      <vt:lpstr>Major Trophic Levels</vt:lpstr>
      <vt:lpstr>Food Chains</vt:lpstr>
      <vt:lpstr>Food Chain Energy Flow</vt:lpstr>
      <vt:lpstr>Ecological Efficiency</vt:lpstr>
      <vt:lpstr>Energy Flow in Ecosystems</vt:lpstr>
      <vt:lpstr>Energy Flow Diagrams </vt:lpstr>
      <vt:lpstr>Food Webs</vt:lpstr>
      <vt:lpstr>A Simple Lake Food Web</vt:lpstr>
      <vt:lpstr>Ecological Pyramids 1</vt:lpstr>
      <vt:lpstr>Ecological Pyramids 2</vt:lpstr>
      <vt:lpstr>Pyramids of Numbers</vt:lpstr>
      <vt:lpstr>Pyramids of Biomass</vt:lpstr>
      <vt:lpstr>Pyramids of Energy</vt:lpstr>
      <vt:lpstr>Bioaccumulation</vt:lpstr>
      <vt:lpstr>PowerPoint Presentation</vt:lpstr>
      <vt:lpstr>Communities</vt:lpstr>
      <vt:lpstr>Habitat</vt:lpstr>
      <vt:lpstr>Physical Conditions</vt:lpstr>
      <vt:lpstr>Law of Tolerance</vt:lpstr>
      <vt:lpstr>Niche</vt:lpstr>
      <vt:lpstr>Ecological Niche</vt:lpstr>
      <vt:lpstr>Species Interactions</vt:lpstr>
      <vt:lpstr>Types of Interaction</vt:lpstr>
      <vt:lpstr>Parasitism</vt:lpstr>
      <vt:lpstr>Ectoparasites</vt:lpstr>
      <vt:lpstr>Endoparasites</vt:lpstr>
      <vt:lpstr>Mutualistic Relationships</vt:lpstr>
      <vt:lpstr>Commensal Relationships</vt:lpstr>
      <vt:lpstr>Amensalism</vt:lpstr>
      <vt:lpstr>Exploitation</vt:lpstr>
      <vt:lpstr>Plant Parasites</vt:lpstr>
      <vt:lpstr>Antibiosis</vt:lpstr>
      <vt:lpstr>Competition</vt:lpstr>
      <vt:lpstr>Intraspecific Competition</vt:lpstr>
      <vt:lpstr>Responses to Competition 1</vt:lpstr>
      <vt:lpstr>Responses to Competition 2</vt:lpstr>
      <vt:lpstr>Competition for Mates</vt:lpstr>
      <vt:lpstr>Golden Eagle Competition</vt:lpstr>
      <vt:lpstr>Competition in Groups</vt:lpstr>
      <vt:lpstr>Competition in Tadpoles</vt:lpstr>
      <vt:lpstr>Interspecific Competition</vt:lpstr>
    </vt:vector>
  </TitlesOfParts>
  <Manager/>
  <Company>QSI</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Factors Affecting Ecosystems</dc:title>
  <dc:subject/>
  <dc:creator>Jason Montgomery</dc:creator>
  <cp:keywords/>
  <dc:description/>
  <cp:lastModifiedBy>jason-montgomery</cp:lastModifiedBy>
  <cp:revision>19</cp:revision>
  <cp:lastPrinted>2012-09-19T03:33:01Z</cp:lastPrinted>
  <dcterms:created xsi:type="dcterms:W3CDTF">2012-09-16T08:15:21Z</dcterms:created>
  <dcterms:modified xsi:type="dcterms:W3CDTF">2012-09-21T05:07:20Z</dcterms:modified>
  <cp:category/>
</cp:coreProperties>
</file>